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79" r:id="rId4"/>
    <p:sldId id="280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57" r:id="rId15"/>
    <p:sldId id="258" r:id="rId16"/>
    <p:sldId id="291" r:id="rId17"/>
    <p:sldId id="260" r:id="rId18"/>
    <p:sldId id="259" r:id="rId19"/>
    <p:sldId id="292" r:id="rId20"/>
    <p:sldId id="261" r:id="rId21"/>
    <p:sldId id="297" r:id="rId22"/>
    <p:sldId id="271" r:id="rId23"/>
    <p:sldId id="272" r:id="rId24"/>
    <p:sldId id="296" r:id="rId25"/>
    <p:sldId id="273" r:id="rId26"/>
    <p:sldId id="274" r:id="rId27"/>
    <p:sldId id="295" r:id="rId28"/>
    <p:sldId id="275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72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71B3D-F603-49EC-A5BA-85591A12268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4F1D-EAE2-407F-86F5-BAB944222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96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71B3D-F603-49EC-A5BA-85591A12268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4F1D-EAE2-407F-86F5-BAB944222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604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71B3D-F603-49EC-A5BA-85591A12268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4F1D-EAE2-407F-86F5-BAB944222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96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71B3D-F603-49EC-A5BA-85591A12268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4F1D-EAE2-407F-86F5-BAB944222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25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71B3D-F603-49EC-A5BA-85591A12268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4F1D-EAE2-407F-86F5-BAB944222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313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71B3D-F603-49EC-A5BA-85591A12268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4F1D-EAE2-407F-86F5-BAB944222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489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71B3D-F603-49EC-A5BA-85591A12268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4F1D-EAE2-407F-86F5-BAB944222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547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71B3D-F603-49EC-A5BA-85591A12268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4F1D-EAE2-407F-86F5-BAB944222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33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71B3D-F603-49EC-A5BA-85591A12268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4F1D-EAE2-407F-86F5-BAB944222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005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71B3D-F603-49EC-A5BA-85591A12268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4F1D-EAE2-407F-86F5-BAB944222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060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71B3D-F603-49EC-A5BA-85591A12268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B4F1D-EAE2-407F-86F5-BAB944222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430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1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71B3D-F603-49EC-A5BA-85591A122680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B4F1D-EAE2-407F-86F5-BAB944222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217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png"/><Relationship Id="rId7" Type="http://schemas.openxmlformats.org/officeDocument/2006/relationships/image" Target="../media/image1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tate.org.uk/kids/explore/who-is/who-gwen-john" TargetMode="Externa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ate.org.uk/kids/explore/who-is/who-vincent-van-gogh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te.org.uk/kids/explore/who-is/who-yayoi-kusama" TargetMode="Externa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olorful, indoor, table, scissors&#10;&#10;Description automatically generated">
            <a:extLst>
              <a:ext uri="{FF2B5EF4-FFF2-40B4-BE49-F238E27FC236}">
                <a16:creationId xmlns:a16="http://schemas.microsoft.com/office/drawing/2014/main" id="{6034EC79-50B8-4F97-BB0D-E96FED68A9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91" r="9091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0" name="Freeform 6">
            <a:extLst>
              <a:ext uri="{FF2B5EF4-FFF2-40B4-BE49-F238E27FC236}">
                <a16:creationId xmlns:a16="http://schemas.microsoft.com/office/drawing/2014/main" id="{B6E71514-6080-46DE-A03E-E6BCFB1D9E9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02481" y="3900290"/>
            <a:ext cx="6732173" cy="2319536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solidFill>
            <a:srgbClr val="2E3286"/>
          </a:solidFill>
          <a:ln w="19050">
            <a:noFill/>
          </a:ln>
          <a:effectLst>
            <a:outerShdw blurRad="76200" sx="101000" sy="101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690919-9E10-4F76-85A2-E233EFA980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2519" y="4170556"/>
            <a:ext cx="6108451" cy="1296603"/>
          </a:xfrm>
        </p:spPr>
        <p:txBody>
          <a:bodyPr>
            <a:normAutofit/>
          </a:bodyPr>
          <a:lstStyle/>
          <a:p>
            <a:r>
              <a:rPr lang="en-GB" sz="3800" dirty="0" err="1">
                <a:solidFill>
                  <a:srgbClr val="FFFFFF"/>
                </a:solidFill>
                <a:latin typeface="Stencil" panose="040409050D0802020404" pitchFamily="82" charset="0"/>
              </a:rPr>
              <a:t>Arlunwyr</a:t>
            </a:r>
            <a:r>
              <a:rPr lang="en-GB" sz="3800" dirty="0">
                <a:solidFill>
                  <a:srgbClr val="FFFFFF"/>
                </a:solidFill>
                <a:latin typeface="Stencil" panose="040409050D0802020404" pitchFamily="82" charset="0"/>
              </a:rPr>
              <a:t> </a:t>
            </a:r>
            <a:r>
              <a:rPr lang="en-GB" sz="3800" dirty="0" err="1">
                <a:solidFill>
                  <a:srgbClr val="FFFFFF"/>
                </a:solidFill>
                <a:latin typeface="Stencil" panose="040409050D0802020404" pitchFamily="82" charset="0"/>
              </a:rPr>
              <a:t>enwog</a:t>
            </a:r>
            <a:r>
              <a:rPr lang="en-GB" sz="3800" dirty="0">
                <a:solidFill>
                  <a:srgbClr val="FFFFFF"/>
                </a:solidFill>
                <a:latin typeface="Stencil" panose="040409050D0802020404" pitchFamily="82" charset="0"/>
              </a:rPr>
              <a:t> a </a:t>
            </a:r>
            <a:r>
              <a:rPr lang="en-GB" sz="3800" dirty="0" err="1">
                <a:solidFill>
                  <a:srgbClr val="FFFFFF"/>
                </a:solidFill>
                <a:latin typeface="Stencil" panose="040409050D0802020404" pitchFamily="82" charset="0"/>
              </a:rPr>
              <a:t>hunanbortreadau</a:t>
            </a:r>
            <a:endParaRPr lang="en-GB" sz="3800" dirty="0">
              <a:solidFill>
                <a:srgbClr val="FFFFFF"/>
              </a:solidFill>
              <a:latin typeface="Stencil" panose="040409050D0802020404" pitchFamily="8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24C9FD-C170-4C99-9B64-0C3233F6AE48}"/>
              </a:ext>
            </a:extLst>
          </p:cNvPr>
          <p:cNvSpPr txBox="1"/>
          <p:nvPr/>
        </p:nvSpPr>
        <p:spPr>
          <a:xfrm>
            <a:off x="10792409" y="645678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chemeClr val="bg1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16675763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DB859B0-AF52-49B7-84A9-5289DB880A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775" r="9091" b="331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AE6B20F-770E-430C-BB31-53E9721BAA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068" y="457200"/>
            <a:ext cx="7507224" cy="94997"/>
          </a:xfrm>
          <a:prstGeom prst="rect">
            <a:avLst/>
          </a:prstGeom>
          <a:solidFill>
            <a:srgbClr val="2E32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750D957-6298-455C-B169-BF28D1B57A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067" y="618067"/>
            <a:ext cx="7503665" cy="5774265"/>
          </a:xfrm>
          <a:prstGeom prst="rect">
            <a:avLst/>
          </a:prstGeom>
          <a:solidFill>
            <a:srgbClr val="2E3286"/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3722B2-B133-42E7-B031-22EC5EEC2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006956"/>
            <a:ext cx="7213600" cy="1372177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Stencil" panose="040409050D0802020404" pitchFamily="82" charset="0"/>
              </a:rPr>
              <a:t>Beth yw hunanbortread?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202D58-CB03-442E-8931-BBD2C1179E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438399"/>
            <a:ext cx="7216607" cy="3564467"/>
          </a:xfrm>
        </p:spPr>
        <p:txBody>
          <a:bodyPr>
            <a:normAutofit/>
          </a:bodyPr>
          <a:lstStyle/>
          <a:p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Allwch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 chi </a:t>
            </a:r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enwi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 </a:t>
            </a:r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rhai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 o </a:t>
            </a:r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arlunwyr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 </a:t>
            </a:r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enwog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 Cymru </a:t>
            </a:r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a’r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 </a:t>
            </a:r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byd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?</a:t>
            </a:r>
          </a:p>
          <a:p>
            <a:endParaRPr lang="en-GB" sz="2400" dirty="0">
              <a:solidFill>
                <a:srgbClr val="FFFFFF"/>
              </a:solidFill>
              <a:latin typeface="Abadi" panose="020B0604020104020204" pitchFamily="34" charset="0"/>
            </a:endParaRPr>
          </a:p>
          <a:p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Beth </a:t>
            </a:r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ydych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 </a:t>
            </a:r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chi’n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 </a:t>
            </a:r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ei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 </a:t>
            </a:r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wybod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 </a:t>
            </a:r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amdanynt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?</a:t>
            </a:r>
          </a:p>
          <a:p>
            <a:endParaRPr lang="en-GB" sz="2400" dirty="0">
              <a:solidFill>
                <a:srgbClr val="FFFFFF"/>
              </a:solidFill>
              <a:latin typeface="Abadi" panose="020B0604020104020204" pitchFamily="34" charset="0"/>
            </a:endParaRPr>
          </a:p>
          <a:p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Beth </a:t>
            </a:r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yw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 </a:t>
            </a:r>
            <a:r>
              <a:rPr lang="en-GB" sz="2400" dirty="0" err="1">
                <a:solidFill>
                  <a:srgbClr val="FFFFFF"/>
                </a:solidFill>
                <a:latin typeface="Abadi" panose="020B0604020104020204" pitchFamily="34" charset="0"/>
              </a:rPr>
              <a:t>hunanbortread</a:t>
            </a:r>
            <a:r>
              <a:rPr lang="en-GB" sz="2400" dirty="0">
                <a:solidFill>
                  <a:srgbClr val="FFFFFF"/>
                </a:solidFill>
                <a:latin typeface="Abadi" panose="020B0604020104020204" pitchFamily="34" charset="0"/>
              </a:rPr>
              <a:t>?</a:t>
            </a:r>
          </a:p>
          <a:p>
            <a:endParaRPr lang="en-GB" sz="2400" dirty="0">
              <a:solidFill>
                <a:srgbClr val="FFFFFF"/>
              </a:solidFill>
              <a:latin typeface="Abadi" panose="020B060402010402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FFFFFF"/>
              </a:solidFill>
              <a:latin typeface="Abadi" panose="020B06040201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130E6E-4397-479B-B1BC-4AD7CF32D1F1}"/>
              </a:ext>
            </a:extLst>
          </p:cNvPr>
          <p:cNvSpPr txBox="1"/>
          <p:nvPr/>
        </p:nvSpPr>
        <p:spPr>
          <a:xfrm>
            <a:off x="10792409" y="645678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chemeClr val="bg1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1006607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peech Bubble: Oval 14">
            <a:extLst>
              <a:ext uri="{FF2B5EF4-FFF2-40B4-BE49-F238E27FC236}">
                <a16:creationId xmlns:a16="http://schemas.microsoft.com/office/drawing/2014/main" id="{1B1DD17A-B6A8-4EEE-8D80-498A2CB00C9E}"/>
              </a:ext>
            </a:extLst>
          </p:cNvPr>
          <p:cNvSpPr/>
          <p:nvPr/>
        </p:nvSpPr>
        <p:spPr>
          <a:xfrm>
            <a:off x="7958149" y="339226"/>
            <a:ext cx="4066703" cy="3613342"/>
          </a:xfrm>
          <a:prstGeom prst="wedgeEllipseCallout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4D9C265-7012-495F-9EC6-37D71A5752EB}"/>
              </a:ext>
            </a:extLst>
          </p:cNvPr>
          <p:cNvSpPr/>
          <p:nvPr/>
        </p:nvSpPr>
        <p:spPr>
          <a:xfrm>
            <a:off x="542851" y="339226"/>
            <a:ext cx="4562168" cy="1512299"/>
          </a:xfrm>
          <a:prstGeom prst="roundRect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CF487D-17DB-467D-803B-04822DF30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313" y="441325"/>
            <a:ext cx="4235245" cy="1325563"/>
          </a:xfr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7785" dist="33020" dir="318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  <a:softEdge rad="1270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/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Stencil" panose="040409050D0802020404" pitchFamily="82" charset="0"/>
              </a:rPr>
              <a:t>Yr</a:t>
            </a:r>
            <a:r>
              <a:rPr lang="en-GB" dirty="0">
                <a:solidFill>
                  <a:schemeClr val="bg1"/>
                </a:solidFill>
                <a:latin typeface="Stencil" panose="040409050D0802020404" pitchFamily="8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Stencil" panose="040409050D0802020404" pitchFamily="82" charset="0"/>
              </a:rPr>
              <a:t>arlunwyr</a:t>
            </a:r>
            <a:endParaRPr lang="en-GB" dirty="0">
              <a:solidFill>
                <a:schemeClr val="bg1"/>
              </a:solidFill>
              <a:latin typeface="Stencil" panose="040409050D0802020404" pitchFamily="8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EFB62B-5F36-4527-A1D5-A8271E186578}"/>
              </a:ext>
            </a:extLst>
          </p:cNvPr>
          <p:cNvSpPr/>
          <p:nvPr/>
        </p:nvSpPr>
        <p:spPr>
          <a:xfrm>
            <a:off x="4135164" y="5849559"/>
            <a:ext cx="415696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Abadi" panose="020B0604020104020204" pitchFamily="34" charset="0"/>
              </a:rPr>
              <a:t>Vincent Van Gogh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510F36-2846-4DA8-881F-5FDD9A64FBE4}"/>
              </a:ext>
            </a:extLst>
          </p:cNvPr>
          <p:cNvSpPr/>
          <p:nvPr/>
        </p:nvSpPr>
        <p:spPr>
          <a:xfrm>
            <a:off x="1353039" y="2341970"/>
            <a:ext cx="247603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Abadi" panose="020B0604020104020204" pitchFamily="34" charset="0"/>
              </a:rPr>
              <a:t>Paul Klee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4B9F70D-CF52-4D93-BF45-F1F545FEE99A}"/>
              </a:ext>
            </a:extLst>
          </p:cNvPr>
          <p:cNvSpPr/>
          <p:nvPr/>
        </p:nvSpPr>
        <p:spPr>
          <a:xfrm>
            <a:off x="9360637" y="4724111"/>
            <a:ext cx="247603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Abadi" panose="020B0604020104020204" pitchFamily="34" charset="0"/>
              </a:rPr>
              <a:t>Andy Warhol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401DA2-DA9D-4B5A-82B8-5A08D3D3D670}"/>
              </a:ext>
            </a:extLst>
          </p:cNvPr>
          <p:cNvSpPr/>
          <p:nvPr/>
        </p:nvSpPr>
        <p:spPr>
          <a:xfrm>
            <a:off x="3368237" y="3711642"/>
            <a:ext cx="247603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Abadi" panose="020B0604020104020204" pitchFamily="34" charset="0"/>
              </a:rPr>
              <a:t>David Hockney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35D4C0F-DF93-4FE6-98A6-39E655B3F5EE}"/>
              </a:ext>
            </a:extLst>
          </p:cNvPr>
          <p:cNvSpPr/>
          <p:nvPr/>
        </p:nvSpPr>
        <p:spPr>
          <a:xfrm>
            <a:off x="1014800" y="5249395"/>
            <a:ext cx="247603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Abadi" panose="020B0604020104020204" pitchFamily="34" charset="0"/>
              </a:rPr>
              <a:t>Pablo Picasso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EAA41CB-646B-4851-93F7-44EAEB653425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6A20833-416A-4D86-90CA-7735DD77EA35}"/>
              </a:ext>
            </a:extLst>
          </p:cNvPr>
          <p:cNvSpPr/>
          <p:nvPr/>
        </p:nvSpPr>
        <p:spPr>
          <a:xfrm>
            <a:off x="6364437" y="4724111"/>
            <a:ext cx="2476034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Abadi" panose="020B0604020104020204" pitchFamily="34" charset="0"/>
              </a:rPr>
              <a:t>Gwen John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A9000C2-1738-4E64-9D30-3D68F4A66896}"/>
              </a:ext>
            </a:extLst>
          </p:cNvPr>
          <p:cNvSpPr/>
          <p:nvPr/>
        </p:nvSpPr>
        <p:spPr>
          <a:xfrm>
            <a:off x="347901" y="3563476"/>
            <a:ext cx="247603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 err="1">
                <a:latin typeface="Abadi" panose="020B0604020104020204" pitchFamily="34" charset="0"/>
              </a:rPr>
              <a:t>Kyffin</a:t>
            </a:r>
            <a:r>
              <a:rPr lang="en-GB" sz="3600" dirty="0">
                <a:latin typeface="Abadi" panose="020B0604020104020204" pitchFamily="34" charset="0"/>
              </a:rPr>
              <a:t> Williams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9EBA79A-06B1-457E-B0C2-55947CB68EAB}"/>
              </a:ext>
            </a:extLst>
          </p:cNvPr>
          <p:cNvSpPr/>
          <p:nvPr/>
        </p:nvSpPr>
        <p:spPr>
          <a:xfrm>
            <a:off x="5143245" y="2032196"/>
            <a:ext cx="247603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Abadi" panose="020B0604020104020204" pitchFamily="34" charset="0"/>
              </a:rPr>
              <a:t>Yayoi Kusama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472AC91-057F-4DD5-9C44-41853DD32256}"/>
              </a:ext>
            </a:extLst>
          </p:cNvPr>
          <p:cNvSpPr txBox="1"/>
          <p:nvPr/>
        </p:nvSpPr>
        <p:spPr>
          <a:xfrm>
            <a:off x="8652388" y="882029"/>
            <a:ext cx="26042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err="1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Oes</a:t>
            </a:r>
            <a:r>
              <a:rPr lang="en-GB" sz="3200" b="1" dirty="0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 </a:t>
            </a:r>
            <a:r>
              <a:rPr lang="en-GB" sz="3200" b="1" dirty="0" err="1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rywun</a:t>
            </a:r>
            <a:r>
              <a:rPr lang="en-GB" sz="3200" b="1" dirty="0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 </a:t>
            </a:r>
            <a:r>
              <a:rPr lang="en-GB" sz="3200" b="1" dirty="0" err="1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yn</a:t>
            </a:r>
            <a:r>
              <a:rPr lang="en-GB" sz="3200" b="1" dirty="0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 </a:t>
            </a:r>
            <a:r>
              <a:rPr lang="en-GB" sz="3200" b="1" dirty="0" err="1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gwybod</a:t>
            </a:r>
            <a:r>
              <a:rPr lang="en-GB" sz="3200" b="1" dirty="0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 </a:t>
            </a:r>
            <a:r>
              <a:rPr lang="en-GB" sz="3200" b="1" dirty="0" err="1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unrhyw</a:t>
            </a:r>
            <a:r>
              <a:rPr lang="en-GB" sz="3200" b="1" dirty="0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 </a:t>
            </a:r>
            <a:r>
              <a:rPr lang="en-GB" sz="3200" b="1" dirty="0" err="1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beth</a:t>
            </a:r>
            <a:r>
              <a:rPr lang="en-GB" sz="3200" b="1" dirty="0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 am un neu </a:t>
            </a:r>
            <a:r>
              <a:rPr lang="en-GB" sz="3200" b="1" dirty="0" err="1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fwy</a:t>
            </a:r>
            <a:r>
              <a:rPr lang="en-GB" sz="3200" b="1" dirty="0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 </a:t>
            </a:r>
            <a:r>
              <a:rPr lang="en-GB" sz="3200" b="1" dirty="0" err="1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o’r</a:t>
            </a:r>
            <a:r>
              <a:rPr lang="en-GB" sz="3200" b="1" dirty="0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 </a:t>
            </a:r>
            <a:r>
              <a:rPr lang="en-GB" sz="3200" b="1" dirty="0" err="1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rhain</a:t>
            </a:r>
            <a:r>
              <a:rPr lang="en-GB" sz="3200" b="1" dirty="0">
                <a:solidFill>
                  <a:schemeClr val="bg1"/>
                </a:solidFill>
                <a:latin typeface="Abadi" panose="020B0604020104020204" pitchFamily="34" charset="0"/>
                <a:cs typeface="Aharoni" panose="02010803020104030203" pitchFamily="2" charset="-79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74601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CB20D9A-C1B3-4E89-B832-8E5DCD97F8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5EB73E-EBDE-45EA-BF02-72B8F8F46A6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E64A793D-7249-4CB5-AD0F-876C4C84E6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3ACAC1A4-DD3E-4A3B-B378-F3015033D7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A59479C1-D1AF-4013-BF6F-DE26C9258E1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BD237676-F1B1-417A-9A1B-2A3FE6D92E8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08C73C19-EF36-4934-8DA5-5B16806BD33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0FBA0CB7-70C6-4152-92AB-8D402CD7B80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9CD4EC36-D914-43FE-8694-4786BB7FC31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93ECD4C7-449F-4FF5-A0FD-2E0D218992C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147E398C-2919-4957-8C28-9A61023D994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06F7DECF-952F-4F32-AEF3-526D4AA34F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4B499AD4-C290-43FF-A526-CD63C728F0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id="{63CBA4C1-DE20-4404-A4AA-87DEDB7CC12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0CEBDE26-EB1A-4FA7-9E77-4C5A126C4C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A668CFAE-0D77-4FD1-91A9-83657A93D3A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E4216F2B-14AF-4D35-8AE0-DADB28A9C7C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EAD1617F-F3A6-49DF-9E1C-48832732EA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9A6ACE0E-C722-4218-BB25-A2D4205E67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id="{7860F307-09EA-458C-93F9-3FAA6945825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3">
              <a:extLst>
                <a:ext uri="{FF2B5EF4-FFF2-40B4-BE49-F238E27FC236}">
                  <a16:creationId xmlns:a16="http://schemas.microsoft.com/office/drawing/2014/main" id="{DA58AD25-4D0D-4938-A2E0-B981603404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8D4968B-73BB-4273-9873-910B22BD9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73" r="3" b="6726"/>
          <a:stretch/>
        </p:blipFill>
        <p:spPr>
          <a:xfrm>
            <a:off x="20" y="227"/>
            <a:ext cx="6096591" cy="6858000"/>
          </a:xfrm>
          <a:prstGeom prst="rect">
            <a:avLst/>
          </a:prstGeom>
          <a:ln w="9525">
            <a:noFill/>
          </a:ln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FFCAAA02-349E-47B0-ADD0-A1E963E4D1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12791" y="1186483"/>
            <a:ext cx="4473771" cy="4477933"/>
            <a:chOff x="807084" y="1186483"/>
            <a:chExt cx="4473771" cy="4477933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248640F6-61D3-4DFB-BDDD-40BD6A2FB1D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607" y="1186483"/>
              <a:ext cx="4472724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Isosceles Triangle 39">
              <a:extLst>
                <a:ext uri="{FF2B5EF4-FFF2-40B4-BE49-F238E27FC236}">
                  <a16:creationId xmlns:a16="http://schemas.microsoft.com/office/drawing/2014/main" id="{2EFFC065-778F-4FEE-B2B5-9FCFCADEBA0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840353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E387267-6B9D-4028-8C08-25B95DAC0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084" y="1991156"/>
              <a:ext cx="4473771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102658-D7ED-4C21-B2E9-BCFF9F7C9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783" y="2786992"/>
            <a:ext cx="4299456" cy="205392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Vincent Van Gogh</a:t>
            </a:r>
            <a:b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</a:br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1853-1890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A12E0C8-3269-442A-8B61-63B5EEA0FC0F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1886437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CB20D9A-C1B3-4E89-B832-8E5DCD97F8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5EB73E-EBDE-45EA-BF02-72B8F8F46A6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E64A793D-7249-4CB5-AD0F-876C4C84E6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3ACAC1A4-DD3E-4A3B-B378-F3015033D7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A59479C1-D1AF-4013-BF6F-DE26C9258E1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BD237676-F1B1-417A-9A1B-2A3FE6D92E8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08C73C19-EF36-4934-8DA5-5B16806BD33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0FBA0CB7-70C6-4152-92AB-8D402CD7B80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9CD4EC36-D914-43FE-8694-4786BB7FC31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93ECD4C7-449F-4FF5-A0FD-2E0D218992C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147E398C-2919-4957-8C28-9A61023D994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06F7DECF-952F-4F32-AEF3-526D4AA34F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4B499AD4-C290-43FF-A526-CD63C728F0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id="{63CBA4C1-DE20-4404-A4AA-87DEDB7CC12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0CEBDE26-EB1A-4FA7-9E77-4C5A126C4C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A668CFAE-0D77-4FD1-91A9-83657A93D3A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E4216F2B-14AF-4D35-8AE0-DADB28A9C7C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EAD1617F-F3A6-49DF-9E1C-48832732EA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9A6ACE0E-C722-4218-BB25-A2D4205E67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id="{7860F307-09EA-458C-93F9-3FAA6945825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3">
              <a:extLst>
                <a:ext uri="{FF2B5EF4-FFF2-40B4-BE49-F238E27FC236}">
                  <a16:creationId xmlns:a16="http://schemas.microsoft.com/office/drawing/2014/main" id="{DA58AD25-4D0D-4938-A2E0-B981603404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8D4968B-73BB-4273-9873-910B22BD9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494" y="0"/>
            <a:ext cx="4862945" cy="6858000"/>
          </a:xfrm>
          <a:prstGeom prst="rect">
            <a:avLst/>
          </a:prstGeom>
          <a:ln w="9525">
            <a:noFill/>
          </a:ln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FFCAAA02-349E-47B0-ADD0-A1E963E4D1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12791" y="1186483"/>
            <a:ext cx="4473771" cy="4477933"/>
            <a:chOff x="807084" y="1186483"/>
            <a:chExt cx="4473771" cy="4477933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248640F6-61D3-4DFB-BDDD-40BD6A2FB1D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607" y="1186483"/>
              <a:ext cx="4472724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Isosceles Triangle 39">
              <a:extLst>
                <a:ext uri="{FF2B5EF4-FFF2-40B4-BE49-F238E27FC236}">
                  <a16:creationId xmlns:a16="http://schemas.microsoft.com/office/drawing/2014/main" id="{2EFFC065-778F-4FEE-B2B5-9FCFCADEBA0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840353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E387267-6B9D-4028-8C08-25B95DAC0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084" y="1991156"/>
              <a:ext cx="4473771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102658-D7ED-4C21-B2E9-BCFF9F7C9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2405" y="2435299"/>
            <a:ext cx="4299456" cy="205392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Gwen John</a:t>
            </a:r>
            <a:b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</a:br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1876-1939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A12E0C8-3269-442A-8B61-63B5EEA0FC0F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1971702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ACB20D9A-C1B3-4E89-B832-8E5DCD97F8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BB5EB73E-EBDE-45EA-BF02-72B8F8F46A6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43" name="Freeform 5">
              <a:extLst>
                <a:ext uri="{FF2B5EF4-FFF2-40B4-BE49-F238E27FC236}">
                  <a16:creationId xmlns:a16="http://schemas.microsoft.com/office/drawing/2014/main" id="{E64A793D-7249-4CB5-AD0F-876C4C84E6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6">
              <a:extLst>
                <a:ext uri="{FF2B5EF4-FFF2-40B4-BE49-F238E27FC236}">
                  <a16:creationId xmlns:a16="http://schemas.microsoft.com/office/drawing/2014/main" id="{3ACAC1A4-DD3E-4A3B-B378-F3015033D7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7">
              <a:extLst>
                <a:ext uri="{FF2B5EF4-FFF2-40B4-BE49-F238E27FC236}">
                  <a16:creationId xmlns:a16="http://schemas.microsoft.com/office/drawing/2014/main" id="{A59479C1-D1AF-4013-BF6F-DE26C9258E1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8">
              <a:extLst>
                <a:ext uri="{FF2B5EF4-FFF2-40B4-BE49-F238E27FC236}">
                  <a16:creationId xmlns:a16="http://schemas.microsoft.com/office/drawing/2014/main" id="{BD237676-F1B1-417A-9A1B-2A3FE6D92E8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9">
              <a:extLst>
                <a:ext uri="{FF2B5EF4-FFF2-40B4-BE49-F238E27FC236}">
                  <a16:creationId xmlns:a16="http://schemas.microsoft.com/office/drawing/2014/main" id="{08C73C19-EF36-4934-8DA5-5B16806BD33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0">
              <a:extLst>
                <a:ext uri="{FF2B5EF4-FFF2-40B4-BE49-F238E27FC236}">
                  <a16:creationId xmlns:a16="http://schemas.microsoft.com/office/drawing/2014/main" id="{0FBA0CB7-70C6-4152-92AB-8D402CD7B80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1">
              <a:extLst>
                <a:ext uri="{FF2B5EF4-FFF2-40B4-BE49-F238E27FC236}">
                  <a16:creationId xmlns:a16="http://schemas.microsoft.com/office/drawing/2014/main" id="{9CD4EC36-D914-43FE-8694-4786BB7FC31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2">
              <a:extLst>
                <a:ext uri="{FF2B5EF4-FFF2-40B4-BE49-F238E27FC236}">
                  <a16:creationId xmlns:a16="http://schemas.microsoft.com/office/drawing/2014/main" id="{93ECD4C7-449F-4FF5-A0FD-2E0D218992C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3">
              <a:extLst>
                <a:ext uri="{FF2B5EF4-FFF2-40B4-BE49-F238E27FC236}">
                  <a16:creationId xmlns:a16="http://schemas.microsoft.com/office/drawing/2014/main" id="{147E398C-2919-4957-8C28-9A61023D994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4">
              <a:extLst>
                <a:ext uri="{FF2B5EF4-FFF2-40B4-BE49-F238E27FC236}">
                  <a16:creationId xmlns:a16="http://schemas.microsoft.com/office/drawing/2014/main" id="{06F7DECF-952F-4F32-AEF3-526D4AA34F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5">
              <a:extLst>
                <a:ext uri="{FF2B5EF4-FFF2-40B4-BE49-F238E27FC236}">
                  <a16:creationId xmlns:a16="http://schemas.microsoft.com/office/drawing/2014/main" id="{4B499AD4-C290-43FF-A526-CD63C728F0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6">
              <a:extLst>
                <a:ext uri="{FF2B5EF4-FFF2-40B4-BE49-F238E27FC236}">
                  <a16:creationId xmlns:a16="http://schemas.microsoft.com/office/drawing/2014/main" id="{63CBA4C1-DE20-4404-A4AA-87DEDB7CC12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7">
              <a:extLst>
                <a:ext uri="{FF2B5EF4-FFF2-40B4-BE49-F238E27FC236}">
                  <a16:creationId xmlns:a16="http://schemas.microsoft.com/office/drawing/2014/main" id="{0CEBDE26-EB1A-4FA7-9E77-4C5A126C4C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8">
              <a:extLst>
                <a:ext uri="{FF2B5EF4-FFF2-40B4-BE49-F238E27FC236}">
                  <a16:creationId xmlns:a16="http://schemas.microsoft.com/office/drawing/2014/main" id="{A668CFAE-0D77-4FD1-91A9-83657A93D3A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9">
              <a:extLst>
                <a:ext uri="{FF2B5EF4-FFF2-40B4-BE49-F238E27FC236}">
                  <a16:creationId xmlns:a16="http://schemas.microsoft.com/office/drawing/2014/main" id="{E4216F2B-14AF-4D35-8AE0-DADB28A9C7C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20">
              <a:extLst>
                <a:ext uri="{FF2B5EF4-FFF2-40B4-BE49-F238E27FC236}">
                  <a16:creationId xmlns:a16="http://schemas.microsoft.com/office/drawing/2014/main" id="{EAD1617F-F3A6-49DF-9E1C-48832732EA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21">
              <a:extLst>
                <a:ext uri="{FF2B5EF4-FFF2-40B4-BE49-F238E27FC236}">
                  <a16:creationId xmlns:a16="http://schemas.microsoft.com/office/drawing/2014/main" id="{9A6ACE0E-C722-4218-BB25-A2D4205E67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22">
              <a:extLst>
                <a:ext uri="{FF2B5EF4-FFF2-40B4-BE49-F238E27FC236}">
                  <a16:creationId xmlns:a16="http://schemas.microsoft.com/office/drawing/2014/main" id="{7860F307-09EA-458C-93F9-3FAA6945825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23">
              <a:extLst>
                <a:ext uri="{FF2B5EF4-FFF2-40B4-BE49-F238E27FC236}">
                  <a16:creationId xmlns:a16="http://schemas.microsoft.com/office/drawing/2014/main" id="{DA58AD25-4D0D-4938-A2E0-B981603404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8D4968B-73BB-4273-9873-910B22BD9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98" r="14498"/>
          <a:stretch/>
        </p:blipFill>
        <p:spPr>
          <a:xfrm>
            <a:off x="20" y="227"/>
            <a:ext cx="6096591" cy="6858000"/>
          </a:xfrm>
          <a:prstGeom prst="rect">
            <a:avLst/>
          </a:prstGeom>
          <a:ln w="9525">
            <a:noFill/>
          </a:ln>
        </p:spPr>
      </p:pic>
      <p:grpSp>
        <p:nvGrpSpPr>
          <p:cNvPr id="63" name="Group 62">
            <a:extLst>
              <a:ext uri="{FF2B5EF4-FFF2-40B4-BE49-F238E27FC236}">
                <a16:creationId xmlns:a16="http://schemas.microsoft.com/office/drawing/2014/main" id="{FFCAAA02-349E-47B0-ADD0-A1E963E4D1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12791" y="1186483"/>
            <a:ext cx="4473771" cy="4477933"/>
            <a:chOff x="807084" y="1186483"/>
            <a:chExt cx="4473771" cy="4477933"/>
          </a:xfrm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248640F6-61D3-4DFB-BDDD-40BD6A2FB1D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607" y="1186483"/>
              <a:ext cx="4472724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Isosceles Triangle 39">
              <a:extLst>
                <a:ext uri="{FF2B5EF4-FFF2-40B4-BE49-F238E27FC236}">
                  <a16:creationId xmlns:a16="http://schemas.microsoft.com/office/drawing/2014/main" id="{2EFFC065-778F-4FEE-B2B5-9FCFCADEBA0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840353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0E387267-6B9D-4028-8C08-25B95DAC0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084" y="1991156"/>
              <a:ext cx="4473771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102658-D7ED-4C21-B2E9-BCFF9F7C9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1874" y="2723426"/>
            <a:ext cx="4299456" cy="205392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David Hockney</a:t>
            </a:r>
            <a:b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</a:br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g. 1937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86BD9B9-089C-44E4-BAC4-38B77E02B3CB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1732995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CB20D9A-C1B3-4E89-B832-8E5DCD97F8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BB5EB73E-EBDE-45EA-BF02-72B8F8F46A6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4" name="Freeform 5">
              <a:extLst>
                <a:ext uri="{FF2B5EF4-FFF2-40B4-BE49-F238E27FC236}">
                  <a16:creationId xmlns:a16="http://schemas.microsoft.com/office/drawing/2014/main" id="{E64A793D-7249-4CB5-AD0F-876C4C84E6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6">
              <a:extLst>
                <a:ext uri="{FF2B5EF4-FFF2-40B4-BE49-F238E27FC236}">
                  <a16:creationId xmlns:a16="http://schemas.microsoft.com/office/drawing/2014/main" id="{3ACAC1A4-DD3E-4A3B-B378-F3015033D7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7">
              <a:extLst>
                <a:ext uri="{FF2B5EF4-FFF2-40B4-BE49-F238E27FC236}">
                  <a16:creationId xmlns:a16="http://schemas.microsoft.com/office/drawing/2014/main" id="{A59479C1-D1AF-4013-BF6F-DE26C9258E1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8">
              <a:extLst>
                <a:ext uri="{FF2B5EF4-FFF2-40B4-BE49-F238E27FC236}">
                  <a16:creationId xmlns:a16="http://schemas.microsoft.com/office/drawing/2014/main" id="{BD237676-F1B1-417A-9A1B-2A3FE6D92E8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9">
              <a:extLst>
                <a:ext uri="{FF2B5EF4-FFF2-40B4-BE49-F238E27FC236}">
                  <a16:creationId xmlns:a16="http://schemas.microsoft.com/office/drawing/2014/main" id="{08C73C19-EF36-4934-8DA5-5B16806BD33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10">
              <a:extLst>
                <a:ext uri="{FF2B5EF4-FFF2-40B4-BE49-F238E27FC236}">
                  <a16:creationId xmlns:a16="http://schemas.microsoft.com/office/drawing/2014/main" id="{0FBA0CB7-70C6-4152-92AB-8D402CD7B80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11">
              <a:extLst>
                <a:ext uri="{FF2B5EF4-FFF2-40B4-BE49-F238E27FC236}">
                  <a16:creationId xmlns:a16="http://schemas.microsoft.com/office/drawing/2014/main" id="{9CD4EC36-D914-43FE-8694-4786BB7FC31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12">
              <a:extLst>
                <a:ext uri="{FF2B5EF4-FFF2-40B4-BE49-F238E27FC236}">
                  <a16:creationId xmlns:a16="http://schemas.microsoft.com/office/drawing/2014/main" id="{93ECD4C7-449F-4FF5-A0FD-2E0D218992C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13">
              <a:extLst>
                <a:ext uri="{FF2B5EF4-FFF2-40B4-BE49-F238E27FC236}">
                  <a16:creationId xmlns:a16="http://schemas.microsoft.com/office/drawing/2014/main" id="{147E398C-2919-4957-8C28-9A61023D994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14">
              <a:extLst>
                <a:ext uri="{FF2B5EF4-FFF2-40B4-BE49-F238E27FC236}">
                  <a16:creationId xmlns:a16="http://schemas.microsoft.com/office/drawing/2014/main" id="{06F7DECF-952F-4F32-AEF3-526D4AA34F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15">
              <a:extLst>
                <a:ext uri="{FF2B5EF4-FFF2-40B4-BE49-F238E27FC236}">
                  <a16:creationId xmlns:a16="http://schemas.microsoft.com/office/drawing/2014/main" id="{4B499AD4-C290-43FF-A526-CD63C728F0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16">
              <a:extLst>
                <a:ext uri="{FF2B5EF4-FFF2-40B4-BE49-F238E27FC236}">
                  <a16:creationId xmlns:a16="http://schemas.microsoft.com/office/drawing/2014/main" id="{63CBA4C1-DE20-4404-A4AA-87DEDB7CC12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17">
              <a:extLst>
                <a:ext uri="{FF2B5EF4-FFF2-40B4-BE49-F238E27FC236}">
                  <a16:creationId xmlns:a16="http://schemas.microsoft.com/office/drawing/2014/main" id="{0CEBDE26-EB1A-4FA7-9E77-4C5A126C4C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18">
              <a:extLst>
                <a:ext uri="{FF2B5EF4-FFF2-40B4-BE49-F238E27FC236}">
                  <a16:creationId xmlns:a16="http://schemas.microsoft.com/office/drawing/2014/main" id="{A668CFAE-0D77-4FD1-91A9-83657A93D3A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19">
              <a:extLst>
                <a:ext uri="{FF2B5EF4-FFF2-40B4-BE49-F238E27FC236}">
                  <a16:creationId xmlns:a16="http://schemas.microsoft.com/office/drawing/2014/main" id="{E4216F2B-14AF-4D35-8AE0-DADB28A9C7C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20">
              <a:extLst>
                <a:ext uri="{FF2B5EF4-FFF2-40B4-BE49-F238E27FC236}">
                  <a16:creationId xmlns:a16="http://schemas.microsoft.com/office/drawing/2014/main" id="{EAD1617F-F3A6-49DF-9E1C-48832732EA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21">
              <a:extLst>
                <a:ext uri="{FF2B5EF4-FFF2-40B4-BE49-F238E27FC236}">
                  <a16:creationId xmlns:a16="http://schemas.microsoft.com/office/drawing/2014/main" id="{9A6ACE0E-C722-4218-BB25-A2D4205E67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22">
              <a:extLst>
                <a:ext uri="{FF2B5EF4-FFF2-40B4-BE49-F238E27FC236}">
                  <a16:creationId xmlns:a16="http://schemas.microsoft.com/office/drawing/2014/main" id="{7860F307-09EA-458C-93F9-3FAA6945825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23">
              <a:extLst>
                <a:ext uri="{FF2B5EF4-FFF2-40B4-BE49-F238E27FC236}">
                  <a16:creationId xmlns:a16="http://schemas.microsoft.com/office/drawing/2014/main" id="{DA58AD25-4D0D-4938-A2E0-B981603404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8D4968B-73BB-4273-9873-910B22BD9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98" r="1" b="11849"/>
          <a:stretch/>
        </p:blipFill>
        <p:spPr>
          <a:xfrm>
            <a:off x="20" y="227"/>
            <a:ext cx="6096591" cy="6858000"/>
          </a:xfrm>
          <a:prstGeom prst="rect">
            <a:avLst/>
          </a:prstGeom>
          <a:ln w="9525">
            <a:noFill/>
          </a:ln>
        </p:spPr>
      </p:pic>
      <p:grpSp>
        <p:nvGrpSpPr>
          <p:cNvPr id="94" name="Group 93">
            <a:extLst>
              <a:ext uri="{FF2B5EF4-FFF2-40B4-BE49-F238E27FC236}">
                <a16:creationId xmlns:a16="http://schemas.microsoft.com/office/drawing/2014/main" id="{FFCAAA02-349E-47B0-ADD0-A1E963E4D1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12791" y="1186483"/>
            <a:ext cx="4473771" cy="4477933"/>
            <a:chOff x="807084" y="1186483"/>
            <a:chExt cx="4473771" cy="4477933"/>
          </a:xfrm>
        </p:grpSpPr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248640F6-61D3-4DFB-BDDD-40BD6A2FB1D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607" y="1186483"/>
              <a:ext cx="4472724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Isosceles Triangle 39">
              <a:extLst>
                <a:ext uri="{FF2B5EF4-FFF2-40B4-BE49-F238E27FC236}">
                  <a16:creationId xmlns:a16="http://schemas.microsoft.com/office/drawing/2014/main" id="{2EFFC065-778F-4FEE-B2B5-9FCFCADEBA0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840353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0E387267-6B9D-4028-8C08-25B95DAC0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084" y="1991156"/>
              <a:ext cx="4473771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102658-D7ED-4C21-B2E9-BCFF9F7C9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1122" y="2074730"/>
            <a:ext cx="4299456" cy="205392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Paul Klee</a:t>
            </a:r>
            <a:b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</a:br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1879-1940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DBE053A-D6C7-4DB3-ABF9-8989F13E2A6C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4139301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CB20D9A-C1B3-4E89-B832-8E5DCD97F8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5EB73E-EBDE-45EA-BF02-72B8F8F46A6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E64A793D-7249-4CB5-AD0F-876C4C84E6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3ACAC1A4-DD3E-4A3B-B378-F3015033D7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A59479C1-D1AF-4013-BF6F-DE26C9258E1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BD237676-F1B1-417A-9A1B-2A3FE6D92E8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08C73C19-EF36-4934-8DA5-5B16806BD33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0FBA0CB7-70C6-4152-92AB-8D402CD7B80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9CD4EC36-D914-43FE-8694-4786BB7FC31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93ECD4C7-449F-4FF5-A0FD-2E0D218992C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147E398C-2919-4957-8C28-9A61023D994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06F7DECF-952F-4F32-AEF3-526D4AA34F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4B499AD4-C290-43FF-A526-CD63C728F0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id="{63CBA4C1-DE20-4404-A4AA-87DEDB7CC12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0CEBDE26-EB1A-4FA7-9E77-4C5A126C4C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A668CFAE-0D77-4FD1-91A9-83657A93D3A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E4216F2B-14AF-4D35-8AE0-DADB28A9C7C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EAD1617F-F3A6-49DF-9E1C-48832732EA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9A6ACE0E-C722-4218-BB25-A2D4205E67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id="{7860F307-09EA-458C-93F9-3FAA6945825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3">
              <a:extLst>
                <a:ext uri="{FF2B5EF4-FFF2-40B4-BE49-F238E27FC236}">
                  <a16:creationId xmlns:a16="http://schemas.microsoft.com/office/drawing/2014/main" id="{DA58AD25-4D0D-4938-A2E0-B981603404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8D4968B-73BB-4273-9873-910B22BD9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20" y="0"/>
            <a:ext cx="4996757" cy="6876787"/>
          </a:xfrm>
          <a:prstGeom prst="rect">
            <a:avLst/>
          </a:prstGeom>
          <a:ln w="9525">
            <a:noFill/>
          </a:ln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FFCAAA02-349E-47B0-ADD0-A1E963E4D1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12791" y="1186483"/>
            <a:ext cx="4473771" cy="4477933"/>
            <a:chOff x="807084" y="1186483"/>
            <a:chExt cx="4473771" cy="4477933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248640F6-61D3-4DFB-BDDD-40BD6A2FB1D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607" y="1186483"/>
              <a:ext cx="4472724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Isosceles Triangle 39">
              <a:extLst>
                <a:ext uri="{FF2B5EF4-FFF2-40B4-BE49-F238E27FC236}">
                  <a16:creationId xmlns:a16="http://schemas.microsoft.com/office/drawing/2014/main" id="{2EFFC065-778F-4FEE-B2B5-9FCFCADEBA0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840353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E387267-6B9D-4028-8C08-25B95DAC0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084" y="1991156"/>
              <a:ext cx="4473771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102658-D7ED-4C21-B2E9-BCFF9F7C9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1846" y="2676423"/>
            <a:ext cx="4299456" cy="205392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Yayoi Kusama</a:t>
            </a:r>
            <a:b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</a:br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g.1929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A12E0C8-3269-442A-8B61-63B5EEA0FC0F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2800200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CB20D9A-C1B3-4E89-B832-8E5DCD97F8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BB5EB73E-EBDE-45EA-BF02-72B8F8F46A6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4" name="Freeform 5">
              <a:extLst>
                <a:ext uri="{FF2B5EF4-FFF2-40B4-BE49-F238E27FC236}">
                  <a16:creationId xmlns:a16="http://schemas.microsoft.com/office/drawing/2014/main" id="{E64A793D-7249-4CB5-AD0F-876C4C84E6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6">
              <a:extLst>
                <a:ext uri="{FF2B5EF4-FFF2-40B4-BE49-F238E27FC236}">
                  <a16:creationId xmlns:a16="http://schemas.microsoft.com/office/drawing/2014/main" id="{3ACAC1A4-DD3E-4A3B-B378-F3015033D7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7">
              <a:extLst>
                <a:ext uri="{FF2B5EF4-FFF2-40B4-BE49-F238E27FC236}">
                  <a16:creationId xmlns:a16="http://schemas.microsoft.com/office/drawing/2014/main" id="{A59479C1-D1AF-4013-BF6F-DE26C9258E1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8">
              <a:extLst>
                <a:ext uri="{FF2B5EF4-FFF2-40B4-BE49-F238E27FC236}">
                  <a16:creationId xmlns:a16="http://schemas.microsoft.com/office/drawing/2014/main" id="{BD237676-F1B1-417A-9A1B-2A3FE6D92E8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9">
              <a:extLst>
                <a:ext uri="{FF2B5EF4-FFF2-40B4-BE49-F238E27FC236}">
                  <a16:creationId xmlns:a16="http://schemas.microsoft.com/office/drawing/2014/main" id="{08C73C19-EF36-4934-8DA5-5B16806BD33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10">
              <a:extLst>
                <a:ext uri="{FF2B5EF4-FFF2-40B4-BE49-F238E27FC236}">
                  <a16:creationId xmlns:a16="http://schemas.microsoft.com/office/drawing/2014/main" id="{0FBA0CB7-70C6-4152-92AB-8D402CD7B80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11">
              <a:extLst>
                <a:ext uri="{FF2B5EF4-FFF2-40B4-BE49-F238E27FC236}">
                  <a16:creationId xmlns:a16="http://schemas.microsoft.com/office/drawing/2014/main" id="{9CD4EC36-D914-43FE-8694-4786BB7FC31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12">
              <a:extLst>
                <a:ext uri="{FF2B5EF4-FFF2-40B4-BE49-F238E27FC236}">
                  <a16:creationId xmlns:a16="http://schemas.microsoft.com/office/drawing/2014/main" id="{93ECD4C7-449F-4FF5-A0FD-2E0D218992C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13">
              <a:extLst>
                <a:ext uri="{FF2B5EF4-FFF2-40B4-BE49-F238E27FC236}">
                  <a16:creationId xmlns:a16="http://schemas.microsoft.com/office/drawing/2014/main" id="{147E398C-2919-4957-8C28-9A61023D994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14">
              <a:extLst>
                <a:ext uri="{FF2B5EF4-FFF2-40B4-BE49-F238E27FC236}">
                  <a16:creationId xmlns:a16="http://schemas.microsoft.com/office/drawing/2014/main" id="{06F7DECF-952F-4F32-AEF3-526D4AA34F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15">
              <a:extLst>
                <a:ext uri="{FF2B5EF4-FFF2-40B4-BE49-F238E27FC236}">
                  <a16:creationId xmlns:a16="http://schemas.microsoft.com/office/drawing/2014/main" id="{4B499AD4-C290-43FF-A526-CD63C728F0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16">
              <a:extLst>
                <a:ext uri="{FF2B5EF4-FFF2-40B4-BE49-F238E27FC236}">
                  <a16:creationId xmlns:a16="http://schemas.microsoft.com/office/drawing/2014/main" id="{63CBA4C1-DE20-4404-A4AA-87DEDB7CC12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17">
              <a:extLst>
                <a:ext uri="{FF2B5EF4-FFF2-40B4-BE49-F238E27FC236}">
                  <a16:creationId xmlns:a16="http://schemas.microsoft.com/office/drawing/2014/main" id="{0CEBDE26-EB1A-4FA7-9E77-4C5A126C4C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18">
              <a:extLst>
                <a:ext uri="{FF2B5EF4-FFF2-40B4-BE49-F238E27FC236}">
                  <a16:creationId xmlns:a16="http://schemas.microsoft.com/office/drawing/2014/main" id="{A668CFAE-0D77-4FD1-91A9-83657A93D3A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19">
              <a:extLst>
                <a:ext uri="{FF2B5EF4-FFF2-40B4-BE49-F238E27FC236}">
                  <a16:creationId xmlns:a16="http://schemas.microsoft.com/office/drawing/2014/main" id="{E4216F2B-14AF-4D35-8AE0-DADB28A9C7C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20">
              <a:extLst>
                <a:ext uri="{FF2B5EF4-FFF2-40B4-BE49-F238E27FC236}">
                  <a16:creationId xmlns:a16="http://schemas.microsoft.com/office/drawing/2014/main" id="{EAD1617F-F3A6-49DF-9E1C-48832732EA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21">
              <a:extLst>
                <a:ext uri="{FF2B5EF4-FFF2-40B4-BE49-F238E27FC236}">
                  <a16:creationId xmlns:a16="http://schemas.microsoft.com/office/drawing/2014/main" id="{9A6ACE0E-C722-4218-BB25-A2D4205E67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22">
              <a:extLst>
                <a:ext uri="{FF2B5EF4-FFF2-40B4-BE49-F238E27FC236}">
                  <a16:creationId xmlns:a16="http://schemas.microsoft.com/office/drawing/2014/main" id="{7860F307-09EA-458C-93F9-3FAA6945825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23">
              <a:extLst>
                <a:ext uri="{FF2B5EF4-FFF2-40B4-BE49-F238E27FC236}">
                  <a16:creationId xmlns:a16="http://schemas.microsoft.com/office/drawing/2014/main" id="{DA58AD25-4D0D-4938-A2E0-B981603404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8D4968B-73BB-4273-9873-910B22BD9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-8983"/>
            <a:ext cx="6096591" cy="6873403"/>
          </a:xfrm>
          <a:prstGeom prst="rect">
            <a:avLst/>
          </a:prstGeom>
          <a:ln w="9525">
            <a:noFill/>
          </a:ln>
        </p:spPr>
      </p:pic>
      <p:grpSp>
        <p:nvGrpSpPr>
          <p:cNvPr id="94" name="Group 93">
            <a:extLst>
              <a:ext uri="{FF2B5EF4-FFF2-40B4-BE49-F238E27FC236}">
                <a16:creationId xmlns:a16="http://schemas.microsoft.com/office/drawing/2014/main" id="{FFCAAA02-349E-47B0-ADD0-A1E963E4D1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12791" y="1186483"/>
            <a:ext cx="4473771" cy="4477933"/>
            <a:chOff x="807084" y="1186483"/>
            <a:chExt cx="4473771" cy="4477933"/>
          </a:xfrm>
        </p:grpSpPr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248640F6-61D3-4DFB-BDDD-40BD6A2FB1D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607" y="1186483"/>
              <a:ext cx="4472724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Isosceles Triangle 39">
              <a:extLst>
                <a:ext uri="{FF2B5EF4-FFF2-40B4-BE49-F238E27FC236}">
                  <a16:creationId xmlns:a16="http://schemas.microsoft.com/office/drawing/2014/main" id="{2EFFC065-778F-4FEE-B2B5-9FCFCADEBA0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840353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0E387267-6B9D-4028-8C08-25B95DAC0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084" y="1991156"/>
              <a:ext cx="4473771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102658-D7ED-4C21-B2E9-BCFF9F7C9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9783" y="2762750"/>
            <a:ext cx="4299456" cy="205392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6600" b="1" dirty="0" err="1">
                <a:solidFill>
                  <a:srgbClr val="FFFFFF"/>
                </a:solidFill>
                <a:latin typeface="Abadi" panose="020B0604020104020204" pitchFamily="34" charset="0"/>
              </a:rPr>
              <a:t>Kyffin</a:t>
            </a:r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 Williams</a:t>
            </a:r>
            <a:b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</a:br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1918-2006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DBE053A-D6C7-4DB3-ABF9-8989F13E2A6C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4103021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CB20D9A-C1B3-4E89-B832-8E5DCD97F8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5EB73E-EBDE-45EA-BF02-72B8F8F46A6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E64A793D-7249-4CB5-AD0F-876C4C84E6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3ACAC1A4-DD3E-4A3B-B378-F3015033D7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A59479C1-D1AF-4013-BF6F-DE26C9258E1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BD237676-F1B1-417A-9A1B-2A3FE6D92E8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08C73C19-EF36-4934-8DA5-5B16806BD33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0FBA0CB7-70C6-4152-92AB-8D402CD7B80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9CD4EC36-D914-43FE-8694-4786BB7FC31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93ECD4C7-449F-4FF5-A0FD-2E0D218992C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147E398C-2919-4957-8C28-9A61023D994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06F7DECF-952F-4F32-AEF3-526D4AA34F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4B499AD4-C290-43FF-A526-CD63C728F0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id="{63CBA4C1-DE20-4404-A4AA-87DEDB7CC12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0CEBDE26-EB1A-4FA7-9E77-4C5A126C4C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A668CFAE-0D77-4FD1-91A9-83657A93D3A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E4216F2B-14AF-4D35-8AE0-DADB28A9C7C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EAD1617F-F3A6-49DF-9E1C-48832732EA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9A6ACE0E-C722-4218-BB25-A2D4205E67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id="{7860F307-09EA-458C-93F9-3FAA6945825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3">
              <a:extLst>
                <a:ext uri="{FF2B5EF4-FFF2-40B4-BE49-F238E27FC236}">
                  <a16:creationId xmlns:a16="http://schemas.microsoft.com/office/drawing/2014/main" id="{DA58AD25-4D0D-4938-A2E0-B981603404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79D1412-F1A1-4732-9103-5873A363E0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2" b="8886"/>
          <a:stretch/>
        </p:blipFill>
        <p:spPr>
          <a:xfrm>
            <a:off x="20" y="227"/>
            <a:ext cx="6096591" cy="6858000"/>
          </a:xfrm>
          <a:prstGeom prst="rect">
            <a:avLst/>
          </a:prstGeom>
          <a:ln w="9525">
            <a:noFill/>
          </a:ln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FFCAAA02-349E-47B0-ADD0-A1E963E4D1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12791" y="1186483"/>
            <a:ext cx="4473771" cy="4477933"/>
            <a:chOff x="807084" y="1186483"/>
            <a:chExt cx="4473771" cy="4477933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248640F6-61D3-4DFB-BDDD-40BD6A2FB1D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607" y="1186483"/>
              <a:ext cx="4472724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Isosceles Triangle 39">
              <a:extLst>
                <a:ext uri="{FF2B5EF4-FFF2-40B4-BE49-F238E27FC236}">
                  <a16:creationId xmlns:a16="http://schemas.microsoft.com/office/drawing/2014/main" id="{2EFFC065-778F-4FEE-B2B5-9FCFCADEBA0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840353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E387267-6B9D-4028-8C08-25B95DAC0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084" y="1991156"/>
              <a:ext cx="4473771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7E2F7DD-8088-4961-B43F-79DAC4B91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3174" y="2321936"/>
            <a:ext cx="4299456" cy="205392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Andy Warhol</a:t>
            </a:r>
            <a:b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</a:br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1928-1987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7C3B22C-35ED-4F1F-972B-12D2C1A905D1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1282189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ACB20D9A-C1B3-4E89-B832-8E5DCD97F8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BB5EB73E-EBDE-45EA-BF02-72B8F8F46A6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43" name="Freeform 5">
              <a:extLst>
                <a:ext uri="{FF2B5EF4-FFF2-40B4-BE49-F238E27FC236}">
                  <a16:creationId xmlns:a16="http://schemas.microsoft.com/office/drawing/2014/main" id="{E64A793D-7249-4CB5-AD0F-876C4C84E6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6">
              <a:extLst>
                <a:ext uri="{FF2B5EF4-FFF2-40B4-BE49-F238E27FC236}">
                  <a16:creationId xmlns:a16="http://schemas.microsoft.com/office/drawing/2014/main" id="{3ACAC1A4-DD3E-4A3B-B378-F3015033D7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7">
              <a:extLst>
                <a:ext uri="{FF2B5EF4-FFF2-40B4-BE49-F238E27FC236}">
                  <a16:creationId xmlns:a16="http://schemas.microsoft.com/office/drawing/2014/main" id="{A59479C1-D1AF-4013-BF6F-DE26C9258E1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8">
              <a:extLst>
                <a:ext uri="{FF2B5EF4-FFF2-40B4-BE49-F238E27FC236}">
                  <a16:creationId xmlns:a16="http://schemas.microsoft.com/office/drawing/2014/main" id="{BD237676-F1B1-417A-9A1B-2A3FE6D92E8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9">
              <a:extLst>
                <a:ext uri="{FF2B5EF4-FFF2-40B4-BE49-F238E27FC236}">
                  <a16:creationId xmlns:a16="http://schemas.microsoft.com/office/drawing/2014/main" id="{08C73C19-EF36-4934-8DA5-5B16806BD33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0">
              <a:extLst>
                <a:ext uri="{FF2B5EF4-FFF2-40B4-BE49-F238E27FC236}">
                  <a16:creationId xmlns:a16="http://schemas.microsoft.com/office/drawing/2014/main" id="{0FBA0CB7-70C6-4152-92AB-8D402CD7B80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1">
              <a:extLst>
                <a:ext uri="{FF2B5EF4-FFF2-40B4-BE49-F238E27FC236}">
                  <a16:creationId xmlns:a16="http://schemas.microsoft.com/office/drawing/2014/main" id="{9CD4EC36-D914-43FE-8694-4786BB7FC31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2">
              <a:extLst>
                <a:ext uri="{FF2B5EF4-FFF2-40B4-BE49-F238E27FC236}">
                  <a16:creationId xmlns:a16="http://schemas.microsoft.com/office/drawing/2014/main" id="{93ECD4C7-449F-4FF5-A0FD-2E0D218992C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3">
              <a:extLst>
                <a:ext uri="{FF2B5EF4-FFF2-40B4-BE49-F238E27FC236}">
                  <a16:creationId xmlns:a16="http://schemas.microsoft.com/office/drawing/2014/main" id="{147E398C-2919-4957-8C28-9A61023D994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4">
              <a:extLst>
                <a:ext uri="{FF2B5EF4-FFF2-40B4-BE49-F238E27FC236}">
                  <a16:creationId xmlns:a16="http://schemas.microsoft.com/office/drawing/2014/main" id="{06F7DECF-952F-4F32-AEF3-526D4AA34F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5">
              <a:extLst>
                <a:ext uri="{FF2B5EF4-FFF2-40B4-BE49-F238E27FC236}">
                  <a16:creationId xmlns:a16="http://schemas.microsoft.com/office/drawing/2014/main" id="{4B499AD4-C290-43FF-A526-CD63C728F0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6">
              <a:extLst>
                <a:ext uri="{FF2B5EF4-FFF2-40B4-BE49-F238E27FC236}">
                  <a16:creationId xmlns:a16="http://schemas.microsoft.com/office/drawing/2014/main" id="{63CBA4C1-DE20-4404-A4AA-87DEDB7CC12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7">
              <a:extLst>
                <a:ext uri="{FF2B5EF4-FFF2-40B4-BE49-F238E27FC236}">
                  <a16:creationId xmlns:a16="http://schemas.microsoft.com/office/drawing/2014/main" id="{0CEBDE26-EB1A-4FA7-9E77-4C5A126C4CB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8">
              <a:extLst>
                <a:ext uri="{FF2B5EF4-FFF2-40B4-BE49-F238E27FC236}">
                  <a16:creationId xmlns:a16="http://schemas.microsoft.com/office/drawing/2014/main" id="{A668CFAE-0D77-4FD1-91A9-83657A93D3A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9">
              <a:extLst>
                <a:ext uri="{FF2B5EF4-FFF2-40B4-BE49-F238E27FC236}">
                  <a16:creationId xmlns:a16="http://schemas.microsoft.com/office/drawing/2014/main" id="{E4216F2B-14AF-4D35-8AE0-DADB28A9C7C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20">
              <a:extLst>
                <a:ext uri="{FF2B5EF4-FFF2-40B4-BE49-F238E27FC236}">
                  <a16:creationId xmlns:a16="http://schemas.microsoft.com/office/drawing/2014/main" id="{EAD1617F-F3A6-49DF-9E1C-48832732EAB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21">
              <a:extLst>
                <a:ext uri="{FF2B5EF4-FFF2-40B4-BE49-F238E27FC236}">
                  <a16:creationId xmlns:a16="http://schemas.microsoft.com/office/drawing/2014/main" id="{9A6ACE0E-C722-4218-BB25-A2D4205E67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22">
              <a:extLst>
                <a:ext uri="{FF2B5EF4-FFF2-40B4-BE49-F238E27FC236}">
                  <a16:creationId xmlns:a16="http://schemas.microsoft.com/office/drawing/2014/main" id="{7860F307-09EA-458C-93F9-3FAA6945825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23">
              <a:extLst>
                <a:ext uri="{FF2B5EF4-FFF2-40B4-BE49-F238E27FC236}">
                  <a16:creationId xmlns:a16="http://schemas.microsoft.com/office/drawing/2014/main" id="{DA58AD25-4D0D-4938-A2E0-B9816034042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79D1412-F1A1-4732-9103-5873A363E0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4" r="-1" b="-1"/>
          <a:stretch/>
        </p:blipFill>
        <p:spPr>
          <a:xfrm>
            <a:off x="20" y="227"/>
            <a:ext cx="6096591" cy="6858000"/>
          </a:xfrm>
          <a:prstGeom prst="rect">
            <a:avLst/>
          </a:prstGeom>
          <a:ln w="9525">
            <a:noFill/>
          </a:ln>
        </p:spPr>
      </p:pic>
      <p:grpSp>
        <p:nvGrpSpPr>
          <p:cNvPr id="63" name="Group 62">
            <a:extLst>
              <a:ext uri="{FF2B5EF4-FFF2-40B4-BE49-F238E27FC236}">
                <a16:creationId xmlns:a16="http://schemas.microsoft.com/office/drawing/2014/main" id="{FFCAAA02-349E-47B0-ADD0-A1E963E4D1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12791" y="1186483"/>
            <a:ext cx="4473771" cy="4477933"/>
            <a:chOff x="807084" y="1186483"/>
            <a:chExt cx="4473771" cy="4477933"/>
          </a:xfrm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248640F6-61D3-4DFB-BDDD-40BD6A2FB1D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607" y="1186483"/>
              <a:ext cx="4472724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Isosceles Triangle 39">
              <a:extLst>
                <a:ext uri="{FF2B5EF4-FFF2-40B4-BE49-F238E27FC236}">
                  <a16:creationId xmlns:a16="http://schemas.microsoft.com/office/drawing/2014/main" id="{2EFFC065-778F-4FEE-B2B5-9FCFCADEBA0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840353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0E387267-6B9D-4028-8C08-25B95DAC0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084" y="1991156"/>
              <a:ext cx="4473771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7E2F7DD-8088-4961-B43F-79DAC4B91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9948" y="2969986"/>
            <a:ext cx="4299456" cy="205392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Pablo Picasso</a:t>
            </a:r>
            <a:b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</a:br>
            <a:r>
              <a:rPr lang="en-US" sz="6600" b="1" dirty="0">
                <a:solidFill>
                  <a:srgbClr val="FFFFFF"/>
                </a:solidFill>
                <a:latin typeface="Abadi" panose="020B0604020104020204" pitchFamily="34" charset="0"/>
              </a:rPr>
              <a:t>1881-1973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97E2512-2B3E-4691-9D13-0BA18AED3FEF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20816539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B0C600-3A65-4664-B951-467B3FEA4C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524" r="6557" b="-2"/>
          <a:stretch/>
        </p:blipFill>
        <p:spPr>
          <a:xfrm>
            <a:off x="3557820" y="715542"/>
            <a:ext cx="1756944" cy="263012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1A40C1D-2CF3-4726-A7B7-8C72E0A7EC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37" r="14296" b="-2"/>
          <a:stretch/>
        </p:blipFill>
        <p:spPr>
          <a:xfrm>
            <a:off x="546024" y="3944840"/>
            <a:ext cx="1649080" cy="24686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0600610-0FC7-4FD7-8511-9E21448303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1300" y="4015361"/>
            <a:ext cx="1896976" cy="24716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88D20A6-5339-4DD8-BA98-CC52C715CF6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955" r="-1" b="15454"/>
          <a:stretch/>
        </p:blipFill>
        <p:spPr>
          <a:xfrm>
            <a:off x="10033623" y="4514549"/>
            <a:ext cx="1749331" cy="173977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910F072-EBD1-4F4B-B7FB-F7BC570AEB4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3879" r="10768" b="-4"/>
          <a:stretch/>
        </p:blipFill>
        <p:spPr>
          <a:xfrm>
            <a:off x="3315151" y="3944840"/>
            <a:ext cx="2476101" cy="24646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199AD1B-2009-45BC-B21A-77AC0FDF250D}"/>
              </a:ext>
            </a:extLst>
          </p:cNvPr>
          <p:cNvSpPr txBox="1"/>
          <p:nvPr/>
        </p:nvSpPr>
        <p:spPr>
          <a:xfrm>
            <a:off x="5373706" y="125393"/>
            <a:ext cx="39287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err="1">
                <a:latin typeface="Stencil" panose="040409050D0802020404" pitchFamily="82" charset="0"/>
              </a:rPr>
              <a:t>Pwy</a:t>
            </a:r>
            <a:r>
              <a:rPr lang="en-GB" sz="3600" dirty="0">
                <a:latin typeface="Stencil" panose="040409050D0802020404" pitchFamily="82" charset="0"/>
              </a:rPr>
              <a:t> </a:t>
            </a:r>
            <a:r>
              <a:rPr lang="en-GB" sz="3600" dirty="0" err="1">
                <a:latin typeface="Stencil" panose="040409050D0802020404" pitchFamily="82" charset="0"/>
              </a:rPr>
              <a:t>ydi</a:t>
            </a:r>
            <a:r>
              <a:rPr lang="en-GB" sz="3600" dirty="0">
                <a:latin typeface="Stencil" panose="040409050D0802020404" pitchFamily="82" charset="0"/>
              </a:rPr>
              <a:t> </a:t>
            </a:r>
            <a:r>
              <a:rPr lang="en-GB" sz="3600" dirty="0" err="1">
                <a:latin typeface="Stencil" panose="040409050D0802020404" pitchFamily="82" charset="0"/>
              </a:rPr>
              <a:t>pwy</a:t>
            </a:r>
            <a:r>
              <a:rPr lang="en-GB" sz="3600" dirty="0">
                <a:latin typeface="Stencil" panose="040409050D0802020404" pitchFamily="82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6B988F-8F45-4503-9E5A-E7CCD54434F6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  <p:pic>
        <p:nvPicPr>
          <p:cNvPr id="9" name="Picture 8" descr="A picture containing shirt&#10;&#10;Description automatically generated">
            <a:extLst>
              <a:ext uri="{FF2B5EF4-FFF2-40B4-BE49-F238E27FC236}">
                <a16:creationId xmlns:a16="http://schemas.microsoft.com/office/drawing/2014/main" id="{61B80235-11D7-4367-82DF-2048111C17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324" y="1161599"/>
            <a:ext cx="1819519" cy="22674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Picture 11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97608A92-7B41-40B2-A143-EB75F9F9CFF2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53" y="563227"/>
            <a:ext cx="2031442" cy="263012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6" name="Picture 2" descr="Self Portrait">
            <a:extLst>
              <a:ext uri="{FF2B5EF4-FFF2-40B4-BE49-F238E27FC236}">
                <a16:creationId xmlns:a16="http://schemas.microsoft.com/office/drawing/2014/main" id="{3AFAEB55-5F26-4EE9-9E8A-A944AEF75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2596" y="532600"/>
            <a:ext cx="2114170" cy="332116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3886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5E8BB21-29E8-4A97-97FC-044BCBB35C1A}"/>
              </a:ext>
            </a:extLst>
          </p:cNvPr>
          <p:cNvSpPr/>
          <p:nvPr/>
        </p:nvSpPr>
        <p:spPr>
          <a:xfrm>
            <a:off x="828944" y="1404198"/>
            <a:ext cx="415696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Abadi" panose="020B0604020104020204" pitchFamily="34" charset="0"/>
              </a:rPr>
              <a:t>Gwen John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5D0849-8C41-422D-933E-CA975FFD7CDD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  <p:pic>
        <p:nvPicPr>
          <p:cNvPr id="8" name="Picture 7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8776055D-E270-45FE-A0C3-33A1BECBC5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172" y="491983"/>
            <a:ext cx="4336961" cy="561510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Picture 11" descr="A vintage photo of 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51185B65-5620-419C-B948-241CDE661F9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51" t="8376" b="36097"/>
          <a:stretch/>
        </p:blipFill>
        <p:spPr>
          <a:xfrm>
            <a:off x="2219799" y="2689932"/>
            <a:ext cx="1375257" cy="32403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5292010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B2A5B15-0CA6-4AC5-8693-122AAF58C2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2880" y="499707"/>
            <a:ext cx="4817313" cy="585858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E8BB21-29E8-4A97-97FC-044BCBB35C1A}"/>
              </a:ext>
            </a:extLst>
          </p:cNvPr>
          <p:cNvSpPr/>
          <p:nvPr/>
        </p:nvSpPr>
        <p:spPr>
          <a:xfrm>
            <a:off x="7306997" y="4678340"/>
            <a:ext cx="415696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Abadi" panose="020B0604020104020204" pitchFamily="34" charset="0"/>
              </a:rPr>
              <a:t>Vincent Van Gogh</a:t>
            </a:r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C84FE381-699A-4906-9A2D-D54978AFEA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73" r="3" b="6726"/>
          <a:stretch/>
        </p:blipFill>
        <p:spPr>
          <a:xfrm>
            <a:off x="8115358" y="1241229"/>
            <a:ext cx="2540246" cy="28575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75D0849-8C41-422D-933E-CA975FFD7CDD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20656544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7DE4657-F4CB-4D08-A076-5503E7C326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66917" y="955650"/>
            <a:ext cx="6595598" cy="49466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C044323-A689-47C6-A5AD-6435353132C0}"/>
              </a:ext>
            </a:extLst>
          </p:cNvPr>
          <p:cNvSpPr/>
          <p:nvPr/>
        </p:nvSpPr>
        <p:spPr>
          <a:xfrm>
            <a:off x="829485" y="1635502"/>
            <a:ext cx="247603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Abadi" panose="020B0604020104020204" pitchFamily="34" charset="0"/>
              </a:rPr>
              <a:t>Paul Klee</a:t>
            </a:r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81964757-C2ED-496C-9171-D1B535E80D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98" r="1" b="11849"/>
          <a:stretch/>
        </p:blipFill>
        <p:spPr>
          <a:xfrm>
            <a:off x="955337" y="2720371"/>
            <a:ext cx="2224329" cy="25021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ECFC33-8FF8-4DB5-9A17-589A1F9F6FEE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6807243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9EC3018-8314-48AA-A4CB-484D70639190}"/>
              </a:ext>
            </a:extLst>
          </p:cNvPr>
          <p:cNvSpPr/>
          <p:nvPr/>
        </p:nvSpPr>
        <p:spPr>
          <a:xfrm>
            <a:off x="7399849" y="543717"/>
            <a:ext cx="247603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 err="1">
                <a:latin typeface="Abadi" panose="020B0604020104020204" pitchFamily="34" charset="0"/>
              </a:rPr>
              <a:t>Kyffin</a:t>
            </a:r>
            <a:r>
              <a:rPr lang="en-GB" sz="3600" dirty="0">
                <a:latin typeface="Abadi" panose="020B0604020104020204" pitchFamily="34" charset="0"/>
              </a:rPr>
              <a:t> Williams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A3C4FB-7C03-4BD9-81AB-E6D67DA76ACC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  <p:pic>
        <p:nvPicPr>
          <p:cNvPr id="8" name="Picture 2" descr="Self Portrait">
            <a:extLst>
              <a:ext uri="{FF2B5EF4-FFF2-40B4-BE49-F238E27FC236}">
                <a16:creationId xmlns:a16="http://schemas.microsoft.com/office/drawing/2014/main" id="{50E41AEC-F9A6-4E68-B80E-02F3C408F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845" y="439987"/>
            <a:ext cx="3805456" cy="59780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ABFA5BC-3505-4A91-B40D-600B6357D735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421" y="2698023"/>
            <a:ext cx="3141346" cy="321754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0823975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6FCF977-57D4-4B5B-B706-9418BB6351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16446" y="375943"/>
            <a:ext cx="4582449" cy="610611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57EBF00-8E6A-446D-9C81-94674D614FC6}"/>
              </a:ext>
            </a:extLst>
          </p:cNvPr>
          <p:cNvSpPr/>
          <p:nvPr/>
        </p:nvSpPr>
        <p:spPr>
          <a:xfrm>
            <a:off x="1619483" y="4478927"/>
            <a:ext cx="247603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Abadi" panose="020B0604020104020204" pitchFamily="34" charset="0"/>
              </a:rPr>
              <a:t>David Hockney</a:t>
            </a:r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CDAABD85-CE76-4000-B8B7-36D5256DC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98" r="14498"/>
          <a:stretch/>
        </p:blipFill>
        <p:spPr>
          <a:xfrm>
            <a:off x="1885737" y="1886941"/>
            <a:ext cx="1924263" cy="21645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B44F57-1D78-4329-AD52-0EB20F8DE470}"/>
              </a:ext>
            </a:extLst>
          </p:cNvPr>
          <p:cNvSpPr txBox="1"/>
          <p:nvPr/>
        </p:nvSpPr>
        <p:spPr>
          <a:xfrm>
            <a:off x="10973604" y="6519513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1755177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92A2639-E556-45A8-A81E-22E746F29B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0524" y="605631"/>
            <a:ext cx="4402914" cy="564673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9EC3018-8314-48AA-A4CB-484D70639190}"/>
              </a:ext>
            </a:extLst>
          </p:cNvPr>
          <p:cNvSpPr/>
          <p:nvPr/>
        </p:nvSpPr>
        <p:spPr>
          <a:xfrm>
            <a:off x="7835175" y="1165545"/>
            <a:ext cx="247603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Abadi" panose="020B0604020104020204" pitchFamily="34" charset="0"/>
              </a:rPr>
              <a:t>Andy Warhol</a:t>
            </a:r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D7A2D0C0-DF95-410F-A99F-3548024002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" b="8886"/>
          <a:stretch/>
        </p:blipFill>
        <p:spPr>
          <a:xfrm>
            <a:off x="7924075" y="3074260"/>
            <a:ext cx="2196634" cy="24709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A3C4FB-7C03-4BD9-81AB-E6D67DA76ACC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42150074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CF8EBC4-D0B9-4148-8C56-020AB374C936}"/>
              </a:ext>
            </a:extLst>
          </p:cNvPr>
          <p:cNvSpPr/>
          <p:nvPr/>
        </p:nvSpPr>
        <p:spPr>
          <a:xfrm>
            <a:off x="1421631" y="4565387"/>
            <a:ext cx="247603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>
                <a:latin typeface="Abadi" panose="020B0604020104020204" pitchFamily="34" charset="0"/>
              </a:rPr>
              <a:t>Yayoi Kusama</a:t>
            </a:r>
            <a:endParaRPr lang="en-GB" sz="3600" dirty="0"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D87131-A3A7-4A41-8BB3-1976798A831C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>
                <a:solidFill>
                  <a:srgbClr val="002060"/>
                </a:solidFill>
              </a:rPr>
              <a:t>©Atebol 2019</a:t>
            </a:r>
            <a:endParaRPr lang="cy-GB" sz="1400" dirty="0">
              <a:solidFill>
                <a:srgbClr val="002060"/>
              </a:solidFill>
            </a:endParaRPr>
          </a:p>
        </p:txBody>
      </p:sp>
      <p:pic>
        <p:nvPicPr>
          <p:cNvPr id="6" name="Picture 5" descr="A picture containing shirt&#10;&#10;Description automatically generated">
            <a:extLst>
              <a:ext uri="{FF2B5EF4-FFF2-40B4-BE49-F238E27FC236}">
                <a16:creationId xmlns:a16="http://schemas.microsoft.com/office/drawing/2014/main" id="{84338737-6596-433E-B476-C940E86809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663" y="603277"/>
            <a:ext cx="4535110" cy="565144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9" descr="A close up of a person wearing a purple hat&#10;&#10;Description automatically generated">
            <a:extLst>
              <a:ext uri="{FF2B5EF4-FFF2-40B4-BE49-F238E27FC236}">
                <a16:creationId xmlns:a16="http://schemas.microsoft.com/office/drawing/2014/main" id="{BAE01672-EB01-4924-A718-99472284B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227" y="864858"/>
            <a:ext cx="2182843" cy="300413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996722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71DBAFD-1DAF-4D59-8001-26BE9D3186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2293" y="484000"/>
            <a:ext cx="4555378" cy="592593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CF8EBC4-D0B9-4148-8C56-020AB374C936}"/>
              </a:ext>
            </a:extLst>
          </p:cNvPr>
          <p:cNvSpPr/>
          <p:nvPr/>
        </p:nvSpPr>
        <p:spPr>
          <a:xfrm>
            <a:off x="7721219" y="1389568"/>
            <a:ext cx="247603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Abadi" panose="020B0604020104020204" pitchFamily="34" charset="0"/>
              </a:rPr>
              <a:t>Pablo Picasso</a:t>
            </a:r>
          </a:p>
        </p:txBody>
      </p:sp>
      <p:pic>
        <p:nvPicPr>
          <p:cNvPr id="8" name="Content Placeholder 3">
            <a:extLst>
              <a:ext uri="{FF2B5EF4-FFF2-40B4-BE49-F238E27FC236}">
                <a16:creationId xmlns:a16="http://schemas.microsoft.com/office/drawing/2014/main" id="{0E645ACA-1404-4DA6-AF21-3CA7E56D534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4" r="-1" b="-1"/>
          <a:stretch/>
        </p:blipFill>
        <p:spPr>
          <a:xfrm>
            <a:off x="7837840" y="3282771"/>
            <a:ext cx="2190257" cy="24638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7D87131-A3A7-4A41-8BB3-1976798A831C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19753260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cat, photo, brown, sitting&#10;&#10;Description automatically generated">
            <a:extLst>
              <a:ext uri="{FF2B5EF4-FFF2-40B4-BE49-F238E27FC236}">
                <a16:creationId xmlns:a16="http://schemas.microsoft.com/office/drawing/2014/main" id="{031155D3-3852-4CE3-8488-E8EF8DF060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36"/>
          <a:stretch/>
        </p:blipFill>
        <p:spPr>
          <a:xfrm>
            <a:off x="2824800" y="1"/>
            <a:ext cx="5061985" cy="3630170"/>
          </a:xfrm>
          <a:custGeom>
            <a:avLst/>
            <a:gdLst/>
            <a:ahLst/>
            <a:cxnLst/>
            <a:rect l="l" t="t" r="r" b="b"/>
            <a:pathLst>
              <a:path w="5061985" h="3630170">
                <a:moveTo>
                  <a:pt x="253815" y="0"/>
                </a:moveTo>
                <a:lnTo>
                  <a:pt x="4808170" y="0"/>
                </a:lnTo>
                <a:lnTo>
                  <a:pt x="4863087" y="114001"/>
                </a:lnTo>
                <a:cubicBezTo>
                  <a:pt x="4991162" y="416805"/>
                  <a:pt x="5061985" y="749721"/>
                  <a:pt x="5061985" y="1099178"/>
                </a:cubicBezTo>
                <a:cubicBezTo>
                  <a:pt x="5061985" y="2497007"/>
                  <a:pt x="3928821" y="3630170"/>
                  <a:pt x="2530993" y="3630170"/>
                </a:cubicBezTo>
                <a:cubicBezTo>
                  <a:pt x="1133164" y="3630170"/>
                  <a:pt x="0" y="2497007"/>
                  <a:pt x="0" y="1099178"/>
                </a:cubicBezTo>
                <a:cubicBezTo>
                  <a:pt x="0" y="749721"/>
                  <a:pt x="70823" y="416805"/>
                  <a:pt x="198898" y="114001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16" name="Picture 15" descr="A picture containing text, drawing&#10;&#10;Description automatically generated">
            <a:extLst>
              <a:ext uri="{FF2B5EF4-FFF2-40B4-BE49-F238E27FC236}">
                <a16:creationId xmlns:a16="http://schemas.microsoft.com/office/drawing/2014/main" id="{DF0E0F6F-56F6-4EC3-8030-57B614377C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5699"/>
          <a:stretch/>
        </p:blipFill>
        <p:spPr>
          <a:xfrm>
            <a:off x="6897318" y="709725"/>
            <a:ext cx="5294678" cy="6145051"/>
          </a:xfrm>
          <a:custGeom>
            <a:avLst/>
            <a:gdLst/>
            <a:ahLst/>
            <a:cxnLst/>
            <a:rect l="l" t="t" r="r" b="b"/>
            <a:pathLst>
              <a:path w="5294678" h="6145051">
                <a:moveTo>
                  <a:pt x="3479124" y="0"/>
                </a:moveTo>
                <a:cubicBezTo>
                  <a:pt x="4079583" y="0"/>
                  <a:pt x="4644513" y="152115"/>
                  <a:pt x="5137482" y="419912"/>
                </a:cubicBezTo>
                <a:lnTo>
                  <a:pt x="5294678" y="515411"/>
                </a:lnTo>
                <a:lnTo>
                  <a:pt x="5294678" y="6145051"/>
                </a:lnTo>
                <a:lnTo>
                  <a:pt x="1245466" y="6145051"/>
                </a:lnTo>
                <a:lnTo>
                  <a:pt x="1019012" y="5939236"/>
                </a:lnTo>
                <a:cubicBezTo>
                  <a:pt x="389414" y="5309639"/>
                  <a:pt x="0" y="4439858"/>
                  <a:pt x="0" y="3479124"/>
                </a:cubicBezTo>
                <a:cubicBezTo>
                  <a:pt x="0" y="1557657"/>
                  <a:pt x="1557657" y="0"/>
                  <a:pt x="3479124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D104383-AD7E-45AE-BEBC-A74A7E3364D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48B1236-90AF-4329-8A20-C5586F35D45E}"/>
              </a:ext>
            </a:extLst>
          </p:cNvPr>
          <p:cNvSpPr/>
          <p:nvPr/>
        </p:nvSpPr>
        <p:spPr>
          <a:xfrm>
            <a:off x="475370" y="450048"/>
            <a:ext cx="6623520" cy="62653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103EEC-CED9-4AF2-A66A-8F31DA5E9A79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©Atebol 2019</a:t>
            </a:r>
            <a:endParaRPr kumimoji="0" lang="cy-GB" sz="1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C7FB7CC-429C-4D87-8E09-5798E3C65F4C}"/>
              </a:ext>
            </a:extLst>
          </p:cNvPr>
          <p:cNvSpPr/>
          <p:nvPr/>
        </p:nvSpPr>
        <p:spPr>
          <a:xfrm>
            <a:off x="333471" y="344265"/>
            <a:ext cx="325447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 err="1" smtClean="0">
                <a:solidFill>
                  <a:prstClr val="black"/>
                </a:solidFill>
                <a:latin typeface="Abadi" panose="020B0604020104020204" pitchFamily="34" charset="0"/>
              </a:rPr>
              <a:t>Ffeithiau</a:t>
            </a:r>
            <a:r>
              <a:rPr lang="en-GB" sz="4000" dirty="0" smtClean="0">
                <a:solidFill>
                  <a:prstClr val="black"/>
                </a:solidFill>
                <a:latin typeface="Abadi" panose="020B0604020104020204" pitchFamily="34" charset="0"/>
              </a:rPr>
              <a:t> </a:t>
            </a:r>
            <a:r>
              <a:rPr lang="en-GB" sz="4400" dirty="0" smtClean="0">
                <a:solidFill>
                  <a:prstClr val="black"/>
                </a:solidFill>
                <a:latin typeface="Abadi" panose="020B0604020104020204" pitchFamily="34" charset="0"/>
              </a:rPr>
              <a:t>am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badi" panose="020B0604020104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badi" panose="020B0604020104020204" pitchFamily="34" charset="0"/>
                <a:ea typeface="+mn-ea"/>
                <a:cs typeface="+mn-cs"/>
              </a:rPr>
              <a:t>Gwen John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8C06A40-60E7-4C26-AF17-99962EA02F6B}"/>
              </a:ext>
            </a:extLst>
          </p:cNvPr>
          <p:cNvSpPr txBox="1"/>
          <p:nvPr/>
        </p:nvSpPr>
        <p:spPr>
          <a:xfrm>
            <a:off x="156564" y="2029830"/>
            <a:ext cx="76202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Arlunydd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Cymreig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 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	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Sir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Benfro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oedd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Gwen 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	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John,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iddi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dreulio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rhan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	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fwyaf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o’i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hoes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yn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byw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yn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Ffrainc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Dechreuodd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sgetsio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traeth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yn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Sir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Benfro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gan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dynnu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lluniau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o’r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cregyn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a’r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pysgod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.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Aeth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astudio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celf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Ysgol Slade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yn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Llundain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Portreadau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o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ferched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oedd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mwyafrif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o’i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lluniau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.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Roedd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hi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hefyd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yn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hoffi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peintio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lluniau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 o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/>
              </a:rPr>
              <a:t>gathod</a:t>
            </a:r>
            <a:r>
              <a:rPr lang="en-GB" sz="2400" dirty="0">
                <a:solidFill>
                  <a:srgbClr val="002060"/>
                </a:solidFill>
                <a:latin typeface="Calibri" panose="020F0502020204030204"/>
              </a:rPr>
              <a:t>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Roedd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hi’n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hoffi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defnyddio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lliwiau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ysgafn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wrth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beintio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CFBBD5C-B2C7-4F29-BFF5-C89DAADCAFAB}"/>
              </a:ext>
            </a:extLst>
          </p:cNvPr>
          <p:cNvSpPr/>
          <p:nvPr/>
        </p:nvSpPr>
        <p:spPr>
          <a:xfrm>
            <a:off x="546442" y="5990515"/>
            <a:ext cx="809153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www.tate.org.uk/kids/explore/who-is/who-gwen-john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527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61CD6-0232-43B2-B76A-DC6D43E1EA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9202" y="3429000"/>
            <a:ext cx="10515600" cy="1675660"/>
          </a:xfrm>
          <a:noFill/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Font typeface="Wingdings" panose="05000000000000000000" pitchFamily="2" charset="2"/>
              <a:buChar char="v"/>
            </a:pPr>
            <a:r>
              <a:rPr lang="en-GB" dirty="0" err="1">
                <a:latin typeface="Abadi" panose="020B0604020104020204" pitchFamily="34" charset="0"/>
              </a:rPr>
              <a:t>Dilynwch</a:t>
            </a:r>
            <a:r>
              <a:rPr lang="en-GB" dirty="0">
                <a:latin typeface="Abadi" panose="020B0604020104020204" pitchFamily="34" charset="0"/>
              </a:rPr>
              <a:t> y </a:t>
            </a:r>
            <a:r>
              <a:rPr lang="en-GB" dirty="0" err="1">
                <a:latin typeface="Abadi" panose="020B0604020104020204" pitchFamily="34" charset="0"/>
              </a:rPr>
              <a:t>ddolen</a:t>
            </a:r>
            <a:r>
              <a:rPr lang="en-GB" dirty="0">
                <a:latin typeface="Abadi" panose="020B0604020104020204" pitchFamily="34" charset="0"/>
              </a:rPr>
              <a:t> </a:t>
            </a:r>
            <a:r>
              <a:rPr lang="en-GB" dirty="0" err="1">
                <a:latin typeface="Abadi" panose="020B0604020104020204" pitchFamily="34" charset="0"/>
              </a:rPr>
              <a:t>uchod</a:t>
            </a:r>
            <a:r>
              <a:rPr lang="en-GB" dirty="0">
                <a:latin typeface="Abadi" panose="020B0604020104020204" pitchFamily="34" charset="0"/>
              </a:rPr>
              <a:t> a </a:t>
            </a:r>
            <a:r>
              <a:rPr lang="en-GB" dirty="0" err="1">
                <a:latin typeface="Abadi" panose="020B0604020104020204" pitchFamily="34" charset="0"/>
              </a:rPr>
              <a:t>darllenwch</a:t>
            </a:r>
            <a:r>
              <a:rPr lang="en-GB" dirty="0">
                <a:latin typeface="Abadi" panose="020B0604020104020204" pitchFamily="34" charset="0"/>
              </a:rPr>
              <a:t> </a:t>
            </a:r>
            <a:r>
              <a:rPr lang="en-GB" dirty="0" err="1">
                <a:latin typeface="Abadi" panose="020B0604020104020204" pitchFamily="34" charset="0"/>
              </a:rPr>
              <a:t>hanes</a:t>
            </a:r>
            <a:r>
              <a:rPr lang="en-GB" dirty="0">
                <a:latin typeface="Abadi" panose="020B0604020104020204" pitchFamily="34" charset="0"/>
              </a:rPr>
              <a:t> Vincent Van </a:t>
            </a:r>
            <a:r>
              <a:rPr lang="en-GB" dirty="0" smtClean="0">
                <a:latin typeface="Abadi" panose="020B0604020104020204" pitchFamily="34" charset="0"/>
              </a:rPr>
              <a:t>Gogh</a:t>
            </a:r>
            <a:r>
              <a:rPr lang="en-GB" dirty="0">
                <a:latin typeface="Abadi" panose="020B0604020104020204" pitchFamily="34" charset="0"/>
              </a:rPr>
              <a:t>.</a:t>
            </a:r>
            <a:endParaRPr lang="en-GB" dirty="0">
              <a:latin typeface="Abadi" panose="020B0604020104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B8334B5-739C-486D-B1A6-3CDB7AB2F05F}"/>
              </a:ext>
            </a:extLst>
          </p:cNvPr>
          <p:cNvSpPr/>
          <p:nvPr/>
        </p:nvSpPr>
        <p:spPr>
          <a:xfrm>
            <a:off x="2007023" y="583323"/>
            <a:ext cx="8177953" cy="7694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4400" dirty="0" err="1">
                <a:latin typeface="Abadi" panose="020B0604020104020204" pitchFamily="34" charset="0"/>
              </a:rPr>
              <a:t>Ffeithiau</a:t>
            </a:r>
            <a:r>
              <a:rPr lang="en-GB" sz="4400" dirty="0">
                <a:latin typeface="Abadi" panose="020B0604020104020204" pitchFamily="34" charset="0"/>
              </a:rPr>
              <a:t> am Vincent Van Gogh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E52864F-6481-468A-A0EC-C51D769AA65E}"/>
              </a:ext>
            </a:extLst>
          </p:cNvPr>
          <p:cNvSpPr/>
          <p:nvPr/>
        </p:nvSpPr>
        <p:spPr>
          <a:xfrm>
            <a:off x="999202" y="2040541"/>
            <a:ext cx="1019359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hlinkClick r:id="rId2"/>
              </a:rPr>
              <a:t>https://www.tate.org.uk/kids/explore/who-is/who-vincent-van-gogh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EFE469-C371-4188-81BA-7AA0121A5D9C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15508273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21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094E3B3D-C9F7-4703-8C84-2C5EFB1C7C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401" r="31138"/>
          <a:stretch/>
        </p:blipFill>
        <p:spPr>
          <a:xfrm>
            <a:off x="3704110" y="10"/>
            <a:ext cx="3334028" cy="6857990"/>
          </a:xfrm>
          <a:custGeom>
            <a:avLst/>
            <a:gdLst>
              <a:gd name="connsiteX0" fmla="*/ 500842 w 3334028"/>
              <a:gd name="connsiteY0" fmla="*/ 0 h 6858000"/>
              <a:gd name="connsiteX1" fmla="*/ 2659182 w 3334028"/>
              <a:gd name="connsiteY1" fmla="*/ 0 h 6858000"/>
              <a:gd name="connsiteX2" fmla="*/ 2757468 w 3334028"/>
              <a:gd name="connsiteY2" fmla="*/ 220250 h 6858000"/>
              <a:gd name="connsiteX3" fmla="*/ 3323957 w 3334028"/>
              <a:gd name="connsiteY3" fmla="*/ 2713863 h 6858000"/>
              <a:gd name="connsiteX4" fmla="*/ 3334028 w 3334028"/>
              <a:gd name="connsiteY4" fmla="*/ 3105106 h 6858000"/>
              <a:gd name="connsiteX5" fmla="*/ 3334028 w 3334028"/>
              <a:gd name="connsiteY5" fmla="*/ 3105196 h 6858000"/>
              <a:gd name="connsiteX6" fmla="*/ 3323957 w 3334028"/>
              <a:gd name="connsiteY6" fmla="*/ 3496440 h 6858000"/>
              <a:gd name="connsiteX7" fmla="*/ 2331664 w 3334028"/>
              <a:gd name="connsiteY7" fmla="*/ 6850096 h 6858000"/>
              <a:gd name="connsiteX8" fmla="*/ 2326857 w 3334028"/>
              <a:gd name="connsiteY8" fmla="*/ 6858000 h 6858000"/>
              <a:gd name="connsiteX9" fmla="*/ 0 w 3334028"/>
              <a:gd name="connsiteY9" fmla="*/ 6858000 h 6858000"/>
              <a:gd name="connsiteX10" fmla="*/ 106270 w 3334028"/>
              <a:gd name="connsiteY10" fmla="*/ 6738188 h 6858000"/>
              <a:gd name="connsiteX11" fmla="*/ 1441755 w 3334028"/>
              <a:gd name="connsiteY11" fmla="*/ 3105151 h 6858000"/>
              <a:gd name="connsiteX12" fmla="*/ 595066 w 3334028"/>
              <a:gd name="connsiteY12" fmla="*/ 14353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334028" h="6858000">
                <a:moveTo>
                  <a:pt x="500842" y="0"/>
                </a:moveTo>
                <a:lnTo>
                  <a:pt x="2659182" y="0"/>
                </a:lnTo>
                <a:lnTo>
                  <a:pt x="2757468" y="220250"/>
                </a:lnTo>
                <a:cubicBezTo>
                  <a:pt x="3081351" y="995532"/>
                  <a:pt x="3278606" y="1835013"/>
                  <a:pt x="3323957" y="2713863"/>
                </a:cubicBezTo>
                <a:lnTo>
                  <a:pt x="3334028" y="3105106"/>
                </a:lnTo>
                <a:lnTo>
                  <a:pt x="3334028" y="3105196"/>
                </a:lnTo>
                <a:lnTo>
                  <a:pt x="3323957" y="3496440"/>
                </a:lnTo>
                <a:cubicBezTo>
                  <a:pt x="3261260" y="4711439"/>
                  <a:pt x="2908232" y="5851195"/>
                  <a:pt x="2331664" y="6850096"/>
                </a:cubicBezTo>
                <a:lnTo>
                  <a:pt x="2326857" y="6858000"/>
                </a:lnTo>
                <a:lnTo>
                  <a:pt x="0" y="6858000"/>
                </a:lnTo>
                <a:lnTo>
                  <a:pt x="106270" y="6738188"/>
                </a:lnTo>
                <a:cubicBezTo>
                  <a:pt x="940576" y="5750906"/>
                  <a:pt x="1441755" y="4485187"/>
                  <a:pt x="1441755" y="3105151"/>
                </a:cubicBezTo>
                <a:cubicBezTo>
                  <a:pt x="1441755" y="2020836"/>
                  <a:pt x="1132354" y="1007095"/>
                  <a:pt x="595066" y="143535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9C1FB6-09D8-46CE-B798-3D35DD5C8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8574" y="1153572"/>
            <a:ext cx="4162425" cy="4866228"/>
          </a:xfrm>
          <a:solidFill>
            <a:srgbClr val="00206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/>
          <a:p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Aeth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i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goleg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celf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ym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Munich ac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yna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buodd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yn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teithio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o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gwmpas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yr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Eidal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.</a:t>
            </a:r>
          </a:p>
          <a:p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Daeth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yn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ffrindiau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gyda’r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arlunydd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Wassily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Kandisky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.</a:t>
            </a:r>
          </a:p>
          <a:p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Arbrofodd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gyda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lliwiau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a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datblygodd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ei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arddull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ei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hun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yn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ei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luniau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.</a:t>
            </a:r>
          </a:p>
          <a:p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Cynhyrchodd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fwy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na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9000 darn o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waith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yn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ystod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ei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fywyd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.</a:t>
            </a:r>
          </a:p>
          <a:p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Bu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farw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yn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y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Swisdir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badi" panose="020B0604020104020204" pitchFamily="34" charset="0"/>
              </a:rPr>
              <a:t>yn</a:t>
            </a:r>
            <a:r>
              <a:rPr lang="en-US" sz="3200" dirty="0">
                <a:solidFill>
                  <a:schemeClr val="bg1"/>
                </a:solidFill>
                <a:latin typeface="Abadi" panose="020B0604020104020204" pitchFamily="34" charset="0"/>
              </a:rPr>
              <a:t> 1940</a:t>
            </a:r>
            <a:r>
              <a:rPr lang="en-US" dirty="0">
                <a:solidFill>
                  <a:schemeClr val="bg1"/>
                </a:solidFill>
                <a:latin typeface="Abadi" panose="020B0604020104020204" pitchFamily="34" charset="0"/>
              </a:rPr>
              <a:t>.</a:t>
            </a:r>
          </a:p>
          <a:p>
            <a:pPr marL="0"/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48B1236-90AF-4329-8A20-C5586F35D45E}"/>
              </a:ext>
            </a:extLst>
          </p:cNvPr>
          <p:cNvSpPr/>
          <p:nvPr/>
        </p:nvSpPr>
        <p:spPr>
          <a:xfrm>
            <a:off x="597323" y="850023"/>
            <a:ext cx="3334029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4400" dirty="0" err="1">
                <a:latin typeface="Abadi" panose="020B0604020104020204" pitchFamily="34" charset="0"/>
              </a:rPr>
              <a:t>Ffeithiau</a:t>
            </a:r>
            <a:r>
              <a:rPr lang="en-GB" sz="4400" dirty="0">
                <a:latin typeface="Abadi" panose="020B0604020104020204" pitchFamily="34" charset="0"/>
              </a:rPr>
              <a:t> am Paul Klee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1706705-4DE1-4291-99EB-47189AD94C02}"/>
              </a:ext>
            </a:extLst>
          </p:cNvPr>
          <p:cNvSpPr/>
          <p:nvPr/>
        </p:nvSpPr>
        <p:spPr>
          <a:xfrm>
            <a:off x="381001" y="2869504"/>
            <a:ext cx="3840471" cy="3108543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chemeClr val="bg1"/>
                </a:solidFill>
              </a:rPr>
              <a:t>Ganwyd</a:t>
            </a:r>
            <a:r>
              <a:rPr lang="en-US" sz="2800" dirty="0">
                <a:solidFill>
                  <a:schemeClr val="bg1"/>
                </a:solidFill>
              </a:rPr>
              <a:t> Paul Klee </a:t>
            </a:r>
            <a:r>
              <a:rPr lang="en-US" sz="2800" dirty="0" err="1">
                <a:solidFill>
                  <a:schemeClr val="bg1"/>
                </a:solidFill>
              </a:rPr>
              <a:t>yn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Bern </a:t>
            </a: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yn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 y </a:t>
            </a: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Swistir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ar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 18 </a:t>
            </a: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Rhagfyr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, 1879.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Erbyn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ei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arddegau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yr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oedd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ganddo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ddiddordeb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mawr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mewn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Abadi" panose="020B0604020104020204" pitchFamily="34" charset="0"/>
              </a:rPr>
              <a:t>celf</a:t>
            </a:r>
            <a:r>
              <a:rPr lang="en-US" sz="2800" dirty="0">
                <a:solidFill>
                  <a:schemeClr val="bg1"/>
                </a:solidFill>
                <a:latin typeface="Abadi" panose="020B0604020104020204" pitchFamily="34" charset="0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103EEC-CED9-4AF2-A66A-8F31DA5E9A79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36990487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E8E143-2F1B-4273-8A9A-2B25AD7AF067}"/>
              </a:ext>
            </a:extLst>
          </p:cNvPr>
          <p:cNvPicPr/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95" r="27918" b="1"/>
          <a:stretch/>
        </p:blipFill>
        <p:spPr>
          <a:xfrm>
            <a:off x="1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effectLst>
            <a:softEdge rad="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0DA21EC-A36F-4851-B8CA-B760D9438F06}"/>
              </a:ext>
            </a:extLst>
          </p:cNvPr>
          <p:cNvSpPr/>
          <p:nvPr/>
        </p:nvSpPr>
        <p:spPr>
          <a:xfrm>
            <a:off x="4998128" y="385315"/>
            <a:ext cx="6946349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 err="1">
                <a:solidFill>
                  <a:prstClr val="black"/>
                </a:solidFill>
                <a:latin typeface="Abadi" panose="020B0604020104020204" pitchFamily="34" charset="0"/>
              </a:rPr>
              <a:t>Ffeithiau</a:t>
            </a:r>
            <a:r>
              <a:rPr lang="en-GB" sz="3200" dirty="0">
                <a:solidFill>
                  <a:prstClr val="black"/>
                </a:solidFill>
                <a:latin typeface="Abadi" panose="020B0604020104020204" pitchFamily="34" charset="0"/>
              </a:rPr>
              <a:t> am </a:t>
            </a:r>
            <a:r>
              <a:rPr kumimoji="0" lang="en-GB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badi" panose="020B0604020104020204" pitchFamily="34" charset="0"/>
              </a:rPr>
              <a:t>Kyffin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badi" panose="020B0604020104020204" pitchFamily="34" charset="0"/>
              </a:rPr>
              <a:t> Williams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C74059C2-D729-4A20-A55B-2427AA28A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4808" y="1540071"/>
            <a:ext cx="5980470" cy="4866228"/>
          </a:xfrm>
          <a:solidFill>
            <a:schemeClr val="accent6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Ganwyd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Kyffin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Williams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ar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9 Mai 1918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yn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Llangefni,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Ynys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Môn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.</a:t>
            </a:r>
          </a:p>
          <a:p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Aeth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i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goleg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celf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yn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Llundain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a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dod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yn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athro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celf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yn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y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ddinas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cyn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dychwelyd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i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fyw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ar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lannau’r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Fenai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yn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Llanfairpwll.</a:t>
            </a:r>
          </a:p>
          <a:p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Mae’n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enwog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am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beintio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mewn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olew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.</a:t>
            </a:r>
          </a:p>
          <a:p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Mae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llawer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o’i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luniau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yn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olygfeydd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o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gefn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gwlad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Cymru.</a:t>
            </a:r>
          </a:p>
          <a:p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Kyffin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Williams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yw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un o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arlynwyr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mwyaf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blaenllaw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a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mwyaf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Abadi" panose="020B0604020104020204" pitchFamily="34" charset="0"/>
              </a:rPr>
              <a:t>llwyddiannus</a:t>
            </a:r>
            <a:r>
              <a:rPr lang="en-US" sz="2600" dirty="0">
                <a:solidFill>
                  <a:schemeClr val="bg1"/>
                </a:solidFill>
                <a:latin typeface="Abadi" panose="020B0604020104020204" pitchFamily="34" charset="0"/>
              </a:rPr>
              <a:t> Cymru. </a:t>
            </a:r>
            <a:endParaRPr lang="en-US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122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1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0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90572" cy="6858000"/>
          </a:xfrm>
          <a:prstGeom prst="rect">
            <a:avLst/>
          </a:prstGeom>
          <a:gradFill>
            <a:gsLst>
              <a:gs pos="0">
                <a:srgbClr val="00B0F0">
                  <a:lumMod val="90000"/>
                </a:srgbClr>
              </a:gs>
              <a:gs pos="25000">
                <a:srgbClr val="00B0F0">
                  <a:lumMod val="90000"/>
                </a:srgb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2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A938321-52A9-4ABD-8532-FA6F3074A433}"/>
              </a:ext>
            </a:extLst>
          </p:cNvPr>
          <p:cNvSpPr/>
          <p:nvPr/>
        </p:nvSpPr>
        <p:spPr>
          <a:xfrm>
            <a:off x="433601" y="2048951"/>
            <a:ext cx="3669161" cy="2760098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 dirty="0" err="1">
                <a:solidFill>
                  <a:srgbClr val="FFFFFF"/>
                </a:solidFill>
                <a:latin typeface="Stencil" panose="040409050D0802020404" pitchFamily="82" charset="0"/>
                <a:ea typeface="+mj-ea"/>
                <a:cs typeface="+mj-cs"/>
              </a:rPr>
              <a:t>Ffeithiau</a:t>
            </a:r>
            <a:r>
              <a:rPr lang="en-US" sz="4400" kern="1200" dirty="0">
                <a:solidFill>
                  <a:srgbClr val="FFFFFF"/>
                </a:solidFill>
                <a:latin typeface="Stencil" panose="040409050D0802020404" pitchFamily="82" charset="0"/>
                <a:ea typeface="+mj-ea"/>
                <a:cs typeface="+mj-cs"/>
              </a:rPr>
              <a:t> am Andy Warhol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F3DC32-0785-471D-800F-B96AD98540C2}"/>
              </a:ext>
            </a:extLst>
          </p:cNvPr>
          <p:cNvSpPr/>
          <p:nvPr/>
        </p:nvSpPr>
        <p:spPr>
          <a:xfrm>
            <a:off x="5662399" y="1228397"/>
            <a:ext cx="6096000" cy="4401205"/>
          </a:xfrm>
          <a:prstGeom prst="rect">
            <a:avLst/>
          </a:prstGeom>
          <a:blipFill>
            <a:blip r:embed="rId2">
              <a:alphaModFix amt="21000"/>
            </a:blip>
            <a:stretch>
              <a:fillRect/>
            </a:stretch>
          </a:blipFill>
          <a:ln>
            <a:solidFill>
              <a:srgbClr val="002060"/>
            </a:solidFill>
          </a:ln>
        </p:spPr>
        <p:txBody>
          <a:bodyPr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Ganwyd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Andy Warhol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ym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Mhittsburgh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, Pennsylvania,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ar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6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Awst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, 1928.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Mae’n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enwog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am ‘pop art’.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Enw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ei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stiwdio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oedd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y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Ffactri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, ac '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roedd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yn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le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poblogaidd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i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arlunwyr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a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phobl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enwog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gyfarfod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Sefydlodd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New York Academy of Art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yn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1979.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Bu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farw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ar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 22 </a:t>
            </a:r>
            <a:r>
              <a:rPr lang="en-US" sz="2800" dirty="0" err="1">
                <a:solidFill>
                  <a:srgbClr val="000000"/>
                </a:solidFill>
                <a:latin typeface="Abadi" panose="020B0604020104020204" pitchFamily="34" charset="0"/>
              </a:rPr>
              <a:t>Chwefror</a:t>
            </a:r>
            <a:r>
              <a:rPr lang="en-US" sz="2800" dirty="0">
                <a:solidFill>
                  <a:srgbClr val="000000"/>
                </a:solidFill>
                <a:latin typeface="Abadi" panose="020B0604020104020204" pitchFamily="34" charset="0"/>
              </a:rPr>
              <a:t>, 1987.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53229E-54CE-4E2A-92A3-2BE2A32A273D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25271038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yellow, building, outdoor, water&#10;&#10;Description automatically generated">
            <a:extLst>
              <a:ext uri="{FF2B5EF4-FFF2-40B4-BE49-F238E27FC236}">
                <a16:creationId xmlns:a16="http://schemas.microsoft.com/office/drawing/2014/main" id="{42A2372F-6750-42C9-95EF-C93B4B37A0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17"/>
          <a:stretch/>
        </p:blipFill>
        <p:spPr>
          <a:xfrm>
            <a:off x="5797543" y="10"/>
            <a:ext cx="6394152" cy="68579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66D54F-48EF-420F-8734-1BF520E10A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235" y="2284166"/>
            <a:ext cx="5291003" cy="403975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Ganwyd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David Hockney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ym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Mradford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yn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Swydd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Efrog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yn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1937.</a:t>
            </a:r>
          </a:p>
          <a:p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Wedi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cyfnod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yn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Ysgol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Gelf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Bradford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symudodd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i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Lundain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i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astudio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yn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y Coleg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Celf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Brenhinol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.</a:t>
            </a:r>
          </a:p>
          <a:p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Erbyn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1962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yr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oedd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wedi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gwerthu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digon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o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luniau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i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allu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fforddio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symud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i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fyw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i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Galifornia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yn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UDA.</a:t>
            </a:r>
          </a:p>
          <a:p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Y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mae’n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enwog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am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luniau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acrylig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fel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‘Splash’ a ‘Bigger Splash’.</a:t>
            </a:r>
          </a:p>
          <a:p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Yn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2018,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gwerthodd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un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o’i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luniau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 am £21 </a:t>
            </a:r>
            <a:r>
              <a:rPr lang="en-US" sz="2000" dirty="0" err="1">
                <a:solidFill>
                  <a:srgbClr val="000000"/>
                </a:solidFill>
                <a:latin typeface="Abadi" panose="020B0604020104020204" pitchFamily="34" charset="0"/>
              </a:rPr>
              <a:t>miliwn</a:t>
            </a:r>
            <a:r>
              <a:rPr lang="en-US" sz="2000" dirty="0">
                <a:solidFill>
                  <a:srgbClr val="000000"/>
                </a:solidFill>
                <a:latin typeface="Abadi" panose="020B0604020104020204" pitchFamily="34" charset="0"/>
              </a:rPr>
              <a:t>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2E72F6-10BE-45E1-BBD3-5967B3174380}"/>
              </a:ext>
            </a:extLst>
          </p:cNvPr>
          <p:cNvSpPr/>
          <p:nvPr/>
        </p:nvSpPr>
        <p:spPr>
          <a:xfrm>
            <a:off x="1279404" y="418808"/>
            <a:ext cx="3757988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3200" dirty="0" err="1">
                <a:latin typeface="Abadi" panose="020B0604020104020204" pitchFamily="34" charset="0"/>
              </a:rPr>
              <a:t>Ffeithiau</a:t>
            </a:r>
            <a:r>
              <a:rPr lang="en-GB" sz="3200" dirty="0">
                <a:latin typeface="Abadi" panose="020B0604020104020204" pitchFamily="34" charset="0"/>
              </a:rPr>
              <a:t> am David Hockney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2070BE-3DE0-475E-B144-8B3608CBD6FE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rgbClr val="002060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12068072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A6051E4-D86C-4A82-849C-4B60B5D475C4}"/>
              </a:ext>
            </a:extLst>
          </p:cNvPr>
          <p:cNvSpPr/>
          <p:nvPr/>
        </p:nvSpPr>
        <p:spPr>
          <a:xfrm>
            <a:off x="620642" y="300821"/>
            <a:ext cx="375798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 err="1">
                <a:solidFill>
                  <a:prstClr val="black"/>
                </a:solidFill>
                <a:latin typeface="Abadi" panose="020B0604020104020204" pitchFamily="34" charset="0"/>
              </a:rPr>
              <a:t>Ffeithiau</a:t>
            </a:r>
            <a:r>
              <a:rPr lang="en-GB" sz="3600" dirty="0">
                <a:solidFill>
                  <a:prstClr val="black"/>
                </a:solidFill>
                <a:latin typeface="Abadi" panose="020B0604020104020204" pitchFamily="34" charset="0"/>
              </a:rPr>
              <a:t> am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badi" panose="020B0604020104020204" pitchFamily="34" charset="0"/>
              </a:rPr>
              <a:t>Yayoi Kusama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9ACEC42-3B9E-4368-BB72-98672CC01321}"/>
              </a:ext>
            </a:extLst>
          </p:cNvPr>
          <p:cNvSpPr/>
          <p:nvPr/>
        </p:nvSpPr>
        <p:spPr>
          <a:xfrm>
            <a:off x="1225344" y="5471999"/>
            <a:ext cx="10193593" cy="95410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I ddarganfod mwy am Yayoi Kusama: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https://www.tate.org.uk/kids/explore/who-is/who-yayoi-kusama</a:t>
            </a:r>
            <a:r>
              <a:rPr kumimoji="0" lang="cy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A39530-3A2B-4FED-8DC2-8264ABA2D164}"/>
              </a:ext>
            </a:extLst>
          </p:cNvPr>
          <p:cNvSpPr txBox="1"/>
          <p:nvPr/>
        </p:nvSpPr>
        <p:spPr>
          <a:xfrm>
            <a:off x="1152016" y="2178524"/>
            <a:ext cx="2805469" cy="95410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softEdge rad="6350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Artist o Japan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yw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Yayoi Kusama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cy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785F29-480F-4EBA-A769-BB29DD433F08}"/>
              </a:ext>
            </a:extLst>
          </p:cNvPr>
          <p:cNvSpPr txBox="1"/>
          <p:nvPr/>
        </p:nvSpPr>
        <p:spPr>
          <a:xfrm>
            <a:off x="5820696" y="480016"/>
            <a:ext cx="5510982" cy="95410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Weithiau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mae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pobl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yn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ei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galw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yn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“The Princess of Polka Dots”.</a:t>
            </a:r>
            <a:endParaRPr kumimoji="0" lang="cy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9A16DC-3C5E-4DF9-A3EB-651A6452302B}"/>
              </a:ext>
            </a:extLst>
          </p:cNvPr>
          <p:cNvSpPr txBox="1"/>
          <p:nvPr/>
        </p:nvSpPr>
        <p:spPr>
          <a:xfrm>
            <a:off x="1623139" y="3431219"/>
            <a:ext cx="5510982" cy="1815882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effectLst>
            <a:softEdge rad="6350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Mae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hi’n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gwneud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llawer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o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wahanol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gelf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–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arlunwaith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,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cerfluniau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,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perfformiadau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a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gosodiadau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– a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phob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un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yn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cynnwys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DOTIAU.</a:t>
            </a:r>
            <a:endParaRPr kumimoji="0" lang="cy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BBDD9BC-AB49-41C7-A9E1-68DB4462648D}"/>
              </a:ext>
            </a:extLst>
          </p:cNvPr>
          <p:cNvSpPr txBox="1"/>
          <p:nvPr/>
        </p:nvSpPr>
        <p:spPr>
          <a:xfrm>
            <a:off x="7725802" y="1875400"/>
            <a:ext cx="4207315" cy="22467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effectLst>
            <a:softEdge rad="6350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Nid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oedd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hi’n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gallu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fforddio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prynu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deunyddiau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celf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pan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oedd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hi’n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fach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, ac felly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fe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fyddai’n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defnyddio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mwd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a hen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sachau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i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wneud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celf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cy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45558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FA3BDF-F688-46AF-9210-527373522D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14" y="2712936"/>
            <a:ext cx="5167311" cy="3756690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dirty="0" err="1">
                <a:latin typeface="Abadi" panose="020B0604020104020204" pitchFamily="34" charset="0"/>
              </a:rPr>
              <a:t>Ganwyd</a:t>
            </a:r>
            <a:r>
              <a:rPr lang="en-US" sz="2000" dirty="0">
                <a:latin typeface="Abadi" panose="020B0604020104020204" pitchFamily="34" charset="0"/>
              </a:rPr>
              <a:t> Picasso </a:t>
            </a:r>
            <a:r>
              <a:rPr lang="en-US" sz="2000" dirty="0" err="1">
                <a:latin typeface="Abadi" panose="020B0604020104020204" pitchFamily="34" charset="0"/>
              </a:rPr>
              <a:t>yn</a:t>
            </a:r>
            <a:r>
              <a:rPr lang="en-US" sz="2000" dirty="0">
                <a:latin typeface="Abadi" panose="020B0604020104020204" pitchFamily="34" charset="0"/>
              </a:rPr>
              <a:t> y </a:t>
            </a:r>
            <a:r>
              <a:rPr lang="en-US" sz="2000" dirty="0" err="1">
                <a:latin typeface="Abadi" panose="020B0604020104020204" pitchFamily="34" charset="0"/>
              </a:rPr>
              <a:t>flwyddyn</a:t>
            </a:r>
            <a:r>
              <a:rPr lang="en-US" sz="2000" dirty="0">
                <a:latin typeface="Abadi" panose="020B0604020104020204" pitchFamily="34" charset="0"/>
              </a:rPr>
              <a:t> 1881 </a:t>
            </a:r>
            <a:r>
              <a:rPr lang="en-US" sz="2000" dirty="0" err="1">
                <a:latin typeface="Abadi" panose="020B0604020104020204" pitchFamily="34" charset="0"/>
              </a:rPr>
              <a:t>yn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Sbaen</a:t>
            </a:r>
            <a:r>
              <a:rPr lang="en-US" sz="2000" dirty="0">
                <a:latin typeface="Abadi" panose="020B0604020104020204" pitchFamily="34" charset="0"/>
              </a:rPr>
              <a:t>.</a:t>
            </a:r>
          </a:p>
          <a:p>
            <a:r>
              <a:rPr lang="en-US" sz="2000" dirty="0" err="1">
                <a:latin typeface="Abadi" panose="020B0604020104020204" pitchFamily="34" charset="0"/>
              </a:rPr>
              <a:t>Aeth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i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ysgol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gelf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yn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ninas</a:t>
            </a:r>
            <a:r>
              <a:rPr lang="en-US" sz="2000" dirty="0">
                <a:latin typeface="Abadi" panose="020B0604020104020204" pitchFamily="34" charset="0"/>
              </a:rPr>
              <a:t> Barcelona.</a:t>
            </a:r>
          </a:p>
          <a:p>
            <a:r>
              <a:rPr lang="en-US" sz="2000" dirty="0" err="1">
                <a:latin typeface="Abadi" panose="020B0604020104020204" pitchFamily="34" charset="0"/>
              </a:rPr>
              <a:t>Dechreuodd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beintio</a:t>
            </a:r>
            <a:r>
              <a:rPr lang="en-US" sz="2000" dirty="0">
                <a:latin typeface="Abadi" panose="020B0604020104020204" pitchFamily="34" charset="0"/>
              </a:rPr>
              <a:t> pan </a:t>
            </a:r>
            <a:r>
              <a:rPr lang="en-US" sz="2000" dirty="0" err="1">
                <a:latin typeface="Abadi" panose="020B0604020104020204" pitchFamily="34" charset="0"/>
              </a:rPr>
              <a:t>oedd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yn</a:t>
            </a:r>
            <a:r>
              <a:rPr lang="en-US" sz="2000" dirty="0">
                <a:latin typeface="Abadi" panose="020B0604020104020204" pitchFamily="34" charset="0"/>
              </a:rPr>
              <a:t> 7 </a:t>
            </a:r>
            <a:r>
              <a:rPr lang="en-US" sz="2000" dirty="0" err="1">
                <a:latin typeface="Abadi" panose="020B0604020104020204" pitchFamily="34" charset="0"/>
              </a:rPr>
              <a:t>oed</a:t>
            </a:r>
            <a:r>
              <a:rPr lang="en-US" sz="2000" dirty="0">
                <a:latin typeface="Abadi" panose="020B0604020104020204" pitchFamily="34" charset="0"/>
              </a:rPr>
              <a:t>.</a:t>
            </a:r>
          </a:p>
          <a:p>
            <a:r>
              <a:rPr lang="en-US" sz="2000" dirty="0">
                <a:latin typeface="Abadi" panose="020B0604020104020204" pitchFamily="34" charset="0"/>
              </a:rPr>
              <a:t>Pan </a:t>
            </a:r>
            <a:r>
              <a:rPr lang="en-US" sz="2000" dirty="0" err="1">
                <a:latin typeface="Abadi" panose="020B0604020104020204" pitchFamily="34" charset="0"/>
              </a:rPr>
              <a:t>oedd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yn</a:t>
            </a:r>
            <a:r>
              <a:rPr lang="en-US" sz="2000" dirty="0">
                <a:latin typeface="Abadi" panose="020B0604020104020204" pitchFamily="34" charset="0"/>
              </a:rPr>
              <a:t> 23 </a:t>
            </a:r>
            <a:r>
              <a:rPr lang="en-US" sz="2000" dirty="0" err="1">
                <a:latin typeface="Abadi" panose="020B0604020104020204" pitchFamily="34" charset="0"/>
              </a:rPr>
              <a:t>oed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symudodd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i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fyw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i</a:t>
            </a:r>
            <a:r>
              <a:rPr lang="en-US" sz="2000" dirty="0">
                <a:latin typeface="Abadi" panose="020B0604020104020204" pitchFamily="34" charset="0"/>
              </a:rPr>
              <a:t> Paris, </a:t>
            </a:r>
            <a:r>
              <a:rPr lang="en-US" sz="2000" dirty="0" err="1">
                <a:latin typeface="Abadi" panose="020B0604020104020204" pitchFamily="34" charset="0"/>
              </a:rPr>
              <a:t>prifddinas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Ffrainc</a:t>
            </a:r>
            <a:r>
              <a:rPr lang="en-US" sz="2000" dirty="0">
                <a:latin typeface="Abadi" panose="020B0604020104020204" pitchFamily="34" charset="0"/>
              </a:rPr>
              <a:t>.</a:t>
            </a:r>
          </a:p>
          <a:p>
            <a:r>
              <a:rPr lang="en-US" sz="2000" dirty="0" err="1">
                <a:latin typeface="Abadi" panose="020B0604020104020204" pitchFamily="34" charset="0"/>
              </a:rPr>
              <a:t>Yn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ystod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ei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fywyd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bu’n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arbrofi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gyda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amryw</a:t>
            </a:r>
            <a:r>
              <a:rPr lang="en-US" sz="2000" dirty="0">
                <a:latin typeface="Abadi" panose="020B0604020104020204" pitchFamily="34" charset="0"/>
              </a:rPr>
              <a:t> o </a:t>
            </a:r>
            <a:r>
              <a:rPr lang="en-US" sz="2000" dirty="0" err="1">
                <a:latin typeface="Abadi" panose="020B0604020104020204" pitchFamily="34" charset="0"/>
              </a:rPr>
              <a:t>arddulliau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gwahanol</a:t>
            </a:r>
            <a:r>
              <a:rPr lang="en-US" sz="2000" dirty="0">
                <a:latin typeface="Abadi" panose="020B0604020104020204" pitchFamily="34" charset="0"/>
              </a:rPr>
              <a:t>.</a:t>
            </a:r>
          </a:p>
          <a:p>
            <a:r>
              <a:rPr lang="en-US" sz="2000" dirty="0">
                <a:latin typeface="Abadi" panose="020B0604020104020204" pitchFamily="34" charset="0"/>
              </a:rPr>
              <a:t>Y </a:t>
            </a:r>
            <a:r>
              <a:rPr lang="en-US" sz="2000" dirty="0" err="1">
                <a:latin typeface="Abadi" panose="020B0604020104020204" pitchFamily="34" charset="0"/>
              </a:rPr>
              <a:t>mae’n</a:t>
            </a:r>
            <a:r>
              <a:rPr lang="en-US" sz="2000" dirty="0">
                <a:latin typeface="Abadi" panose="020B0604020104020204" pitchFamily="34" charset="0"/>
              </a:rPr>
              <a:t> un o </a:t>
            </a:r>
            <a:r>
              <a:rPr lang="en-US" sz="2000" dirty="0" err="1">
                <a:latin typeface="Abadi" panose="020B0604020104020204" pitchFamily="34" charset="0"/>
              </a:rPr>
              <a:t>arlunwyr</a:t>
            </a:r>
            <a:r>
              <a:rPr lang="en-US" sz="2000" dirty="0">
                <a:latin typeface="Abadi" panose="020B0604020104020204" pitchFamily="34" charset="0"/>
              </a:rPr>
              <a:t> </a:t>
            </a:r>
            <a:r>
              <a:rPr lang="en-US" sz="2000" dirty="0" err="1">
                <a:latin typeface="Abadi" panose="020B0604020104020204" pitchFamily="34" charset="0"/>
              </a:rPr>
              <a:t>enwocaf</a:t>
            </a:r>
            <a:r>
              <a:rPr lang="en-US" sz="2000" dirty="0">
                <a:latin typeface="Abadi" panose="020B0604020104020204" pitchFamily="34" charset="0"/>
              </a:rPr>
              <a:t> y </a:t>
            </a:r>
            <a:r>
              <a:rPr lang="en-US" sz="2000" dirty="0" err="1">
                <a:latin typeface="Abadi" panose="020B0604020104020204" pitchFamily="34" charset="0"/>
              </a:rPr>
              <a:t>byd</a:t>
            </a:r>
            <a:r>
              <a:rPr lang="en-US" sz="2000" dirty="0">
                <a:latin typeface="Abadi" panose="020B0604020104020204" pitchFamily="34" charset="0"/>
              </a:rPr>
              <a:t>.</a:t>
            </a:r>
            <a:endParaRPr lang="en-US" sz="2000" dirty="0"/>
          </a:p>
        </p:txBody>
      </p:sp>
      <p:pic>
        <p:nvPicPr>
          <p:cNvPr id="5" name="Picture 4" descr="A picture containing building&#10;&#10;Description automatically generated">
            <a:extLst>
              <a:ext uri="{FF2B5EF4-FFF2-40B4-BE49-F238E27FC236}">
                <a16:creationId xmlns:a16="http://schemas.microsoft.com/office/drawing/2014/main" id="{3B4F67F9-AE72-4AEE-9663-39ADBC5EE8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5" r="22088" b="1"/>
          <a:stretch/>
        </p:blipFill>
        <p:spPr>
          <a:xfrm>
            <a:off x="5721536" y="1"/>
            <a:ext cx="6470464" cy="6856412"/>
          </a:xfrm>
          <a:custGeom>
            <a:avLst/>
            <a:gdLst>
              <a:gd name="connsiteX0" fmla="*/ 0 w 6470464"/>
              <a:gd name="connsiteY0" fmla="*/ 0 h 6856412"/>
              <a:gd name="connsiteX1" fmla="*/ 6470464 w 6470464"/>
              <a:gd name="connsiteY1" fmla="*/ 0 h 6856412"/>
              <a:gd name="connsiteX2" fmla="*/ 6470464 w 6470464"/>
              <a:gd name="connsiteY2" fmla="*/ 6856412 h 6856412"/>
              <a:gd name="connsiteX3" fmla="*/ 753 w 6470464"/>
              <a:gd name="connsiteY3" fmla="*/ 6856412 h 6856412"/>
              <a:gd name="connsiteX4" fmla="*/ 83736 w 6470464"/>
              <a:gd name="connsiteY4" fmla="*/ 6682434 h 6856412"/>
              <a:gd name="connsiteX5" fmla="*/ 777103 w 6470464"/>
              <a:gd name="connsiteY5" fmla="*/ 3428997 h 6856412"/>
              <a:gd name="connsiteX6" fmla="*/ 83736 w 6470464"/>
              <a:gd name="connsiteY6" fmla="*/ 175558 h 6856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70464" h="6856412">
                <a:moveTo>
                  <a:pt x="0" y="0"/>
                </a:moveTo>
                <a:lnTo>
                  <a:pt x="6470464" y="0"/>
                </a:lnTo>
                <a:lnTo>
                  <a:pt x="6470464" y="6856412"/>
                </a:lnTo>
                <a:lnTo>
                  <a:pt x="753" y="6856412"/>
                </a:lnTo>
                <a:lnTo>
                  <a:pt x="83736" y="6682434"/>
                </a:lnTo>
                <a:cubicBezTo>
                  <a:pt x="534353" y="5654674"/>
                  <a:pt x="777103" y="4561946"/>
                  <a:pt x="777103" y="3428997"/>
                </a:cubicBezTo>
                <a:cubicBezTo>
                  <a:pt x="777103" y="2296047"/>
                  <a:pt x="534353" y="1203318"/>
                  <a:pt x="83736" y="175558"/>
                </a:cubicBezTo>
                <a:close/>
              </a:path>
            </a:pathLst>
          </a:cu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9B76245-4A87-4ABC-B2AC-42C1D58989B1}"/>
              </a:ext>
            </a:extLst>
          </p:cNvPr>
          <p:cNvSpPr/>
          <p:nvPr/>
        </p:nvSpPr>
        <p:spPr>
          <a:xfrm>
            <a:off x="1092591" y="526962"/>
            <a:ext cx="3757988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4400" dirty="0" err="1">
                <a:latin typeface="Abadi" panose="020B0604020104020204" pitchFamily="34" charset="0"/>
              </a:rPr>
              <a:t>Ffeithiau</a:t>
            </a:r>
            <a:r>
              <a:rPr lang="en-GB" sz="4400" dirty="0">
                <a:latin typeface="Abadi" panose="020B0604020104020204" pitchFamily="34" charset="0"/>
              </a:rPr>
              <a:t> am Pablo Picasso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71909C-8884-4F6D-A88C-35150CD3F895}"/>
              </a:ext>
            </a:extLst>
          </p:cNvPr>
          <p:cNvSpPr txBox="1"/>
          <p:nvPr/>
        </p:nvSpPr>
        <p:spPr>
          <a:xfrm>
            <a:off x="10908289" y="6518774"/>
            <a:ext cx="1296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>
                <a:solidFill>
                  <a:schemeClr val="bg1"/>
                </a:solidFill>
              </a:rPr>
              <a:t>©Atebol 2019</a:t>
            </a:r>
          </a:p>
        </p:txBody>
      </p:sp>
    </p:spTree>
    <p:extLst>
      <p:ext uri="{BB962C8B-B14F-4D97-AF65-F5344CB8AC3E}">
        <p14:creationId xmlns:p14="http://schemas.microsoft.com/office/powerpoint/2010/main" val="1514392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1123</TotalTime>
  <Words>745</Words>
  <Application>Microsoft Office PowerPoint</Application>
  <PresentationFormat>Widescreen</PresentationFormat>
  <Paragraphs>115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Abadi</vt:lpstr>
      <vt:lpstr>Aharoni</vt:lpstr>
      <vt:lpstr>Arial</vt:lpstr>
      <vt:lpstr>Calibri</vt:lpstr>
      <vt:lpstr>Calibri Light</vt:lpstr>
      <vt:lpstr>Courier New</vt:lpstr>
      <vt:lpstr>Stencil</vt:lpstr>
      <vt:lpstr>Wingdings</vt:lpstr>
      <vt:lpstr>Office Theme</vt:lpstr>
      <vt:lpstr>Arlunwyr enwog a hunanbortreadau</vt:lpstr>
      <vt:lpstr>Beth yw hunanbortread?</vt:lpstr>
      <vt:lpstr>Yr arlunwyr</vt:lpstr>
      <vt:lpstr>Vincent Van Gogh 1853-1890</vt:lpstr>
      <vt:lpstr>Gwen John 1876-1939</vt:lpstr>
      <vt:lpstr>David Hockney g. 1937</vt:lpstr>
      <vt:lpstr>Paul Klee 1879-1940</vt:lpstr>
      <vt:lpstr>Yayoi Kusama g.1929</vt:lpstr>
      <vt:lpstr>Kyffin Williams 1918-2006</vt:lpstr>
      <vt:lpstr>Andy Warhol 1928-1987</vt:lpstr>
      <vt:lpstr>Pablo Picasso 1881-1973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Arlunwyr enwog a hunanbortreadau</dc:title>
  <dc:creator>Ffion Owen</dc:creator>
  <cp:lastModifiedBy>S Stephens (YGG Castell-nedd)</cp:lastModifiedBy>
  <cp:revision>16</cp:revision>
  <dcterms:created xsi:type="dcterms:W3CDTF">2019-10-18T16:06:20Z</dcterms:created>
  <dcterms:modified xsi:type="dcterms:W3CDTF">2021-02-21T23:43:18Z</dcterms:modified>
</cp:coreProperties>
</file>