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008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51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450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802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504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442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931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33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91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724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0186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1184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0138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4420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7835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5415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665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27C84-FB89-4693-955B-D7569A38035D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0DC98-6322-46E0-80EE-D39D3ABE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677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erial view of Arizona Meteor Crater, September 2010. Source and Credit Wikipedia user... [+] Shane.torgerson. CC BY 3.0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3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91427" y="1470896"/>
            <a:ext cx="6209146" cy="884377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Beth </a:t>
            </a:r>
            <a:r>
              <a:rPr lang="en-GB" dirty="0" err="1" smtClean="0">
                <a:solidFill>
                  <a:srgbClr val="FF0000"/>
                </a:solidFill>
              </a:rPr>
              <a:t>yw</a:t>
            </a:r>
            <a:r>
              <a:rPr lang="en-GB" dirty="0" smtClean="0">
                <a:solidFill>
                  <a:srgbClr val="FF0000"/>
                </a:solidFill>
              </a:rPr>
              <a:t> crater?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495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eer (lunar crater)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4836" y="764373"/>
            <a:ext cx="2251363" cy="1293028"/>
          </a:xfrm>
          <a:solidFill>
            <a:schemeClr val="tx1"/>
          </a:solidFill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Crater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1019695"/>
          </a:xfrm>
          <a:solidFill>
            <a:schemeClr val="tx1"/>
          </a:solidFill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Mae crater </a:t>
            </a:r>
            <a:r>
              <a:rPr lang="en-GB" dirty="0" err="1" smtClean="0">
                <a:solidFill>
                  <a:srgbClr val="FF0000"/>
                </a:solidFill>
              </a:rPr>
              <a:t>yn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ffurfiad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siâp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bowlen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sydd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wedi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ei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ffurfio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ôl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i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feteor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daro</a:t>
            </a:r>
            <a:r>
              <a:rPr lang="en-GB" dirty="0" smtClean="0">
                <a:solidFill>
                  <a:srgbClr val="FF0000"/>
                </a:solidFill>
              </a:rPr>
              <a:t> y </a:t>
            </a:r>
            <a:r>
              <a:rPr lang="en-GB" dirty="0" err="1" smtClean="0">
                <a:solidFill>
                  <a:srgbClr val="FF0000"/>
                </a:solidFill>
              </a:rPr>
              <a:t>tir</a:t>
            </a:r>
            <a:r>
              <a:rPr lang="en-GB" dirty="0" smtClean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neu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ôl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ffrwydrad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folcanig</a:t>
            </a:r>
            <a:r>
              <a:rPr lang="en-GB" dirty="0" smtClean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neu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ôl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ffrwydriad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mawr</a:t>
            </a:r>
            <a:r>
              <a:rPr lang="en-GB" dirty="0" smtClean="0">
                <a:solidFill>
                  <a:srgbClr val="FF0000"/>
                </a:solidFill>
              </a:rPr>
              <a:t>. Beth </a:t>
            </a:r>
            <a:r>
              <a:rPr lang="en-GB" dirty="0" err="1" smtClean="0">
                <a:solidFill>
                  <a:srgbClr val="FF0000"/>
                </a:solidFill>
              </a:rPr>
              <a:t>ydych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chi’n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credu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sydd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wedi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achosi’r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craterau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wyneb</a:t>
            </a:r>
            <a:r>
              <a:rPr lang="en-GB" dirty="0" smtClean="0">
                <a:solidFill>
                  <a:srgbClr val="FF0000"/>
                </a:solidFill>
              </a:rPr>
              <a:t> y </a:t>
            </a:r>
            <a:r>
              <a:rPr lang="en-GB" dirty="0" err="1" smtClean="0">
                <a:solidFill>
                  <a:srgbClr val="FF0000"/>
                </a:solidFill>
              </a:rPr>
              <a:t>Lleuad</a:t>
            </a:r>
            <a:r>
              <a:rPr lang="en-GB" dirty="0" smtClean="0">
                <a:solidFill>
                  <a:srgbClr val="FF0000"/>
                </a:solidFill>
              </a:rPr>
              <a:t>?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2054" name="Picture 6" descr="Flame meteor asteroid meteor rain fall in cartoon Vector Ima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29"/>
          <a:stretch/>
        </p:blipFill>
        <p:spPr bwMode="auto">
          <a:xfrm>
            <a:off x="685800" y="4033952"/>
            <a:ext cx="2251364" cy="2302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Amazon.com: Divine Designs Cute Tropical Nature Island Volcano Cartoon  Vinyl Decal Sticker (4&quot; Tall, 3): Automotiv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991" y="4033952"/>
            <a:ext cx="1974017" cy="227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artoon explosion boom effect animation game Vector Imag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50"/>
          <a:stretch/>
        </p:blipFill>
        <p:spPr bwMode="auto">
          <a:xfrm>
            <a:off x="9254836" y="4033952"/>
            <a:ext cx="2314862" cy="229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460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ad Astronomy | India's Chandrayaan-2 sees boulders and craters on the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en-GB" dirty="0" err="1" smtClean="0">
                <a:solidFill>
                  <a:srgbClr val="FF0000"/>
                </a:solidFill>
              </a:rPr>
              <a:t>Ie</a:t>
            </a:r>
            <a:r>
              <a:rPr lang="en-GB" dirty="0" smtClean="0">
                <a:solidFill>
                  <a:srgbClr val="FF0000"/>
                </a:solidFill>
              </a:rPr>
              <a:t>, meteor </a:t>
            </a:r>
            <a:r>
              <a:rPr lang="en-GB" dirty="0" err="1" smtClean="0">
                <a:solidFill>
                  <a:srgbClr val="FF0000"/>
                </a:solidFill>
              </a:rPr>
              <a:t>sydd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wedi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achosi’r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craterau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ar</a:t>
            </a:r>
            <a:r>
              <a:rPr lang="en-GB" dirty="0" smtClean="0">
                <a:solidFill>
                  <a:srgbClr val="FF0000"/>
                </a:solidFill>
              </a:rPr>
              <a:t> y </a:t>
            </a:r>
            <a:r>
              <a:rPr lang="en-GB" dirty="0" err="1" smtClean="0">
                <a:solidFill>
                  <a:srgbClr val="FF0000"/>
                </a:solidFill>
              </a:rPr>
              <a:t>Lleuad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1647767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 smtClean="0">
                <a:solidFill>
                  <a:srgbClr val="FF0000"/>
                </a:solidFill>
              </a:rPr>
              <a:t>Dros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gyfnod</a:t>
            </a:r>
            <a:r>
              <a:rPr lang="en-GB" dirty="0" smtClean="0">
                <a:solidFill>
                  <a:srgbClr val="FF0000"/>
                </a:solidFill>
              </a:rPr>
              <a:t> o </a:t>
            </a:r>
            <a:r>
              <a:rPr lang="en-GB" dirty="0" err="1" smtClean="0">
                <a:solidFill>
                  <a:srgbClr val="FF0000"/>
                </a:solidFill>
              </a:rPr>
              <a:t>filiynau</a:t>
            </a:r>
            <a:r>
              <a:rPr lang="en-GB" dirty="0" smtClean="0">
                <a:solidFill>
                  <a:srgbClr val="FF0000"/>
                </a:solidFill>
              </a:rPr>
              <a:t> o </a:t>
            </a:r>
            <a:r>
              <a:rPr lang="en-GB" dirty="0" err="1" smtClean="0">
                <a:solidFill>
                  <a:srgbClr val="FF0000"/>
                </a:solidFill>
              </a:rPr>
              <a:t>flynyddoedd</a:t>
            </a:r>
            <a:r>
              <a:rPr lang="en-GB" dirty="0" smtClean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mae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nifer</a:t>
            </a:r>
            <a:r>
              <a:rPr lang="en-GB" dirty="0" smtClean="0">
                <a:solidFill>
                  <a:srgbClr val="FF0000"/>
                </a:solidFill>
              </a:rPr>
              <a:t> o </a:t>
            </a:r>
            <a:r>
              <a:rPr lang="en-GB" dirty="0" err="1" smtClean="0">
                <a:solidFill>
                  <a:srgbClr val="FF0000"/>
                </a:solidFill>
              </a:rPr>
              <a:t>feteorau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wedi</a:t>
            </a:r>
            <a:r>
              <a:rPr lang="en-GB" dirty="0" smtClean="0">
                <a:solidFill>
                  <a:srgbClr val="FF0000"/>
                </a:solidFill>
              </a:rPr>
              <a:t> taro </a:t>
            </a:r>
            <a:r>
              <a:rPr lang="en-GB" dirty="0" err="1" smtClean="0">
                <a:solidFill>
                  <a:srgbClr val="FF0000"/>
                </a:solidFill>
              </a:rPr>
              <a:t>wyneb</a:t>
            </a:r>
            <a:r>
              <a:rPr lang="en-GB" dirty="0" smtClean="0">
                <a:solidFill>
                  <a:srgbClr val="FF0000"/>
                </a:solidFill>
              </a:rPr>
              <a:t> y </a:t>
            </a:r>
            <a:r>
              <a:rPr lang="en-GB" dirty="0" err="1" smtClean="0">
                <a:solidFill>
                  <a:srgbClr val="FF0000"/>
                </a:solidFill>
              </a:rPr>
              <a:t>Lleuad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gan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greu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craterau</a:t>
            </a:r>
            <a:r>
              <a:rPr lang="en-GB" dirty="0" smtClean="0">
                <a:solidFill>
                  <a:srgbClr val="FF0000"/>
                </a:solidFill>
              </a:rPr>
              <a:t>. Mae </a:t>
            </a:r>
            <a:r>
              <a:rPr lang="en-GB" dirty="0" err="1" smtClean="0">
                <a:solidFill>
                  <a:srgbClr val="FF0000"/>
                </a:solidFill>
              </a:rPr>
              <a:t>gan</a:t>
            </a:r>
            <a:r>
              <a:rPr lang="en-GB" dirty="0" smtClean="0">
                <a:solidFill>
                  <a:srgbClr val="FF0000"/>
                </a:solidFill>
              </a:rPr>
              <a:t> y </a:t>
            </a:r>
            <a:r>
              <a:rPr lang="en-GB" dirty="0" err="1" smtClean="0">
                <a:solidFill>
                  <a:srgbClr val="FF0000"/>
                </a:solidFill>
              </a:rPr>
              <a:t>Lleuad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filiynau</a:t>
            </a:r>
            <a:r>
              <a:rPr lang="en-GB" dirty="0" smtClean="0">
                <a:solidFill>
                  <a:srgbClr val="FF0000"/>
                </a:solidFill>
              </a:rPr>
              <a:t> o </a:t>
            </a:r>
            <a:r>
              <a:rPr lang="en-GB" dirty="0" err="1" smtClean="0">
                <a:solidFill>
                  <a:srgbClr val="FF0000"/>
                </a:solidFill>
              </a:rPr>
              <a:t>graterau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gyda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rhai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yn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mesur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ychydig</a:t>
            </a:r>
            <a:r>
              <a:rPr lang="en-GB" dirty="0" smtClean="0">
                <a:solidFill>
                  <a:srgbClr val="FF0000"/>
                </a:solidFill>
              </a:rPr>
              <a:t> o </a:t>
            </a:r>
            <a:r>
              <a:rPr lang="en-GB" dirty="0" err="1" smtClean="0">
                <a:solidFill>
                  <a:srgbClr val="FF0000"/>
                </a:solidFill>
              </a:rPr>
              <a:t>fetrau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ar</a:t>
            </a:r>
            <a:r>
              <a:rPr lang="en-GB" dirty="0" smtClean="0">
                <a:solidFill>
                  <a:srgbClr val="FF0000"/>
                </a:solidFill>
              </a:rPr>
              <a:t> draws, ac </a:t>
            </a:r>
            <a:r>
              <a:rPr lang="en-GB" dirty="0" err="1" smtClean="0">
                <a:solidFill>
                  <a:srgbClr val="FF0000"/>
                </a:solidFill>
              </a:rPr>
              <a:t>eraill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yn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ymestyn</a:t>
            </a:r>
            <a:r>
              <a:rPr lang="en-GB" dirty="0" smtClean="0">
                <a:solidFill>
                  <a:srgbClr val="FF0000"/>
                </a:solidFill>
              </a:rPr>
              <a:t> am </a:t>
            </a:r>
            <a:r>
              <a:rPr lang="en-GB" dirty="0" err="1" smtClean="0">
                <a:solidFill>
                  <a:srgbClr val="FF0000"/>
                </a:solidFill>
              </a:rPr>
              <a:t>gannoedd</a:t>
            </a:r>
            <a:r>
              <a:rPr lang="en-GB" dirty="0" smtClean="0">
                <a:solidFill>
                  <a:srgbClr val="FF0000"/>
                </a:solidFill>
              </a:rPr>
              <a:t> o </a:t>
            </a:r>
            <a:r>
              <a:rPr lang="en-GB" dirty="0" err="1" smtClean="0">
                <a:solidFill>
                  <a:srgbClr val="FF0000"/>
                </a:solidFill>
              </a:rPr>
              <a:t>gilomedrau</a:t>
            </a:r>
            <a:r>
              <a:rPr lang="en-GB" dirty="0" smtClean="0">
                <a:solidFill>
                  <a:srgbClr val="FF0000"/>
                </a:solidFill>
              </a:rPr>
              <a:t>. Mae </a:t>
            </a:r>
            <a:r>
              <a:rPr lang="en-GB" dirty="0" err="1" smtClean="0">
                <a:solidFill>
                  <a:srgbClr val="FF0000"/>
                </a:solidFill>
              </a:rPr>
              <a:t>maint</a:t>
            </a:r>
            <a:r>
              <a:rPr lang="en-GB" dirty="0" smtClean="0">
                <a:solidFill>
                  <a:srgbClr val="FF0000"/>
                </a:solidFill>
              </a:rPr>
              <a:t> y crater </a:t>
            </a:r>
            <a:r>
              <a:rPr lang="en-GB" dirty="0" err="1" smtClean="0">
                <a:solidFill>
                  <a:srgbClr val="FF0000"/>
                </a:solidFill>
              </a:rPr>
              <a:t>yn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dibynnu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ar</a:t>
            </a:r>
            <a:r>
              <a:rPr lang="en-GB" dirty="0" smtClean="0">
                <a:solidFill>
                  <a:srgbClr val="FF0000"/>
                </a:solidFill>
              </a:rPr>
              <a:t> faint y meteor </a:t>
            </a:r>
            <a:r>
              <a:rPr lang="en-GB" dirty="0" err="1" smtClean="0">
                <a:solidFill>
                  <a:srgbClr val="FF0000"/>
                </a:solidFill>
              </a:rPr>
              <a:t>a’r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cyflymder</a:t>
            </a:r>
            <a:r>
              <a:rPr lang="en-GB" dirty="0" smtClean="0">
                <a:solidFill>
                  <a:srgbClr val="FF0000"/>
                </a:solidFill>
              </a:rPr>
              <a:t> y </a:t>
            </a:r>
            <a:r>
              <a:rPr lang="en-GB" dirty="0" err="1" smtClean="0">
                <a:solidFill>
                  <a:srgbClr val="FF0000"/>
                </a:solidFill>
              </a:rPr>
              <a:t>mae’n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teithio</a:t>
            </a:r>
            <a:r>
              <a:rPr lang="en-GB" dirty="0" smtClean="0">
                <a:solidFill>
                  <a:srgbClr val="FF0000"/>
                </a:solidFill>
              </a:rPr>
              <a:t>. </a:t>
            </a:r>
            <a:r>
              <a:rPr lang="en-GB" dirty="0" err="1" smtClean="0">
                <a:solidFill>
                  <a:srgbClr val="FF0000"/>
                </a:solidFill>
              </a:rPr>
              <a:t>Edrychwch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ar</a:t>
            </a:r>
            <a:r>
              <a:rPr lang="en-GB" dirty="0" smtClean="0">
                <a:solidFill>
                  <a:srgbClr val="FF0000"/>
                </a:solidFill>
              </a:rPr>
              <a:t> y </a:t>
            </a:r>
            <a:r>
              <a:rPr lang="en-GB" dirty="0" err="1" smtClean="0">
                <a:solidFill>
                  <a:srgbClr val="FF0000"/>
                </a:solidFill>
              </a:rPr>
              <a:t>llun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yma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sydd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yn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gefndir</a:t>
            </a:r>
            <a:r>
              <a:rPr lang="en-GB" dirty="0" smtClean="0">
                <a:solidFill>
                  <a:srgbClr val="FF0000"/>
                </a:solidFill>
              </a:rPr>
              <a:t>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037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ASA Backs Mission To Construct A Telescope Within A Lunar Crater - Scie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5137"/>
            <a:ext cx="4274127" cy="1293028"/>
          </a:xfrm>
          <a:solidFill>
            <a:schemeClr val="tx1"/>
          </a:solidFill>
        </p:spPr>
        <p:txBody>
          <a:bodyPr/>
          <a:lstStyle/>
          <a:p>
            <a:pPr algn="ctr"/>
            <a:r>
              <a:rPr lang="en-GB" dirty="0" err="1" smtClean="0">
                <a:solidFill>
                  <a:srgbClr val="FF0000"/>
                </a:solidFill>
              </a:rPr>
              <a:t>Ein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arbrawf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ni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heddiw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2765367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>
                <a:solidFill>
                  <a:srgbClr val="FF0000"/>
                </a:solidFill>
              </a:rPr>
              <a:t>Heddiw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fe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fyddwn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gwneud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arbrawf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i</a:t>
            </a:r>
            <a:r>
              <a:rPr lang="en-GB" dirty="0">
                <a:solidFill>
                  <a:srgbClr val="FF0000"/>
                </a:solidFill>
              </a:rPr>
              <a:t> weld </a:t>
            </a:r>
            <a:r>
              <a:rPr lang="en-GB" dirty="0" err="1">
                <a:solidFill>
                  <a:srgbClr val="FF0000"/>
                </a:solidFill>
              </a:rPr>
              <a:t>sut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mae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pellter</a:t>
            </a:r>
            <a:r>
              <a:rPr lang="en-GB" dirty="0">
                <a:solidFill>
                  <a:srgbClr val="FF0000"/>
                </a:solidFill>
              </a:rPr>
              <a:t> meteor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effeithio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ar</a:t>
            </a:r>
            <a:r>
              <a:rPr lang="en-GB" dirty="0">
                <a:solidFill>
                  <a:srgbClr val="FF0000"/>
                </a:solidFill>
              </a:rPr>
              <a:t> faint y crater. Fe </a:t>
            </a:r>
            <a:r>
              <a:rPr lang="en-GB" dirty="0" err="1">
                <a:solidFill>
                  <a:srgbClr val="FF0000"/>
                </a:solidFill>
              </a:rPr>
              <a:t>fyddwn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ni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mesur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sut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mae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pellter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teithio</a:t>
            </a:r>
            <a:r>
              <a:rPr lang="en-GB" dirty="0">
                <a:solidFill>
                  <a:srgbClr val="FF0000"/>
                </a:solidFill>
              </a:rPr>
              <a:t> meteor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effeithio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ar</a:t>
            </a:r>
            <a:r>
              <a:rPr lang="en-GB" dirty="0">
                <a:solidFill>
                  <a:srgbClr val="FF0000"/>
                </a:solidFill>
              </a:rPr>
              <a:t> faint y crater. Fe </a:t>
            </a:r>
            <a:r>
              <a:rPr lang="en-GB" dirty="0" err="1">
                <a:solidFill>
                  <a:srgbClr val="FF0000"/>
                </a:solidFill>
              </a:rPr>
              <a:t>fyddwn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defnyddio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padell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fas</a:t>
            </a:r>
            <a:r>
              <a:rPr lang="en-GB" dirty="0">
                <a:solidFill>
                  <a:srgbClr val="FF0000"/>
                </a:solidFill>
              </a:rPr>
              <a:t>, </a:t>
            </a:r>
            <a:r>
              <a:rPr lang="en-GB" dirty="0" err="1">
                <a:solidFill>
                  <a:srgbClr val="FF0000"/>
                </a:solidFill>
              </a:rPr>
              <a:t>fflŵr</a:t>
            </a:r>
            <a:r>
              <a:rPr lang="en-GB" dirty="0">
                <a:solidFill>
                  <a:srgbClr val="FF0000"/>
                </a:solidFill>
              </a:rPr>
              <a:t>/</a:t>
            </a:r>
            <a:r>
              <a:rPr lang="en-GB" dirty="0" err="1">
                <a:solidFill>
                  <a:srgbClr val="FF0000"/>
                </a:solidFill>
              </a:rPr>
              <a:t>blawd</a:t>
            </a:r>
            <a:r>
              <a:rPr lang="en-GB" dirty="0">
                <a:solidFill>
                  <a:srgbClr val="FF0000"/>
                </a:solidFill>
              </a:rPr>
              <a:t>, a </a:t>
            </a:r>
            <a:r>
              <a:rPr lang="en-GB" dirty="0" err="1">
                <a:solidFill>
                  <a:srgbClr val="FF0000"/>
                </a:solidFill>
              </a:rPr>
              <a:t>marblen</a:t>
            </a:r>
            <a:r>
              <a:rPr lang="en-GB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Fe </a:t>
            </a:r>
            <a:r>
              <a:rPr lang="en-GB" dirty="0" err="1">
                <a:solidFill>
                  <a:srgbClr val="FF0000"/>
                </a:solidFill>
              </a:rPr>
              <a:t>fyddwn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rhoi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fflŵr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y </a:t>
            </a:r>
            <a:r>
              <a:rPr lang="en-GB" dirty="0" err="1">
                <a:solidFill>
                  <a:srgbClr val="FF0000"/>
                </a:solidFill>
              </a:rPr>
              <a:t>badell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gyda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dyfnder</a:t>
            </a:r>
            <a:r>
              <a:rPr lang="en-GB" dirty="0">
                <a:solidFill>
                  <a:srgbClr val="FF0000"/>
                </a:solidFill>
              </a:rPr>
              <a:t> o </a:t>
            </a:r>
            <a:r>
              <a:rPr lang="en-GB" dirty="0" err="1">
                <a:solidFill>
                  <a:srgbClr val="FF0000"/>
                </a:solidFill>
              </a:rPr>
              <a:t>leiaf</a:t>
            </a:r>
            <a:r>
              <a:rPr lang="en-GB" dirty="0">
                <a:solidFill>
                  <a:srgbClr val="FF0000"/>
                </a:solidFill>
              </a:rPr>
              <a:t> o 2cm. Fe </a:t>
            </a:r>
            <a:r>
              <a:rPr lang="en-GB" dirty="0" err="1">
                <a:solidFill>
                  <a:srgbClr val="FF0000"/>
                </a:solidFill>
              </a:rPr>
              <a:t>fyddwn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gollwng</a:t>
            </a:r>
            <a:r>
              <a:rPr lang="en-GB" dirty="0">
                <a:solidFill>
                  <a:srgbClr val="FF0000"/>
                </a:solidFill>
              </a:rPr>
              <a:t> y </a:t>
            </a:r>
            <a:r>
              <a:rPr lang="en-GB" dirty="0" err="1">
                <a:solidFill>
                  <a:srgbClr val="FF0000"/>
                </a:solidFill>
              </a:rPr>
              <a:t>farblen</a:t>
            </a:r>
            <a:r>
              <a:rPr lang="en-GB" dirty="0">
                <a:solidFill>
                  <a:srgbClr val="FF0000"/>
                </a:solidFill>
              </a:rPr>
              <a:t> o </a:t>
            </a:r>
            <a:r>
              <a:rPr lang="en-GB" dirty="0" err="1">
                <a:solidFill>
                  <a:srgbClr val="FF0000"/>
                </a:solidFill>
              </a:rPr>
              <a:t>bellterau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gwahanol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i</a:t>
            </a:r>
            <a:r>
              <a:rPr lang="en-GB" dirty="0">
                <a:solidFill>
                  <a:srgbClr val="FF0000"/>
                </a:solidFill>
              </a:rPr>
              <a:t> weld </a:t>
            </a:r>
            <a:r>
              <a:rPr lang="en-GB" dirty="0" err="1">
                <a:solidFill>
                  <a:srgbClr val="FF0000"/>
                </a:solidFill>
              </a:rPr>
              <a:t>sut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mae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pellter</a:t>
            </a:r>
            <a:r>
              <a:rPr lang="en-GB" dirty="0">
                <a:solidFill>
                  <a:srgbClr val="FF0000"/>
                </a:solidFill>
              </a:rPr>
              <a:t>, a </a:t>
            </a:r>
            <a:r>
              <a:rPr lang="en-GB" dirty="0" err="1">
                <a:solidFill>
                  <a:srgbClr val="FF0000"/>
                </a:solidFill>
              </a:rPr>
              <a:t>chyflymder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effeithio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ar</a:t>
            </a:r>
            <a:r>
              <a:rPr lang="en-GB" dirty="0">
                <a:solidFill>
                  <a:srgbClr val="FF0000"/>
                </a:solidFill>
              </a:rPr>
              <a:t> faint y crater. Y </a:t>
            </a:r>
            <a:r>
              <a:rPr lang="en-GB" dirty="0" err="1">
                <a:solidFill>
                  <a:srgbClr val="FF0000"/>
                </a:solidFill>
              </a:rPr>
              <a:t>pellaf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byddwn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ni’n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gollwng</a:t>
            </a:r>
            <a:r>
              <a:rPr lang="en-GB" dirty="0">
                <a:solidFill>
                  <a:srgbClr val="FF0000"/>
                </a:solidFill>
              </a:rPr>
              <a:t> y </a:t>
            </a:r>
            <a:r>
              <a:rPr lang="en-GB" dirty="0" err="1">
                <a:solidFill>
                  <a:srgbClr val="FF0000"/>
                </a:solidFill>
              </a:rPr>
              <a:t>farblen</a:t>
            </a:r>
            <a:r>
              <a:rPr lang="en-GB" dirty="0">
                <a:solidFill>
                  <a:srgbClr val="FF0000"/>
                </a:solidFill>
              </a:rPr>
              <a:t>, y </a:t>
            </a:r>
            <a:r>
              <a:rPr lang="en-GB" dirty="0" err="1">
                <a:solidFill>
                  <a:srgbClr val="FF0000"/>
                </a:solidFill>
              </a:rPr>
              <a:t>cyflymaf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bydd</a:t>
            </a:r>
            <a:r>
              <a:rPr lang="en-GB" dirty="0">
                <a:solidFill>
                  <a:srgbClr val="FF0000"/>
                </a:solidFill>
              </a:rPr>
              <a:t> y </a:t>
            </a:r>
            <a:r>
              <a:rPr lang="en-GB" dirty="0" err="1">
                <a:solidFill>
                  <a:srgbClr val="FF0000"/>
                </a:solidFill>
              </a:rPr>
              <a:t>farblen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teithio</a:t>
            </a:r>
            <a:r>
              <a:rPr lang="en-GB" dirty="0">
                <a:solidFill>
                  <a:srgbClr val="FF0000"/>
                </a:solidFill>
              </a:rPr>
              <a:t>.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100" name="Picture 4" descr="Fried Chicken Tenders - The Seasoned M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863" y="5058063"/>
            <a:ext cx="2540000" cy="170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UV MARBLE BALL | UMB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6" t="10471" r="16260" b="12209"/>
          <a:stretch/>
        </p:blipFill>
        <p:spPr bwMode="auto">
          <a:xfrm>
            <a:off x="7730835" y="5006127"/>
            <a:ext cx="1644073" cy="185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493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eteor shower could produce rare &quot;storm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1162" y="764372"/>
            <a:ext cx="4595037" cy="5296185"/>
          </a:xfrm>
        </p:spPr>
        <p:txBody>
          <a:bodyPr>
            <a:normAutofit/>
          </a:bodyPr>
          <a:lstStyle/>
          <a:p>
            <a:pPr algn="ctr"/>
            <a:r>
              <a:rPr lang="en-GB" dirty="0" err="1" smtClean="0"/>
              <a:t>Gan</a:t>
            </a:r>
            <a:r>
              <a:rPr lang="en-GB" dirty="0" smtClean="0"/>
              <a:t> </a:t>
            </a:r>
            <a:r>
              <a:rPr lang="en-GB" dirty="0" err="1" smtClean="0"/>
              <a:t>ddefnyddio’r</a:t>
            </a:r>
            <a:r>
              <a:rPr lang="en-GB" dirty="0" smtClean="0"/>
              <a:t> offer </a:t>
            </a:r>
            <a:r>
              <a:rPr lang="en-GB" dirty="0" err="1" smtClean="0"/>
              <a:t>gwnewch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arbrawf</a:t>
            </a:r>
            <a:r>
              <a:rPr lang="en-GB" dirty="0" smtClean="0"/>
              <a:t> </a:t>
            </a:r>
            <a:r>
              <a:rPr lang="en-GB" dirty="0" err="1" smtClean="0"/>
              <a:t>gan</a:t>
            </a:r>
            <a:r>
              <a:rPr lang="en-GB" dirty="0" smtClean="0"/>
              <a:t> </a:t>
            </a:r>
            <a:r>
              <a:rPr lang="en-GB" dirty="0" err="1" smtClean="0"/>
              <a:t>gofnodi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canlyniadau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y </a:t>
            </a:r>
            <a:r>
              <a:rPr lang="en-GB" dirty="0" err="1" smtClean="0"/>
              <a:t>daflen</a:t>
            </a:r>
            <a:r>
              <a:rPr lang="en-GB" dirty="0"/>
              <a:t> </a:t>
            </a:r>
            <a:r>
              <a:rPr lang="en-GB" dirty="0" err="1" smtClean="0"/>
              <a:t>yma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 rotWithShape="1">
          <a:blip r:embed="rId3"/>
          <a:srcRect l="19610" t="20682" r="52581" b="8608"/>
          <a:stretch/>
        </p:blipFill>
        <p:spPr bwMode="auto">
          <a:xfrm>
            <a:off x="1414130" y="764371"/>
            <a:ext cx="4997303" cy="58384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3271949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339</TotalTime>
  <Words>251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Century Gothic</vt:lpstr>
      <vt:lpstr>Vapor Trail</vt:lpstr>
      <vt:lpstr>Beth yw crater?</vt:lpstr>
      <vt:lpstr>Crater</vt:lpstr>
      <vt:lpstr>Ie, meteor sydd wedi achosi’r craterau ar y Lleuad</vt:lpstr>
      <vt:lpstr>Ein arbrawf ni heddiw</vt:lpstr>
      <vt:lpstr>Gan ddefnyddio’r offer gwnewch yr arbrawf gan gofnodi eich canlyniadau ar y daflen yma.</vt:lpstr>
    </vt:vector>
  </TitlesOfParts>
  <Company>NPTCBC Schools &amp; Learning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Beth yw ceudyllau?</dc:title>
  <dc:creator>home</dc:creator>
  <cp:lastModifiedBy>home</cp:lastModifiedBy>
  <cp:revision>9</cp:revision>
  <dcterms:created xsi:type="dcterms:W3CDTF">2021-01-27T09:01:39Z</dcterms:created>
  <dcterms:modified xsi:type="dcterms:W3CDTF">2021-01-29T09:21:23Z</dcterms:modified>
</cp:coreProperties>
</file>