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261" r:id="rId4"/>
    <p:sldId id="257" r:id="rId5"/>
    <p:sldId id="264" r:id="rId6"/>
    <p:sldId id="262" r:id="rId7"/>
    <p:sldId id="263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203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20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725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683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507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407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753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676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59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80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59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FE34C-9A00-467A-AB65-F4B1273DD2F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5A002-5207-404D-A213-D842955AB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505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d1p9T7c1W_c" TargetMode="External"/><Relationship Id="rId3" Type="http://schemas.openxmlformats.org/officeDocument/2006/relationships/hyperlink" Target="https://resources.hwb.wales.gov.uk/VTC/2009-10/fph/ffrindiau-wyddor/index.html" TargetMode="External"/><Relationship Id="rId7" Type="http://schemas.openxmlformats.org/officeDocument/2006/relationships/hyperlink" Target="https://www.youtube.com/watch?v=5cYtDNZXV_g" TargetMode="External"/><Relationship Id="rId2" Type="http://schemas.openxmlformats.org/officeDocument/2006/relationships/hyperlink" Target="https://cyw.cymru/caneuon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CiszzUT2mZ8" TargetMode="External"/><Relationship Id="rId5" Type="http://schemas.openxmlformats.org/officeDocument/2006/relationships/hyperlink" Target="https://www.youtube.com/watch?v=Xtw_8OqwuKE&amp;list=PLhiGI0gspDaVEoaJ9t8NtoYXIvQjHu17D" TargetMode="External"/><Relationship Id="rId4" Type="http://schemas.openxmlformats.org/officeDocument/2006/relationships/hyperlink" Target="https://cyw.cymru/en/caru-canu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13" Type="http://schemas.microsoft.com/office/2007/relationships/media" Target="../media/media12.m4a"/><Relationship Id="rId18" Type="http://schemas.openxmlformats.org/officeDocument/2006/relationships/audio" Target="../media/media14.m4a"/><Relationship Id="rId26" Type="http://schemas.openxmlformats.org/officeDocument/2006/relationships/image" Target="../media/image4.png"/><Relationship Id="rId3" Type="http://schemas.microsoft.com/office/2007/relationships/media" Target="../media/media7.m4a"/><Relationship Id="rId21" Type="http://schemas.microsoft.com/office/2007/relationships/media" Target="../media/media16.m4a"/><Relationship Id="rId7" Type="http://schemas.microsoft.com/office/2007/relationships/media" Target="../media/media9.m4a"/><Relationship Id="rId12" Type="http://schemas.openxmlformats.org/officeDocument/2006/relationships/audio" Target="../media/media11.m4a"/><Relationship Id="rId17" Type="http://schemas.microsoft.com/office/2007/relationships/media" Target="../media/media14.m4a"/><Relationship Id="rId25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6" Type="http://schemas.openxmlformats.org/officeDocument/2006/relationships/audio" Target="../media/media13.m4a"/><Relationship Id="rId20" Type="http://schemas.openxmlformats.org/officeDocument/2006/relationships/audio" Target="../media/media15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microsoft.com/office/2007/relationships/media" Target="../media/media11.m4a"/><Relationship Id="rId24" Type="http://schemas.openxmlformats.org/officeDocument/2006/relationships/audio" Target="../media/media17.m4a"/><Relationship Id="rId5" Type="http://schemas.microsoft.com/office/2007/relationships/media" Target="../media/media8.m4a"/><Relationship Id="rId15" Type="http://schemas.microsoft.com/office/2007/relationships/media" Target="../media/media13.m4a"/><Relationship Id="rId23" Type="http://schemas.microsoft.com/office/2007/relationships/media" Target="../media/media17.m4a"/><Relationship Id="rId10" Type="http://schemas.openxmlformats.org/officeDocument/2006/relationships/audio" Target="../media/media10.m4a"/><Relationship Id="rId19" Type="http://schemas.microsoft.com/office/2007/relationships/media" Target="../media/media15.m4a"/><Relationship Id="rId4" Type="http://schemas.openxmlformats.org/officeDocument/2006/relationships/audio" Target="../media/media7.m4a"/><Relationship Id="rId9" Type="http://schemas.microsoft.com/office/2007/relationships/media" Target="../media/media10.m4a"/><Relationship Id="rId14" Type="http://schemas.openxmlformats.org/officeDocument/2006/relationships/audio" Target="../media/media12.m4a"/><Relationship Id="rId22" Type="http://schemas.openxmlformats.org/officeDocument/2006/relationships/audio" Target="../media/media16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21.m4a"/><Relationship Id="rId13" Type="http://schemas.openxmlformats.org/officeDocument/2006/relationships/image" Target="../media/image4.png"/><Relationship Id="rId3" Type="http://schemas.microsoft.com/office/2007/relationships/media" Target="../media/media19.m4a"/><Relationship Id="rId7" Type="http://schemas.microsoft.com/office/2007/relationships/media" Target="../media/media21.m4a"/><Relationship Id="rId12" Type="http://schemas.openxmlformats.org/officeDocument/2006/relationships/image" Target="../media/image7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audio" Target="../media/media20.m4a"/><Relationship Id="rId11" Type="http://schemas.openxmlformats.org/officeDocument/2006/relationships/image" Target="../media/image6.jpg"/><Relationship Id="rId5" Type="http://schemas.microsoft.com/office/2007/relationships/media" Target="../media/media20.m4a"/><Relationship Id="rId10" Type="http://schemas.openxmlformats.org/officeDocument/2006/relationships/image" Target="../media/image5.png"/><Relationship Id="rId4" Type="http://schemas.openxmlformats.org/officeDocument/2006/relationships/audio" Target="../media/media19.m4a"/><Relationship Id="rId9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m4a"/><Relationship Id="rId13" Type="http://schemas.microsoft.com/office/2007/relationships/media" Target="../media/media28.m4a"/><Relationship Id="rId18" Type="http://schemas.openxmlformats.org/officeDocument/2006/relationships/image" Target="../media/image10.png"/><Relationship Id="rId3" Type="http://schemas.microsoft.com/office/2007/relationships/media" Target="../media/media23.m4a"/><Relationship Id="rId21" Type="http://schemas.openxmlformats.org/officeDocument/2006/relationships/image" Target="../media/image13.png"/><Relationship Id="rId7" Type="http://schemas.microsoft.com/office/2007/relationships/media" Target="../media/media25.m4a"/><Relationship Id="rId12" Type="http://schemas.openxmlformats.org/officeDocument/2006/relationships/audio" Target="../media/media27.m4a"/><Relationship Id="rId17" Type="http://schemas.openxmlformats.org/officeDocument/2006/relationships/image" Target="../media/image9.png"/><Relationship Id="rId2" Type="http://schemas.openxmlformats.org/officeDocument/2006/relationships/audio" Target="../media/media22.m4a"/><Relationship Id="rId16" Type="http://schemas.openxmlformats.org/officeDocument/2006/relationships/image" Target="../media/image8.png"/><Relationship Id="rId20" Type="http://schemas.openxmlformats.org/officeDocument/2006/relationships/image" Target="../media/image12.png"/><Relationship Id="rId1" Type="http://schemas.microsoft.com/office/2007/relationships/media" Target="../media/media22.m4a"/><Relationship Id="rId6" Type="http://schemas.openxmlformats.org/officeDocument/2006/relationships/audio" Target="../media/media24.m4a"/><Relationship Id="rId11" Type="http://schemas.microsoft.com/office/2007/relationships/media" Target="../media/media27.m4a"/><Relationship Id="rId5" Type="http://schemas.microsoft.com/office/2007/relationships/media" Target="../media/media24.m4a"/><Relationship Id="rId15" Type="http://schemas.openxmlformats.org/officeDocument/2006/relationships/slideLayout" Target="../slideLayouts/slideLayout2.xml"/><Relationship Id="rId10" Type="http://schemas.openxmlformats.org/officeDocument/2006/relationships/audio" Target="../media/media26.m4a"/><Relationship Id="rId19" Type="http://schemas.openxmlformats.org/officeDocument/2006/relationships/image" Target="../media/image11.png"/><Relationship Id="rId4" Type="http://schemas.openxmlformats.org/officeDocument/2006/relationships/audio" Target="../media/media23.m4a"/><Relationship Id="rId9" Type="http://schemas.microsoft.com/office/2007/relationships/media" Target="../media/media26.m4a"/><Relationship Id="rId14" Type="http://schemas.openxmlformats.org/officeDocument/2006/relationships/audio" Target="../media/media28.m4a"/><Relationship Id="rId2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30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audio" Target="../media/media31.m4a"/><Relationship Id="rId5" Type="http://schemas.microsoft.com/office/2007/relationships/media" Target="../media/media31.m4a"/><Relationship Id="rId4" Type="http://schemas.openxmlformats.org/officeDocument/2006/relationships/audio" Target="../media/media30.m4a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35.m4a"/><Relationship Id="rId13" Type="http://schemas.microsoft.com/office/2007/relationships/media" Target="../media/media38.m4a"/><Relationship Id="rId18" Type="http://schemas.openxmlformats.org/officeDocument/2006/relationships/audio" Target="../media/media40.m4a"/><Relationship Id="rId26" Type="http://schemas.openxmlformats.org/officeDocument/2006/relationships/image" Target="../media/image20.jpeg"/><Relationship Id="rId3" Type="http://schemas.microsoft.com/office/2007/relationships/media" Target="../media/media33.m4a"/><Relationship Id="rId21" Type="http://schemas.openxmlformats.org/officeDocument/2006/relationships/image" Target="../media/image15.png"/><Relationship Id="rId7" Type="http://schemas.microsoft.com/office/2007/relationships/media" Target="../media/media35.m4a"/><Relationship Id="rId12" Type="http://schemas.openxmlformats.org/officeDocument/2006/relationships/audio" Target="../media/media37.m4a"/><Relationship Id="rId17" Type="http://schemas.microsoft.com/office/2007/relationships/media" Target="../media/media40.m4a"/><Relationship Id="rId25" Type="http://schemas.openxmlformats.org/officeDocument/2006/relationships/image" Target="../media/image19.jpeg"/><Relationship Id="rId2" Type="http://schemas.openxmlformats.org/officeDocument/2006/relationships/audio" Target="../media/media32.m4a"/><Relationship Id="rId16" Type="http://schemas.openxmlformats.org/officeDocument/2006/relationships/audio" Target="../media/media39.m4a"/><Relationship Id="rId20" Type="http://schemas.openxmlformats.org/officeDocument/2006/relationships/image" Target="../media/image14.jpeg"/><Relationship Id="rId29" Type="http://schemas.openxmlformats.org/officeDocument/2006/relationships/image" Target="../media/image23.png"/><Relationship Id="rId1" Type="http://schemas.microsoft.com/office/2007/relationships/media" Target="../media/media32.m4a"/><Relationship Id="rId6" Type="http://schemas.openxmlformats.org/officeDocument/2006/relationships/audio" Target="../media/media34.m4a"/><Relationship Id="rId11" Type="http://schemas.microsoft.com/office/2007/relationships/media" Target="../media/media37.m4a"/><Relationship Id="rId24" Type="http://schemas.openxmlformats.org/officeDocument/2006/relationships/image" Target="../media/image18.png"/><Relationship Id="rId5" Type="http://schemas.microsoft.com/office/2007/relationships/media" Target="../media/media34.m4a"/><Relationship Id="rId15" Type="http://schemas.microsoft.com/office/2007/relationships/media" Target="../media/media39.m4a"/><Relationship Id="rId23" Type="http://schemas.openxmlformats.org/officeDocument/2006/relationships/image" Target="../media/image17.png"/><Relationship Id="rId28" Type="http://schemas.openxmlformats.org/officeDocument/2006/relationships/image" Target="../media/image22.png"/><Relationship Id="rId10" Type="http://schemas.openxmlformats.org/officeDocument/2006/relationships/audio" Target="../media/media36.m4a"/><Relationship Id="rId19" Type="http://schemas.openxmlformats.org/officeDocument/2006/relationships/slideLayout" Target="../slideLayouts/slideLayout2.xml"/><Relationship Id="rId4" Type="http://schemas.openxmlformats.org/officeDocument/2006/relationships/audio" Target="../media/media33.m4a"/><Relationship Id="rId9" Type="http://schemas.microsoft.com/office/2007/relationships/media" Target="../media/media36.m4a"/><Relationship Id="rId14" Type="http://schemas.openxmlformats.org/officeDocument/2006/relationships/audio" Target="../media/media38.m4a"/><Relationship Id="rId22" Type="http://schemas.openxmlformats.org/officeDocument/2006/relationships/image" Target="../media/image16.png"/><Relationship Id="rId27" Type="http://schemas.openxmlformats.org/officeDocument/2006/relationships/image" Target="../media/image21.png"/><Relationship Id="rId30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41740" y="1872582"/>
            <a:ext cx="58603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Cymraeg </a:t>
            </a:r>
            <a:r>
              <a:rPr lang="en-US" sz="7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Adref</a:t>
            </a:r>
            <a:endParaRPr lang="en-US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07831" y="3261651"/>
            <a:ext cx="7928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to support your child with the Welsh Language during the Summer Holidays. </a:t>
            </a:r>
            <a:endParaRPr lang="en-GB" dirty="0"/>
          </a:p>
        </p:txBody>
      </p:sp>
      <p:pic>
        <p:nvPicPr>
          <p:cNvPr id="6" name="Picture 5" descr="House | Free Stock Photo | Illustration of a house | # 161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07" y="3866511"/>
            <a:ext cx="2291319" cy="250657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505" y="224590"/>
            <a:ext cx="11758863" cy="6400800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 descr="The Cuppa Jo: SUMMERTIME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1320" y="4535053"/>
            <a:ext cx="1891619" cy="174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207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3895" y="336885"/>
            <a:ext cx="11651431" cy="561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u="sng" dirty="0" smtClean="0">
                <a:latin typeface="Comic Sans MS" panose="030F0702030302020204" pitchFamily="66" charset="0"/>
              </a:rPr>
              <a:t>Caneuon - Songs</a:t>
            </a:r>
            <a:endParaRPr lang="cy-GB" sz="4000" u="sng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Cyw -  </a:t>
            </a:r>
            <a:r>
              <a:rPr lang="cy-GB" dirty="0">
                <a:latin typeface="Comic Sans MS" panose="030F0702030302020204" pitchFamily="66" charset="0"/>
                <a:hlinkClick r:id="rId2"/>
              </a:rPr>
              <a:t>https://cyw.cymru/caneuon</a:t>
            </a:r>
            <a:r>
              <a:rPr lang="cy-GB" dirty="0" smtClean="0">
                <a:latin typeface="Comic Sans MS" panose="030F0702030302020204" pitchFamily="66" charset="0"/>
                <a:hlinkClick r:id="rId2"/>
              </a:rPr>
              <a:t>/</a:t>
            </a:r>
            <a:r>
              <a:rPr lang="cy-GB" dirty="0" smtClean="0"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y-GB" dirty="0">
                <a:latin typeface="Comic Sans MS" panose="030F0702030302020204" pitchFamily="66" charset="0"/>
              </a:rPr>
              <a:t>Ffrindiau’r Wyddor - </a:t>
            </a:r>
            <a:r>
              <a:rPr lang="cy-GB" dirty="0">
                <a:latin typeface="Comic Sans MS" panose="030F0702030302020204" pitchFamily="66" charset="0"/>
                <a:hlinkClick r:id="rId3"/>
              </a:rPr>
              <a:t>https://</a:t>
            </a:r>
            <a:r>
              <a:rPr lang="cy-GB" dirty="0" smtClean="0">
                <a:latin typeface="Comic Sans MS" panose="030F0702030302020204" pitchFamily="66" charset="0"/>
                <a:hlinkClick r:id="rId3"/>
              </a:rPr>
              <a:t>resources.hwb.wales.gov.uk/VTC/2009-10/fph/ffrindiau-wyddor/index.html</a:t>
            </a:r>
            <a:endParaRPr lang="cy-GB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cy-GB" dirty="0">
                <a:latin typeface="Comic Sans MS" panose="030F0702030302020204" pitchFamily="66" charset="0"/>
              </a:rPr>
              <a:t>Caru Canu - </a:t>
            </a:r>
            <a:r>
              <a:rPr lang="cy-GB" dirty="0">
                <a:latin typeface="Comic Sans MS" panose="030F0702030302020204" pitchFamily="66" charset="0"/>
                <a:hlinkClick r:id="rId4"/>
              </a:rPr>
              <a:t>https://cyw.cymru/en/caru-canu</a:t>
            </a:r>
            <a:r>
              <a:rPr lang="cy-GB" dirty="0" smtClean="0">
                <a:latin typeface="Comic Sans MS" panose="030F0702030302020204" pitchFamily="66" charset="0"/>
                <a:hlinkClick r:id="rId4"/>
              </a:rPr>
              <a:t>/</a:t>
            </a:r>
            <a:r>
              <a:rPr lang="cy-GB" dirty="0" smtClean="0">
                <a:latin typeface="Comic Sans MS" panose="030F0702030302020204" pitchFamily="66" charset="0"/>
              </a:rPr>
              <a:t> </a:t>
            </a:r>
          </a:p>
          <a:p>
            <a:endParaRPr lang="cy-GB" dirty="0">
              <a:latin typeface="Comic Sans MS" panose="030F0702030302020204" pitchFamily="66" charset="0"/>
            </a:endParaRP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endParaRPr lang="cy-GB" dirty="0">
              <a:latin typeface="Comic Sans MS" panose="030F0702030302020204" pitchFamily="66" charset="0"/>
            </a:endParaRPr>
          </a:p>
          <a:p>
            <a:r>
              <a:rPr lang="cy-GB" dirty="0" smtClean="0">
                <a:latin typeface="Comic Sans MS" panose="030F0702030302020204" pitchFamily="66" charset="0"/>
              </a:rPr>
              <a:t> </a:t>
            </a: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pPr algn="ctr"/>
            <a:r>
              <a:rPr lang="cy-GB" sz="4000" u="sng" dirty="0" smtClean="0">
                <a:latin typeface="Comic Sans MS" panose="030F0702030302020204" pitchFamily="66" charset="0"/>
              </a:rPr>
              <a:t>Llyfrau </a:t>
            </a:r>
            <a:r>
              <a:rPr lang="cy-GB" sz="4000" u="sng" dirty="0" smtClean="0">
                <a:latin typeface="Comic Sans MS" panose="030F0702030302020204" pitchFamily="66" charset="0"/>
              </a:rPr>
              <a:t>Cymraeg – Online Stories</a:t>
            </a:r>
          </a:p>
          <a:p>
            <a:r>
              <a:rPr lang="en-GB" dirty="0" smtClean="0">
                <a:hlinkClick r:id="rId5"/>
              </a:rPr>
              <a:t>Y </a:t>
            </a:r>
            <a:r>
              <a:rPr lang="en-GB" dirty="0">
                <a:hlinkClick r:id="rId5"/>
              </a:rPr>
              <a:t>Tri </a:t>
            </a:r>
            <a:r>
              <a:rPr lang="en-GB" dirty="0" err="1">
                <a:hlinkClick r:id="rId5"/>
              </a:rPr>
              <a:t>Mochyn</a:t>
            </a:r>
            <a:r>
              <a:rPr lang="en-GB" dirty="0">
                <a:hlinkClick r:id="rId5"/>
              </a:rPr>
              <a:t> Bach </a:t>
            </a:r>
            <a:r>
              <a:rPr lang="en-GB" dirty="0" smtClean="0">
                <a:hlinkClick r:id="rId5"/>
              </a:rPr>
              <a:t>– YouTube</a:t>
            </a:r>
            <a:endParaRPr lang="en-GB" dirty="0" smtClean="0"/>
          </a:p>
          <a:p>
            <a:r>
              <a:rPr lang="en-GB" dirty="0" err="1">
                <a:hlinkClick r:id="rId6"/>
              </a:rPr>
              <a:t>Cwtsh</a:t>
            </a:r>
            <a:r>
              <a:rPr lang="en-GB" dirty="0">
                <a:hlinkClick r:id="rId6"/>
              </a:rPr>
              <a:t>! | </a:t>
            </a:r>
            <a:r>
              <a:rPr lang="en-GB" dirty="0" err="1">
                <a:hlinkClick r:id="rId6"/>
              </a:rPr>
              <a:t>Amser</a:t>
            </a:r>
            <a:r>
              <a:rPr lang="en-GB" dirty="0">
                <a:hlinkClick r:id="rId6"/>
              </a:rPr>
              <a:t> </a:t>
            </a:r>
            <a:r>
              <a:rPr lang="en-GB" dirty="0" err="1">
                <a:hlinkClick r:id="rId6"/>
              </a:rPr>
              <a:t>Stori</a:t>
            </a:r>
            <a:r>
              <a:rPr lang="en-GB" dirty="0">
                <a:hlinkClick r:id="rId6"/>
              </a:rPr>
              <a:t> </a:t>
            </a:r>
            <a:r>
              <a:rPr lang="en-GB" dirty="0" err="1">
                <a:hlinkClick r:id="rId6"/>
              </a:rPr>
              <a:t>Atebol</a:t>
            </a:r>
            <a:r>
              <a:rPr lang="en-GB" dirty="0">
                <a:hlinkClick r:id="rId6"/>
              </a:rPr>
              <a:t> </a:t>
            </a:r>
            <a:r>
              <a:rPr lang="en-GB" dirty="0" smtClean="0">
                <a:hlinkClick r:id="rId6"/>
              </a:rPr>
              <a:t>– YouTube</a:t>
            </a:r>
            <a:r>
              <a:rPr lang="en-GB" dirty="0" smtClean="0"/>
              <a:t> </a:t>
            </a:r>
          </a:p>
          <a:p>
            <a:r>
              <a:rPr lang="en-GB" dirty="0" err="1">
                <a:hlinkClick r:id="rId7"/>
              </a:rPr>
              <a:t>Dyma</a:t>
            </a:r>
            <a:r>
              <a:rPr lang="en-GB" dirty="0">
                <a:hlinkClick r:id="rId7"/>
              </a:rPr>
              <a:t> fi! </a:t>
            </a:r>
            <a:r>
              <a:rPr lang="en-GB" dirty="0" err="1">
                <a:hlinkClick r:id="rId7"/>
              </a:rPr>
              <a:t>Dyma</a:t>
            </a:r>
            <a:r>
              <a:rPr lang="en-GB" dirty="0">
                <a:hlinkClick r:id="rId7"/>
              </a:rPr>
              <a:t> fi! | </a:t>
            </a:r>
            <a:r>
              <a:rPr lang="en-GB" dirty="0" err="1">
                <a:hlinkClick r:id="rId7"/>
              </a:rPr>
              <a:t>Amser</a:t>
            </a:r>
            <a:r>
              <a:rPr lang="en-GB" dirty="0">
                <a:hlinkClick r:id="rId7"/>
              </a:rPr>
              <a:t> </a:t>
            </a:r>
            <a:r>
              <a:rPr lang="en-GB" dirty="0" err="1">
                <a:hlinkClick r:id="rId7"/>
              </a:rPr>
              <a:t>Stori</a:t>
            </a:r>
            <a:r>
              <a:rPr lang="en-GB" dirty="0">
                <a:hlinkClick r:id="rId7"/>
              </a:rPr>
              <a:t> </a:t>
            </a:r>
            <a:r>
              <a:rPr lang="en-GB" dirty="0" err="1">
                <a:hlinkClick r:id="rId7"/>
              </a:rPr>
              <a:t>Atebol</a:t>
            </a:r>
            <a:r>
              <a:rPr lang="en-GB" dirty="0">
                <a:hlinkClick r:id="rId7"/>
              </a:rPr>
              <a:t> </a:t>
            </a:r>
            <a:r>
              <a:rPr lang="en-GB" dirty="0" smtClean="0">
                <a:hlinkClick r:id="rId7"/>
              </a:rPr>
              <a:t>– YouTube</a:t>
            </a:r>
            <a:endParaRPr lang="en-GB" dirty="0" smtClean="0"/>
          </a:p>
          <a:p>
            <a:r>
              <a:rPr lang="en-GB" dirty="0">
                <a:hlinkClick r:id="rId8"/>
              </a:rPr>
              <a:t>Y </a:t>
            </a:r>
            <a:r>
              <a:rPr lang="en-GB" dirty="0" err="1">
                <a:hlinkClick r:id="rId8"/>
              </a:rPr>
              <a:t>Llew</a:t>
            </a:r>
            <a:r>
              <a:rPr lang="en-GB" dirty="0">
                <a:hlinkClick r:id="rId8"/>
              </a:rPr>
              <a:t> </a:t>
            </a:r>
            <a:r>
              <a:rPr lang="en-GB" dirty="0" err="1">
                <a:hlinkClick r:id="rId8"/>
              </a:rPr>
              <a:t>Tu</a:t>
            </a:r>
            <a:r>
              <a:rPr lang="en-GB" dirty="0">
                <a:hlinkClick r:id="rId8"/>
              </a:rPr>
              <a:t> </a:t>
            </a:r>
            <a:r>
              <a:rPr lang="en-GB" dirty="0" err="1">
                <a:hlinkClick r:id="rId8"/>
              </a:rPr>
              <a:t>Mewn</a:t>
            </a:r>
            <a:r>
              <a:rPr lang="en-GB" dirty="0">
                <a:hlinkClick r:id="rId8"/>
              </a:rPr>
              <a:t> | </a:t>
            </a:r>
            <a:r>
              <a:rPr lang="en-GB" dirty="0" err="1">
                <a:hlinkClick r:id="rId8"/>
              </a:rPr>
              <a:t>Amser</a:t>
            </a:r>
            <a:r>
              <a:rPr lang="en-GB" dirty="0">
                <a:hlinkClick r:id="rId8"/>
              </a:rPr>
              <a:t> </a:t>
            </a:r>
            <a:r>
              <a:rPr lang="en-GB" dirty="0" err="1">
                <a:hlinkClick r:id="rId8"/>
              </a:rPr>
              <a:t>Stori</a:t>
            </a:r>
            <a:r>
              <a:rPr lang="en-GB" dirty="0">
                <a:hlinkClick r:id="rId8"/>
              </a:rPr>
              <a:t> </a:t>
            </a:r>
            <a:r>
              <a:rPr lang="en-GB" dirty="0" err="1">
                <a:hlinkClick r:id="rId8"/>
              </a:rPr>
              <a:t>Atebol</a:t>
            </a:r>
            <a:r>
              <a:rPr lang="en-GB" dirty="0">
                <a:hlinkClick r:id="rId8"/>
              </a:rPr>
              <a:t> </a:t>
            </a:r>
            <a:r>
              <a:rPr lang="en-GB" dirty="0" smtClean="0">
                <a:hlinkClick r:id="rId8"/>
              </a:rPr>
              <a:t>– YouTube</a:t>
            </a:r>
            <a:endParaRPr lang="en-GB" dirty="0" smtClean="0"/>
          </a:p>
          <a:p>
            <a:endParaRPr lang="en-GB" dirty="0" smtClean="0"/>
          </a:p>
          <a:p>
            <a:endParaRPr lang="cy-GB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342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758" y="1635929"/>
            <a:ext cx="107103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Dere i ddarllen gyda fi. </a:t>
            </a:r>
          </a:p>
          <a:p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Come and read with me.</a:t>
            </a:r>
          </a:p>
          <a:p>
            <a:endParaRPr lang="cy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cy-GB" dirty="0">
              <a:latin typeface="Comic Sans MS" panose="030F0702030302020204" pitchFamily="66" charset="0"/>
            </a:endParaRPr>
          </a:p>
          <a:p>
            <a:r>
              <a:rPr lang="cy-GB" dirty="0" smtClean="0">
                <a:latin typeface="Comic Sans MS" panose="030F0702030302020204" pitchFamily="66" charset="0"/>
              </a:rPr>
              <a:t>Ble mae’r ______________?                         	Dyma fe!</a:t>
            </a:r>
          </a:p>
          <a:p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Where is the ___________?                         			Here it is!</a:t>
            </a:r>
          </a:p>
          <a:p>
            <a:endParaRPr lang="cy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r>
              <a:rPr lang="cy-GB" dirty="0" smtClean="0">
                <a:latin typeface="Comic Sans MS" panose="030F0702030302020204" pitchFamily="66" charset="0"/>
              </a:rPr>
              <a:t>Dw i’n gallu gweld ___________.</a:t>
            </a:r>
          </a:p>
          <a:p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 can see ____________.</a:t>
            </a:r>
          </a:p>
          <a:p>
            <a:endParaRPr lang="cy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cy-GB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cy-GB" dirty="0" smtClean="0">
                <a:latin typeface="Comic Sans MS" panose="030F0702030302020204" pitchFamily="66" charset="0"/>
              </a:rPr>
              <a:t>Y diwedd.</a:t>
            </a:r>
          </a:p>
          <a:p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end.</a:t>
            </a:r>
          </a:p>
          <a:p>
            <a:endParaRPr lang="cy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</a:t>
            </a:r>
            <a:endParaRPr lang="cy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73506" y="334849"/>
            <a:ext cx="3282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000" u="sng" dirty="0" smtClean="0">
                <a:latin typeface="Comic Sans MS" panose="030F0702030302020204" pitchFamily="66" charset="0"/>
              </a:rPr>
              <a:t>Amser Stori</a:t>
            </a:r>
            <a:endParaRPr lang="cy-GB" sz="4000" u="sng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Candy Colour Your World: Super Sunday #7 ♥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063" y="4566987"/>
            <a:ext cx="2687053" cy="203208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482109" y="1711037"/>
            <a:ext cx="406400" cy="40640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473506" y="3713421"/>
            <a:ext cx="406400" cy="4064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985818" y="4814455"/>
            <a:ext cx="406400" cy="4064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147128" y="2702063"/>
            <a:ext cx="406400" cy="4064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605415" y="270206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33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6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ular Callout 32"/>
          <p:cNvSpPr/>
          <p:nvPr/>
        </p:nvSpPr>
        <p:spPr>
          <a:xfrm>
            <a:off x="8347676" y="1331495"/>
            <a:ext cx="2875550" cy="2871537"/>
          </a:xfrm>
          <a:prstGeom prst="wedgeRoundRectCallout">
            <a:avLst>
              <a:gd name="adj1" fmla="val 39418"/>
              <a:gd name="adj2" fmla="val 68087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Diamond 2"/>
          <p:cNvSpPr/>
          <p:nvPr/>
        </p:nvSpPr>
        <p:spPr>
          <a:xfrm>
            <a:off x="537410" y="1122947"/>
            <a:ext cx="842212" cy="1074821"/>
          </a:xfrm>
          <a:prstGeom prst="diamond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iamond 11"/>
          <p:cNvSpPr/>
          <p:nvPr/>
        </p:nvSpPr>
        <p:spPr>
          <a:xfrm>
            <a:off x="3112168" y="1122947"/>
            <a:ext cx="842212" cy="1074821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Diamond 12"/>
          <p:cNvSpPr/>
          <p:nvPr/>
        </p:nvSpPr>
        <p:spPr>
          <a:xfrm>
            <a:off x="5686926" y="1122946"/>
            <a:ext cx="842212" cy="107482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Diamond 13"/>
          <p:cNvSpPr/>
          <p:nvPr/>
        </p:nvSpPr>
        <p:spPr>
          <a:xfrm>
            <a:off x="537410" y="3264568"/>
            <a:ext cx="842212" cy="1074821"/>
          </a:xfrm>
          <a:prstGeom prst="diamond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Diamond 14"/>
          <p:cNvSpPr/>
          <p:nvPr/>
        </p:nvSpPr>
        <p:spPr>
          <a:xfrm>
            <a:off x="3112168" y="3264568"/>
            <a:ext cx="842212" cy="1074821"/>
          </a:xfrm>
          <a:prstGeom prst="diamond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Diamond 15"/>
          <p:cNvSpPr/>
          <p:nvPr/>
        </p:nvSpPr>
        <p:spPr>
          <a:xfrm>
            <a:off x="5686926" y="3264567"/>
            <a:ext cx="842212" cy="1074821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Diamond 16"/>
          <p:cNvSpPr/>
          <p:nvPr/>
        </p:nvSpPr>
        <p:spPr>
          <a:xfrm>
            <a:off x="537410" y="5189620"/>
            <a:ext cx="842212" cy="1074821"/>
          </a:xfrm>
          <a:prstGeom prst="diamond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200867" y="4340692"/>
            <a:ext cx="721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oren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72326" y="2262315"/>
            <a:ext cx="86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melyn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07243" y="2262315"/>
            <a:ext cx="721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glas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1004" y="4340692"/>
            <a:ext cx="99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gwyrdd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87550" y="4434156"/>
            <a:ext cx="1040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porffor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7568" y="2229671"/>
            <a:ext cx="721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coch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8714" y="6297647"/>
            <a:ext cx="721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pinc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62797" y="1524238"/>
            <a:ext cx="2360429" cy="2277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Pa liw?</a:t>
            </a:r>
          </a:p>
          <a:p>
            <a:pPr>
              <a:lnSpc>
                <a:spcPct val="150000"/>
              </a:lnSpc>
            </a:pPr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Which colour?</a:t>
            </a:r>
          </a:p>
          <a:p>
            <a:pPr>
              <a:lnSpc>
                <a:spcPct val="150000"/>
              </a:lnSpc>
            </a:pPr>
            <a:endParaRPr lang="cy-GB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cy-GB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Pa liw ydy hwn?</a:t>
            </a:r>
          </a:p>
          <a:p>
            <a:pPr>
              <a:lnSpc>
                <a:spcPct val="150000"/>
              </a:lnSpc>
            </a:pPr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Which colour is this?</a:t>
            </a:r>
            <a:endParaRPr lang="cy-GB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Diamond 25"/>
          <p:cNvSpPr/>
          <p:nvPr/>
        </p:nvSpPr>
        <p:spPr>
          <a:xfrm>
            <a:off x="3140708" y="5189620"/>
            <a:ext cx="842212" cy="1074821"/>
          </a:xfrm>
          <a:prstGeom prst="diamond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Diamond 26"/>
          <p:cNvSpPr/>
          <p:nvPr/>
        </p:nvSpPr>
        <p:spPr>
          <a:xfrm>
            <a:off x="5686926" y="5189619"/>
            <a:ext cx="842212" cy="1074821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Diamond 27"/>
          <p:cNvSpPr/>
          <p:nvPr/>
        </p:nvSpPr>
        <p:spPr>
          <a:xfrm>
            <a:off x="8233144" y="5189618"/>
            <a:ext cx="842212" cy="1074821"/>
          </a:xfrm>
          <a:prstGeom prst="diamon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3349724" y="6264439"/>
            <a:ext cx="721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du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83881" y="6297647"/>
            <a:ext cx="721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gwyn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204838" y="6297647"/>
            <a:ext cx="898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brown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64826" y="223296"/>
            <a:ext cx="3282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000" u="sng" dirty="0" smtClean="0">
                <a:latin typeface="Comic Sans MS" panose="030F0702030302020204" pitchFamily="66" charset="0"/>
              </a:rPr>
              <a:t>Lliwiau</a:t>
            </a:r>
            <a:endParaRPr lang="cy-GB" sz="4000" u="sng" dirty="0">
              <a:latin typeface="Comic Sans MS" panose="030F0702030302020204" pitchFamily="66" charset="0"/>
            </a:endParaRPr>
          </a:p>
        </p:txBody>
      </p:sp>
      <p:pic>
        <p:nvPicPr>
          <p:cNvPr id="2" name="coc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265121" y="2197767"/>
            <a:ext cx="406400" cy="406400"/>
          </a:xfrm>
          <a:prstGeom prst="rect">
            <a:avLst/>
          </a:prstGeom>
        </p:spPr>
      </p:pic>
      <p:pic>
        <p:nvPicPr>
          <p:cNvPr id="4" name="mely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4071619" y="2211137"/>
            <a:ext cx="406400" cy="406400"/>
          </a:xfrm>
          <a:prstGeom prst="rect">
            <a:avLst/>
          </a:prstGeom>
        </p:spPr>
      </p:pic>
      <p:pic>
        <p:nvPicPr>
          <p:cNvPr id="5" name="gla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6476366" y="2190611"/>
            <a:ext cx="406400" cy="406400"/>
          </a:xfrm>
          <a:prstGeom prst="rect">
            <a:avLst/>
          </a:prstGeom>
        </p:spPr>
      </p:pic>
      <p:pic>
        <p:nvPicPr>
          <p:cNvPr id="6" name="gwyrd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436703" y="4303624"/>
            <a:ext cx="406400" cy="406400"/>
          </a:xfrm>
          <a:prstGeom prst="rect">
            <a:avLst/>
          </a:prstGeom>
        </p:spPr>
      </p:pic>
      <p:pic>
        <p:nvPicPr>
          <p:cNvPr id="7" name="oren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3922762" y="4369345"/>
            <a:ext cx="406400" cy="406400"/>
          </a:xfrm>
          <a:prstGeom prst="rect">
            <a:avLst/>
          </a:prstGeom>
        </p:spPr>
      </p:pic>
      <p:pic>
        <p:nvPicPr>
          <p:cNvPr id="8" name="porffor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6724724" y="4397088"/>
            <a:ext cx="406400" cy="406400"/>
          </a:xfrm>
          <a:prstGeom prst="rect">
            <a:avLst/>
          </a:prstGeom>
        </p:spPr>
      </p:pic>
      <p:pic>
        <p:nvPicPr>
          <p:cNvPr id="9" name="pinc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319463" y="6293785"/>
            <a:ext cx="406400" cy="406400"/>
          </a:xfrm>
          <a:prstGeom prst="rect">
            <a:avLst/>
          </a:prstGeom>
        </p:spPr>
      </p:pic>
      <p:pic>
        <p:nvPicPr>
          <p:cNvPr id="10" name="du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3881619" y="6258632"/>
            <a:ext cx="406400" cy="406400"/>
          </a:xfrm>
          <a:prstGeom prst="rect">
            <a:avLst/>
          </a:prstGeom>
        </p:spPr>
      </p:pic>
      <p:pic>
        <p:nvPicPr>
          <p:cNvPr id="11" name="gwyn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6628513" y="6279113"/>
            <a:ext cx="406400" cy="406400"/>
          </a:xfrm>
          <a:prstGeom prst="rect">
            <a:avLst/>
          </a:prstGeom>
        </p:spPr>
      </p:pic>
      <p:pic>
        <p:nvPicPr>
          <p:cNvPr id="34" name="brown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9172207" y="6293785"/>
            <a:ext cx="406400" cy="406400"/>
          </a:xfrm>
          <a:prstGeom prst="rect">
            <a:avLst/>
          </a:prstGeom>
        </p:spPr>
      </p:pic>
      <p:pic>
        <p:nvPicPr>
          <p:cNvPr id="35" name="Pa liw ydy hwn?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0719234" y="3285349"/>
            <a:ext cx="406400" cy="406400"/>
          </a:xfrm>
          <a:prstGeom prst="rect">
            <a:avLst/>
          </a:prstGeom>
        </p:spPr>
      </p:pic>
      <p:pic>
        <p:nvPicPr>
          <p:cNvPr id="36" name="Pa liw?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0113818" y="166035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684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6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5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8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9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33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3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46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710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373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50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ular Callout 11"/>
          <p:cNvSpPr/>
          <p:nvPr/>
        </p:nvSpPr>
        <p:spPr>
          <a:xfrm>
            <a:off x="167806" y="1267326"/>
            <a:ext cx="2875550" cy="930442"/>
          </a:xfrm>
          <a:prstGeom prst="wedgeRoundRectCallout">
            <a:avLst>
              <a:gd name="adj1" fmla="val 44997"/>
              <a:gd name="adj2" fmla="val 71535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57727" y="1411541"/>
            <a:ext cx="81975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Sut wyt ti? </a:t>
            </a:r>
          </a:p>
          <a:p>
            <a:r>
              <a:rPr lang="en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How </a:t>
            </a:r>
            <a:r>
              <a:rPr lang="en-GB" sz="1200" dirty="0">
                <a:solidFill>
                  <a:srgbClr val="FF0000"/>
                </a:solidFill>
                <a:latin typeface="Comic Sans MS" panose="030F0702030302020204" pitchFamily="66" charset="0"/>
              </a:rPr>
              <a:t>are you</a:t>
            </a:r>
            <a:r>
              <a:rPr lang="en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23296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u="sng" dirty="0" smtClean="0">
                <a:latin typeface="Comic Sans MS" panose="030F0702030302020204" pitchFamily="66" charset="0"/>
              </a:rPr>
              <a:t>Teimladau</a:t>
            </a:r>
            <a:endParaRPr lang="cy-GB" sz="4000" u="sng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Download Emoticon Signal Smiley Thumb Emoji Free Frame HQ ...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27" y="2815230"/>
            <a:ext cx="2330600" cy="20301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9699" y="4845402"/>
            <a:ext cx="2046656" cy="877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hapus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Rydw i’n hapus.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39028" y="4845402"/>
            <a:ext cx="1794476" cy="877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trist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Rydw i’n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</a:t>
            </a:r>
            <a:r>
              <a:rPr lang="cy-GB" dirty="0" smtClean="0">
                <a:latin typeface="Comic Sans MS" panose="030F0702030302020204" pitchFamily="66" charset="0"/>
              </a:rPr>
              <a:t>rist.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84206" y="4845402"/>
            <a:ext cx="1826560" cy="877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crac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Rydw i’n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</a:t>
            </a:r>
            <a:r>
              <a:rPr lang="cy-GB" dirty="0" smtClean="0">
                <a:latin typeface="Comic Sans MS" panose="030F0702030302020204" pitchFamily="66" charset="0"/>
              </a:rPr>
              <a:t>rac.</a:t>
            </a:r>
            <a:endParaRPr lang="cy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 descr="Emoticon Sad Yellow - Free image on Pixabay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2" t="5147" r="4854" b="7836"/>
          <a:stretch/>
        </p:blipFill>
        <p:spPr>
          <a:xfrm>
            <a:off x="4992013" y="2671700"/>
            <a:ext cx="2088506" cy="1997234"/>
          </a:xfrm>
          <a:prstGeom prst="rect">
            <a:avLst/>
          </a:prstGeom>
        </p:spPr>
      </p:pic>
      <p:pic>
        <p:nvPicPr>
          <p:cNvPr id="11" name="Picture 10" descr="Angry Emoji | Lottie Moji Animatio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4493" y="2671700"/>
            <a:ext cx="2085985" cy="2085985"/>
          </a:xfrm>
          <a:prstGeom prst="rect">
            <a:avLst/>
          </a:prstGeom>
        </p:spPr>
      </p:pic>
      <p:pic>
        <p:nvPicPr>
          <p:cNvPr id="2" name="Sut wyt ti?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170546" y="1529347"/>
            <a:ext cx="406400" cy="406400"/>
          </a:xfrm>
          <a:prstGeom prst="rect">
            <a:avLst/>
          </a:prstGeom>
        </p:spPr>
      </p:pic>
      <p:pic>
        <p:nvPicPr>
          <p:cNvPr id="3" name="hapu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554157" y="5122561"/>
            <a:ext cx="406400" cy="406400"/>
          </a:xfrm>
          <a:prstGeom prst="rect">
            <a:avLst/>
          </a:prstGeom>
        </p:spPr>
      </p:pic>
      <p:pic>
        <p:nvPicPr>
          <p:cNvPr id="13" name="tris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730304" y="5122561"/>
            <a:ext cx="406400" cy="406400"/>
          </a:xfrm>
          <a:prstGeom prst="rect">
            <a:avLst/>
          </a:prstGeom>
        </p:spPr>
      </p:pic>
      <p:pic>
        <p:nvPicPr>
          <p:cNvPr id="14" name="crac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707566" y="51225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56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5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78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6884" y="207586"/>
            <a:ext cx="11534274" cy="629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u="sng" dirty="0" smtClean="0">
                <a:latin typeface="Comic Sans MS" panose="030F0702030302020204" pitchFamily="66" charset="0"/>
              </a:rPr>
              <a:t>Tywydd</a:t>
            </a:r>
          </a:p>
          <a:p>
            <a:endParaRPr lang="cy-GB" dirty="0">
              <a:latin typeface="Comic Sans MS" panose="030F0702030302020204" pitchFamily="66" charset="0"/>
            </a:endParaRPr>
          </a:p>
          <a:p>
            <a:r>
              <a:rPr lang="cy-GB" dirty="0" smtClean="0">
                <a:latin typeface="Comic Sans MS" panose="030F0702030302020204" pitchFamily="66" charset="0"/>
              </a:rPr>
              <a:t>Sut mae’r tywydd heddiw? 	   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How’s the weather today?</a:t>
            </a:r>
            <a:r>
              <a:rPr lang="cy-GB" sz="1200" dirty="0" smtClean="0">
                <a:latin typeface="Comic Sans MS" panose="030F0702030302020204" pitchFamily="66" charset="0"/>
              </a:rPr>
              <a:t>      </a:t>
            </a: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endParaRPr lang="cy-GB" dirty="0">
              <a:latin typeface="Comic Sans MS" panose="030F0702030302020204" pitchFamily="66" charset="0"/>
            </a:endParaRP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endParaRPr lang="cy-GB" dirty="0">
              <a:latin typeface="Comic Sans MS" panose="030F0702030302020204" pitchFamily="66" charset="0"/>
            </a:endParaRP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     cymylog                                                        bwrw glaw                                                    gwyntog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Mae </a:t>
            </a:r>
            <a:r>
              <a:rPr lang="cy-GB" dirty="0" smtClean="0">
                <a:latin typeface="Comic Sans MS" panose="030F0702030302020204" pitchFamily="66" charset="0"/>
              </a:rPr>
              <a:t>hi’n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</a:t>
            </a:r>
            <a:r>
              <a:rPr lang="cy-GB" dirty="0" smtClean="0">
                <a:latin typeface="Comic Sans MS" panose="030F0702030302020204" pitchFamily="66" charset="0"/>
              </a:rPr>
              <a:t>ymylog.                           	Mae hi’n bwrw glaw.			Mae hi’n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</a:t>
            </a:r>
            <a:r>
              <a:rPr lang="cy-GB" dirty="0" smtClean="0">
                <a:latin typeface="Comic Sans MS" panose="030F0702030302020204" pitchFamily="66" charset="0"/>
              </a:rPr>
              <a:t>yntog. 	       </a:t>
            </a:r>
          </a:p>
          <a:p>
            <a:pPr>
              <a:lnSpc>
                <a:spcPct val="200000"/>
              </a:lnSpc>
            </a:pPr>
            <a:endParaRPr lang="cy-GB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endParaRPr lang="cy-GB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cy-GB" dirty="0">
                <a:latin typeface="Comic Sans MS" panose="030F0702030302020204" pitchFamily="66" charset="0"/>
              </a:rPr>
              <a:t> </a:t>
            </a:r>
            <a:r>
              <a:rPr lang="cy-GB" dirty="0" smtClean="0"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y-GB" dirty="0">
                <a:latin typeface="Comic Sans MS" panose="030F0702030302020204" pitchFamily="66" charset="0"/>
              </a:rPr>
              <a:t> </a:t>
            </a:r>
            <a:r>
              <a:rPr lang="cy-GB" dirty="0" smtClean="0">
                <a:latin typeface="Comic Sans MS" panose="030F0702030302020204" pitchFamily="66" charset="0"/>
              </a:rPr>
              <a:t>     h</a:t>
            </a:r>
            <a:r>
              <a:rPr lang="cy-GB" dirty="0" smtClean="0">
                <a:latin typeface="Comic Sans MS" panose="030F0702030302020204" pitchFamily="66" charset="0"/>
              </a:rPr>
              <a:t>eulog                                                           bwrw eira                                                   stormus</a:t>
            </a:r>
            <a:endParaRPr lang="cy-GB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Mae hi’n heulog. 				Mae hi’n bwrw eira</a:t>
            </a:r>
            <a:r>
              <a:rPr lang="cy-GB" dirty="0" smtClean="0">
                <a:latin typeface="Comic Sans MS" panose="030F0702030302020204" pitchFamily="66" charset="0"/>
              </a:rPr>
              <a:t>.			Mae hi’n stormus.</a:t>
            </a:r>
            <a:endParaRPr lang="cy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Sun PNG Transparent Images | PNG All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6" r="14310" b="6532"/>
          <a:stretch/>
        </p:blipFill>
        <p:spPr>
          <a:xfrm rot="10800000" flipH="1" flipV="1">
            <a:off x="641683" y="4612738"/>
            <a:ext cx="1076172" cy="1092665"/>
          </a:xfrm>
          <a:prstGeom prst="rect">
            <a:avLst/>
          </a:prstGeom>
        </p:spPr>
      </p:pic>
      <p:pic>
        <p:nvPicPr>
          <p:cNvPr id="6" name="Picture 5" descr="Cloud Snow Flakes · Free vector graphic on Pixabay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756" y="4612737"/>
            <a:ext cx="1314234" cy="1092665"/>
          </a:xfrm>
          <a:prstGeom prst="rect">
            <a:avLst/>
          </a:prstGeom>
        </p:spPr>
      </p:pic>
      <p:pic>
        <p:nvPicPr>
          <p:cNvPr id="7" name="Picture 6" descr="File:Weather-heavy-overcast.svg - Wikimedia Commons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9" t="16970" r="1381" b="13535"/>
          <a:stretch/>
        </p:blipFill>
        <p:spPr>
          <a:xfrm>
            <a:off x="419562" y="2261937"/>
            <a:ext cx="1520415" cy="1092665"/>
          </a:xfrm>
          <a:prstGeom prst="rect">
            <a:avLst/>
          </a:prstGeom>
        </p:spPr>
      </p:pic>
      <p:pic>
        <p:nvPicPr>
          <p:cNvPr id="8" name="Picture 7" descr="Clipart - Raincloud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6" t="21280" r="11908" b="22290"/>
          <a:stretch/>
        </p:blipFill>
        <p:spPr>
          <a:xfrm>
            <a:off x="5485795" y="2261937"/>
            <a:ext cx="1056157" cy="1092665"/>
          </a:xfrm>
          <a:prstGeom prst="rect">
            <a:avLst/>
          </a:prstGeom>
        </p:spPr>
      </p:pic>
      <p:pic>
        <p:nvPicPr>
          <p:cNvPr id="9" name="Picture 8" descr="Wind Blowing Cloud · Free vector graphic on Pixabay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7447" y="2261748"/>
            <a:ext cx="1135354" cy="1092854"/>
          </a:xfrm>
          <a:prstGeom prst="rect">
            <a:avLst/>
          </a:prstGeom>
        </p:spPr>
      </p:pic>
      <p:pic>
        <p:nvPicPr>
          <p:cNvPr id="2" name="Picture 1" descr="Free vector graphic: Lightning, Thunder, Cloud, Sky - Free ...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7447" y="4822550"/>
            <a:ext cx="1348509" cy="882852"/>
          </a:xfrm>
          <a:prstGeom prst="rect">
            <a:avLst/>
          </a:prstGeom>
        </p:spPr>
      </p:pic>
      <p:pic>
        <p:nvPicPr>
          <p:cNvPr id="3" name="tywyd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3371273" y="1203036"/>
            <a:ext cx="406400" cy="406400"/>
          </a:xfrm>
          <a:prstGeom prst="rect">
            <a:avLst/>
          </a:prstGeom>
        </p:spPr>
      </p:pic>
      <p:pic>
        <p:nvPicPr>
          <p:cNvPr id="10" name="cymylog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2023940" y="3354602"/>
            <a:ext cx="406400" cy="406400"/>
          </a:xfrm>
          <a:prstGeom prst="rect">
            <a:avLst/>
          </a:prstGeom>
        </p:spPr>
      </p:pic>
      <p:pic>
        <p:nvPicPr>
          <p:cNvPr id="11" name="bwrw glaw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934978" y="3354601"/>
            <a:ext cx="406400" cy="406400"/>
          </a:xfrm>
          <a:prstGeom prst="rect">
            <a:avLst/>
          </a:prstGeom>
        </p:spPr>
      </p:pic>
      <p:pic>
        <p:nvPicPr>
          <p:cNvPr id="12" name="wynto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1233115" y="3354601"/>
            <a:ext cx="406400" cy="406400"/>
          </a:xfrm>
          <a:prstGeom prst="rect">
            <a:avLst/>
          </a:prstGeom>
        </p:spPr>
      </p:pic>
      <p:pic>
        <p:nvPicPr>
          <p:cNvPr id="13" name="heulog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897727" y="5690190"/>
            <a:ext cx="406400" cy="406400"/>
          </a:xfrm>
          <a:prstGeom prst="rect">
            <a:avLst/>
          </a:prstGeom>
        </p:spPr>
      </p:pic>
      <p:pic>
        <p:nvPicPr>
          <p:cNvPr id="14" name="bwrw eira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933813" y="5705402"/>
            <a:ext cx="406400" cy="406400"/>
          </a:xfrm>
          <a:prstGeom prst="rect">
            <a:avLst/>
          </a:prstGeom>
        </p:spPr>
      </p:pic>
      <p:pic>
        <p:nvPicPr>
          <p:cNvPr id="15" name="stormus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1358166" y="570540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3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0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77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6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70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2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49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7665" y="366052"/>
            <a:ext cx="10079304" cy="5832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u="sng" dirty="0" smtClean="0">
                <a:latin typeface="Comic Sans MS" panose="030F0702030302020204" pitchFamily="66" charset="0"/>
              </a:rPr>
              <a:t>Dyddiau’r wythnos</a:t>
            </a:r>
          </a:p>
          <a:p>
            <a:endParaRPr lang="cy-GB" dirty="0">
              <a:latin typeface="Comic Sans MS" panose="030F0702030302020204" pitchFamily="66" charset="0"/>
            </a:endParaRPr>
          </a:p>
          <a:p>
            <a:r>
              <a:rPr lang="cy-GB" dirty="0" smtClean="0">
                <a:latin typeface="Comic Sans MS" panose="030F0702030302020204" pitchFamily="66" charset="0"/>
              </a:rPr>
              <a:t>Pa ddiwrnod ydy hi heddiw?                				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 day is it today?</a:t>
            </a:r>
          </a:p>
          <a:p>
            <a:endParaRPr lang="cy-GB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Dydd Sul                                                             			 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Sunday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Dydd Llun 	</a:t>
            </a:r>
            <a:r>
              <a:rPr lang="cy-GB" dirty="0">
                <a:latin typeface="Comic Sans MS" panose="030F0702030302020204" pitchFamily="66" charset="0"/>
              </a:rPr>
              <a:t>	</a:t>
            </a:r>
            <a:r>
              <a:rPr lang="cy-GB" dirty="0" smtClean="0">
                <a:latin typeface="Comic Sans MS" panose="030F0702030302020204" pitchFamily="66" charset="0"/>
              </a:rPr>
              <a:t>					 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Dydd Mawrth							 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Dydd Mercher 						 	 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Dydd Iau							 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Dydd Gwener 							   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Friday</a:t>
            </a:r>
          </a:p>
          <a:p>
            <a:pPr>
              <a:lnSpc>
                <a:spcPct val="150000"/>
              </a:lnSpc>
            </a:pPr>
            <a:r>
              <a:rPr lang="cy-GB" dirty="0" smtClean="0">
                <a:latin typeface="Comic Sans MS" panose="030F0702030302020204" pitchFamily="66" charset="0"/>
              </a:rPr>
              <a:t>Dydd Sadwrn</a:t>
            </a:r>
            <a:r>
              <a:rPr lang="en-GB" dirty="0" smtClean="0">
                <a:latin typeface="Comic Sans MS" panose="030F0702030302020204" pitchFamily="66" charset="0"/>
              </a:rPr>
              <a:t>							   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Saturday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cy-GB" dirty="0" smtClean="0">
                <a:latin typeface="Comic Sans MS" panose="030F0702030302020204" pitchFamily="66" charset="0"/>
              </a:rPr>
              <a:t>Mae hi’n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</a:t>
            </a:r>
            <a:r>
              <a:rPr lang="cy-GB" dirty="0" smtClean="0">
                <a:latin typeface="Comic Sans MS" panose="030F0702030302020204" pitchFamily="66" charset="0"/>
              </a:rPr>
              <a:t>dydd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_____________.				      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It is ________________.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diwrno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93309" y="1212272"/>
            <a:ext cx="406400" cy="406400"/>
          </a:xfrm>
          <a:prstGeom prst="rect">
            <a:avLst/>
          </a:prstGeom>
        </p:spPr>
      </p:pic>
      <p:pic>
        <p:nvPicPr>
          <p:cNvPr id="3" name="Dyddiau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87782" y="4334164"/>
            <a:ext cx="406400" cy="406400"/>
          </a:xfrm>
          <a:prstGeom prst="rect">
            <a:avLst/>
          </a:prstGeom>
        </p:spPr>
      </p:pic>
      <p:pic>
        <p:nvPicPr>
          <p:cNvPr id="5" name="dyd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812145" y="578509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653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2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7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ular Callout 28"/>
          <p:cNvSpPr/>
          <p:nvPr/>
        </p:nvSpPr>
        <p:spPr>
          <a:xfrm>
            <a:off x="10036723" y="871795"/>
            <a:ext cx="1437775" cy="930442"/>
          </a:xfrm>
          <a:prstGeom prst="wedgeRoundRectCallout">
            <a:avLst>
              <a:gd name="adj1" fmla="val 29579"/>
              <a:gd name="adj2" fmla="val 81462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ular Callout 26"/>
          <p:cNvSpPr/>
          <p:nvPr/>
        </p:nvSpPr>
        <p:spPr>
          <a:xfrm>
            <a:off x="8077054" y="871795"/>
            <a:ext cx="1437775" cy="930442"/>
          </a:xfrm>
          <a:prstGeom prst="wedgeRoundRectCallout">
            <a:avLst>
              <a:gd name="adj1" fmla="val -76418"/>
              <a:gd name="adj2" fmla="val 31828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984" y="1929330"/>
            <a:ext cx="621885" cy="98855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1214" y="890153"/>
            <a:ext cx="32828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Ga i .....?</a:t>
            </a:r>
          </a:p>
          <a:p>
            <a:r>
              <a:rPr lang="cy-GB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Can I have .........?</a:t>
            </a:r>
            <a:endParaRPr lang="cy-GB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9550" y="5261445"/>
            <a:ext cx="1518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>
                <a:latin typeface="Comic Sans MS" panose="030F0702030302020204" pitchFamily="66" charset="0"/>
              </a:rPr>
              <a:t>p</a:t>
            </a:r>
            <a:r>
              <a:rPr lang="cy-GB" dirty="0" smtClean="0">
                <a:latin typeface="Comic Sans MS" panose="030F0702030302020204" pitchFamily="66" charset="0"/>
              </a:rPr>
              <a:t>ensil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  <a:r>
              <a:rPr lang="cy-GB" dirty="0" smtClean="0">
                <a:latin typeface="Comic Sans MS" panose="030F0702030302020204" pitchFamily="66" charset="0"/>
              </a:rPr>
              <a:t>ensil?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15585" y="5261444"/>
            <a:ext cx="142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>
                <a:latin typeface="Comic Sans MS" panose="030F0702030302020204" pitchFamily="66" charset="0"/>
              </a:rPr>
              <a:t>papur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  <a:r>
              <a:rPr lang="cy-GB" dirty="0" smtClean="0">
                <a:latin typeface="Comic Sans MS" panose="030F0702030302020204" pitchFamily="66" charset="0"/>
              </a:rPr>
              <a:t>apur?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1214" y="2753176"/>
            <a:ext cx="1502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>
                <a:latin typeface="Comic Sans MS" panose="030F0702030302020204" pitchFamily="66" charset="0"/>
              </a:rPr>
              <a:t>llaeth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</a:t>
            </a:r>
            <a:r>
              <a:rPr lang="cy-GB" dirty="0" smtClean="0">
                <a:latin typeface="Comic Sans MS" panose="030F0702030302020204" pitchFamily="66" charset="0"/>
              </a:rPr>
              <a:t>aeth?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5585" y="2753176"/>
            <a:ext cx="1427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>
                <a:latin typeface="Comic Sans MS" panose="030F0702030302020204" pitchFamily="66" charset="0"/>
              </a:rPr>
              <a:t>dŵr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dd</a:t>
            </a:r>
            <a:r>
              <a:rPr lang="cy-GB" dirty="0" smtClean="0">
                <a:latin typeface="Comic Sans MS" panose="030F0702030302020204" pitchFamily="66" charset="0"/>
              </a:rPr>
              <a:t>ŵr?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32890" y="1202860"/>
            <a:ext cx="3282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Comic Sans MS" panose="030F0702030302020204" pitchFamily="66" charset="0"/>
              </a:rPr>
              <a:t>Cei                      Na chei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62806" y="2753176"/>
            <a:ext cx="1417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>
                <a:latin typeface="Comic Sans MS" panose="030F0702030302020204" pitchFamily="66" charset="0"/>
              </a:rPr>
              <a:t>oren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oren?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54913" y="2753176"/>
            <a:ext cx="1345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>
                <a:latin typeface="Comic Sans MS" panose="030F0702030302020204" pitchFamily="66" charset="0"/>
              </a:rPr>
              <a:t>afal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afal?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54913" y="5261444"/>
            <a:ext cx="120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>
                <a:latin typeface="Comic Sans MS" panose="030F0702030302020204" pitchFamily="66" charset="0"/>
              </a:rPr>
              <a:t>llyfr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</a:t>
            </a:r>
            <a:r>
              <a:rPr lang="cy-GB" dirty="0" smtClean="0">
                <a:latin typeface="Comic Sans MS" panose="030F0702030302020204" pitchFamily="66" charset="0"/>
              </a:rPr>
              <a:t>yfr?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302647" y="5261443"/>
            <a:ext cx="1537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dirty="0" smtClean="0">
                <a:latin typeface="Comic Sans MS" panose="030F0702030302020204" pitchFamily="66" charset="0"/>
              </a:rPr>
              <a:t>paent</a:t>
            </a:r>
          </a:p>
          <a:p>
            <a:r>
              <a:rPr lang="cy-GB" dirty="0" smtClean="0">
                <a:latin typeface="Comic Sans MS" panose="030F0702030302020204" pitchFamily="66" charset="0"/>
              </a:rPr>
              <a:t>Ga i </a:t>
            </a:r>
            <a:r>
              <a:rPr lang="cy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  <a:r>
              <a:rPr lang="cy-GB" dirty="0" smtClean="0">
                <a:latin typeface="Comic Sans MS" panose="030F0702030302020204" pitchFamily="66" charset="0"/>
              </a:rPr>
              <a:t>aent?</a:t>
            </a:r>
            <a:endParaRPr lang="cy-GB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64826" y="223296"/>
            <a:ext cx="3282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000" u="sng" dirty="0" smtClean="0">
                <a:latin typeface="Comic Sans MS" panose="030F0702030302020204" pitchFamily="66" charset="0"/>
              </a:rPr>
              <a:t>Ga i .......?</a:t>
            </a:r>
            <a:endParaRPr lang="cy-GB" sz="4000" u="sng" dirty="0"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32" t="4239" r="33421" b="6412"/>
          <a:stretch/>
        </p:blipFill>
        <p:spPr>
          <a:xfrm>
            <a:off x="1048519" y="1929330"/>
            <a:ext cx="442778" cy="7757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6251" y="2117557"/>
            <a:ext cx="533846" cy="58749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8479" y="2117557"/>
            <a:ext cx="856489" cy="5807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96" r="3699"/>
          <a:stretch/>
        </p:blipFill>
        <p:spPr>
          <a:xfrm flipH="1">
            <a:off x="1036490" y="4363453"/>
            <a:ext cx="683056" cy="92206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173" y="4363453"/>
            <a:ext cx="1132112" cy="8879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892" y="4626917"/>
            <a:ext cx="740960" cy="5330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571" y="4580491"/>
            <a:ext cx="634397" cy="634397"/>
          </a:xfrm>
          <a:prstGeom prst="rect">
            <a:avLst/>
          </a:prstGeom>
        </p:spPr>
      </p:pic>
      <p:pic>
        <p:nvPicPr>
          <p:cNvPr id="25" name="Picture 24" descr="File:Green tick.svg - Wikimedia Commons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592" y="1101840"/>
            <a:ext cx="470352" cy="470352"/>
          </a:xfrm>
          <a:prstGeom prst="rect">
            <a:avLst/>
          </a:prstGeom>
        </p:spPr>
      </p:pic>
      <p:pic>
        <p:nvPicPr>
          <p:cNvPr id="26" name="Picture 25" descr="Red Cross Mark PNG Transparent Images | PNG All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3716" y="1127953"/>
            <a:ext cx="454252" cy="519145"/>
          </a:xfrm>
          <a:prstGeom prst="rect">
            <a:avLst/>
          </a:prstGeom>
        </p:spPr>
      </p:pic>
      <p:pic>
        <p:nvPicPr>
          <p:cNvPr id="9" name="af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7555832" y="2753701"/>
            <a:ext cx="406400" cy="406400"/>
          </a:xfrm>
          <a:prstGeom prst="rect">
            <a:avLst/>
          </a:prstGeom>
        </p:spPr>
      </p:pic>
      <p:pic>
        <p:nvPicPr>
          <p:cNvPr id="19" name="ore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10637252" y="2755485"/>
            <a:ext cx="406400" cy="406400"/>
          </a:xfrm>
          <a:prstGeom prst="rect">
            <a:avLst/>
          </a:prstGeom>
        </p:spPr>
      </p:pic>
      <p:pic>
        <p:nvPicPr>
          <p:cNvPr id="30" name="llaeth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1796842" y="2772699"/>
            <a:ext cx="406400" cy="406400"/>
          </a:xfrm>
          <a:prstGeom prst="rect">
            <a:avLst/>
          </a:prstGeom>
        </p:spPr>
      </p:pic>
      <p:pic>
        <p:nvPicPr>
          <p:cNvPr id="31" name="dwr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4692318" y="2772699"/>
            <a:ext cx="406400" cy="406400"/>
          </a:xfrm>
          <a:prstGeom prst="rect">
            <a:avLst/>
          </a:prstGeom>
        </p:spPr>
      </p:pic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2053389" y="5381408"/>
            <a:ext cx="406400" cy="4064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4658426" y="5381408"/>
            <a:ext cx="406400" cy="406400"/>
          </a:xfrm>
          <a:prstGeom prst="rect">
            <a:avLst/>
          </a:prstGeom>
        </p:spPr>
      </p:pic>
      <p:pic>
        <p:nvPicPr>
          <p:cNvPr id="34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7583541" y="5381408"/>
            <a:ext cx="406400" cy="4064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10798768" y="5381408"/>
            <a:ext cx="406400" cy="406400"/>
          </a:xfrm>
          <a:prstGeom prst="rect">
            <a:avLst/>
          </a:prstGeom>
        </p:spPr>
      </p:pic>
      <p:pic>
        <p:nvPicPr>
          <p:cNvPr id="36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11589992" y="136899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25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43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13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16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197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17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756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756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4846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400</Words>
  <Application>Microsoft Office PowerPoint</Application>
  <PresentationFormat>Widescreen</PresentationFormat>
  <Paragraphs>112</Paragraphs>
  <Slides>8</Slides>
  <Notes>0</Notes>
  <HiddenSlides>0</HiddenSlides>
  <MMClips>40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home</cp:lastModifiedBy>
  <cp:revision>43</cp:revision>
  <dcterms:created xsi:type="dcterms:W3CDTF">2021-07-06T19:05:18Z</dcterms:created>
  <dcterms:modified xsi:type="dcterms:W3CDTF">2021-07-11T15:24:45Z</dcterms:modified>
</cp:coreProperties>
</file>