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8" r:id="rId3"/>
    <p:sldId id="272" r:id="rId4"/>
    <p:sldId id="289" r:id="rId5"/>
    <p:sldId id="291" r:id="rId6"/>
    <p:sldId id="267" r:id="rId7"/>
    <p:sldId id="276" r:id="rId8"/>
    <p:sldId id="260" r:id="rId9"/>
    <p:sldId id="261" r:id="rId10"/>
    <p:sldId id="283" r:id="rId11"/>
    <p:sldId id="266" r:id="rId12"/>
    <p:sldId id="264" r:id="rId13"/>
    <p:sldId id="268" r:id="rId14"/>
    <p:sldId id="290" r:id="rId15"/>
    <p:sldId id="263" r:id="rId16"/>
    <p:sldId id="280" r:id="rId17"/>
    <p:sldId id="281" r:id="rId18"/>
    <p:sldId id="285" r:id="rId19"/>
    <p:sldId id="277" r:id="rId20"/>
    <p:sldId id="271" r:id="rId21"/>
    <p:sldId id="287"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737"/>
    <a:srgbClr val="FDBFB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694"/>
  </p:normalViewPr>
  <p:slideViewPr>
    <p:cSldViewPr>
      <p:cViewPr varScale="1">
        <p:scale>
          <a:sx n="65" d="100"/>
          <a:sy n="65" d="100"/>
        </p:scale>
        <p:origin x="1320" y="4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297B9C6-F268-4D73-B7D1-463F819E8A33}" type="datetimeFigureOut">
              <a:rPr lang="en-GB" smtClean="0"/>
              <a:t>28/09/2022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D36452-35D5-4E3B-94EF-4979ABB5C8E1}" type="slidenum">
              <a:rPr lang="en-GB" smtClean="0"/>
              <a:t>‹#›</a:t>
            </a:fld>
            <a:endParaRPr lang="en-GB"/>
          </a:p>
        </p:txBody>
      </p:sp>
    </p:spTree>
    <p:extLst>
      <p:ext uri="{BB962C8B-B14F-4D97-AF65-F5344CB8AC3E}">
        <p14:creationId xmlns:p14="http://schemas.microsoft.com/office/powerpoint/2010/main" val="22537463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97B9C6-F268-4D73-B7D1-463F819E8A33}" type="datetimeFigureOut">
              <a:rPr lang="en-GB" smtClean="0"/>
              <a:t>28/09/2022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D36452-35D5-4E3B-94EF-4979ABB5C8E1}" type="slidenum">
              <a:rPr lang="en-GB" smtClean="0"/>
              <a:t>‹#›</a:t>
            </a:fld>
            <a:endParaRPr lang="en-GB"/>
          </a:p>
        </p:txBody>
      </p:sp>
    </p:spTree>
    <p:extLst>
      <p:ext uri="{BB962C8B-B14F-4D97-AF65-F5344CB8AC3E}">
        <p14:creationId xmlns:p14="http://schemas.microsoft.com/office/powerpoint/2010/main" val="14079075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97B9C6-F268-4D73-B7D1-463F819E8A33}" type="datetimeFigureOut">
              <a:rPr lang="en-GB" smtClean="0"/>
              <a:t>28/09/2022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D36452-35D5-4E3B-94EF-4979ABB5C8E1}" type="slidenum">
              <a:rPr lang="en-GB" smtClean="0"/>
              <a:t>‹#›</a:t>
            </a:fld>
            <a:endParaRPr lang="en-GB"/>
          </a:p>
        </p:txBody>
      </p:sp>
    </p:spTree>
    <p:extLst>
      <p:ext uri="{BB962C8B-B14F-4D97-AF65-F5344CB8AC3E}">
        <p14:creationId xmlns:p14="http://schemas.microsoft.com/office/powerpoint/2010/main" val="24312961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297B9C6-F268-4D73-B7D1-463F819E8A33}" type="datetimeFigureOut">
              <a:rPr lang="en-GB" smtClean="0"/>
              <a:t>28/09/2022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D36452-35D5-4E3B-94EF-4979ABB5C8E1}" type="slidenum">
              <a:rPr lang="en-GB" smtClean="0"/>
              <a:t>‹#›</a:t>
            </a:fld>
            <a:endParaRPr lang="en-GB"/>
          </a:p>
        </p:txBody>
      </p:sp>
    </p:spTree>
    <p:extLst>
      <p:ext uri="{BB962C8B-B14F-4D97-AF65-F5344CB8AC3E}">
        <p14:creationId xmlns:p14="http://schemas.microsoft.com/office/powerpoint/2010/main" val="39576813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297B9C6-F268-4D73-B7D1-463F819E8A33}" type="datetimeFigureOut">
              <a:rPr lang="en-GB" smtClean="0"/>
              <a:t>28/09/2022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0D36452-35D5-4E3B-94EF-4979ABB5C8E1}" type="slidenum">
              <a:rPr lang="en-GB" smtClean="0"/>
              <a:t>‹#›</a:t>
            </a:fld>
            <a:endParaRPr lang="en-GB"/>
          </a:p>
        </p:txBody>
      </p:sp>
    </p:spTree>
    <p:extLst>
      <p:ext uri="{BB962C8B-B14F-4D97-AF65-F5344CB8AC3E}">
        <p14:creationId xmlns:p14="http://schemas.microsoft.com/office/powerpoint/2010/main" val="8061214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297B9C6-F268-4D73-B7D1-463F819E8A33}" type="datetimeFigureOut">
              <a:rPr lang="en-GB" smtClean="0"/>
              <a:t>28/09/2022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0D36452-35D5-4E3B-94EF-4979ABB5C8E1}" type="slidenum">
              <a:rPr lang="en-GB" smtClean="0"/>
              <a:t>‹#›</a:t>
            </a:fld>
            <a:endParaRPr lang="en-GB"/>
          </a:p>
        </p:txBody>
      </p:sp>
    </p:spTree>
    <p:extLst>
      <p:ext uri="{BB962C8B-B14F-4D97-AF65-F5344CB8AC3E}">
        <p14:creationId xmlns:p14="http://schemas.microsoft.com/office/powerpoint/2010/main" val="5998518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97B9C6-F268-4D73-B7D1-463F819E8A33}" type="datetimeFigureOut">
              <a:rPr lang="en-GB" smtClean="0"/>
              <a:t>28/09/2022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0D36452-35D5-4E3B-94EF-4979ABB5C8E1}" type="slidenum">
              <a:rPr lang="en-GB" smtClean="0"/>
              <a:t>‹#›</a:t>
            </a:fld>
            <a:endParaRPr lang="en-GB"/>
          </a:p>
        </p:txBody>
      </p:sp>
    </p:spTree>
    <p:extLst>
      <p:ext uri="{BB962C8B-B14F-4D97-AF65-F5344CB8AC3E}">
        <p14:creationId xmlns:p14="http://schemas.microsoft.com/office/powerpoint/2010/main" val="31229180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97B9C6-F268-4D73-B7D1-463F819E8A33}" type="datetimeFigureOut">
              <a:rPr lang="en-GB" smtClean="0"/>
              <a:t>28/09/2022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D36452-35D5-4E3B-94EF-4979ABB5C8E1}" type="slidenum">
              <a:rPr lang="en-GB" smtClean="0"/>
              <a:t>‹#›</a:t>
            </a:fld>
            <a:endParaRPr lang="en-GB"/>
          </a:p>
        </p:txBody>
      </p:sp>
    </p:spTree>
    <p:extLst>
      <p:ext uri="{BB962C8B-B14F-4D97-AF65-F5344CB8AC3E}">
        <p14:creationId xmlns:p14="http://schemas.microsoft.com/office/powerpoint/2010/main" val="41706230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97B9C6-F268-4D73-B7D1-463F819E8A33}" type="datetimeFigureOut">
              <a:rPr lang="en-GB" smtClean="0"/>
              <a:t>28/09/2022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D36452-35D5-4E3B-94EF-4979ABB5C8E1}" type="slidenum">
              <a:rPr lang="en-GB" smtClean="0"/>
              <a:t>‹#›</a:t>
            </a:fld>
            <a:endParaRPr lang="en-GB"/>
          </a:p>
        </p:txBody>
      </p:sp>
    </p:spTree>
    <p:extLst>
      <p:ext uri="{BB962C8B-B14F-4D97-AF65-F5344CB8AC3E}">
        <p14:creationId xmlns:p14="http://schemas.microsoft.com/office/powerpoint/2010/main" val="34843181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97B9C6-F268-4D73-B7D1-463F819E8A33}" type="datetimeFigureOut">
              <a:rPr lang="en-GB" smtClean="0"/>
              <a:t>28/09/2022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D36452-35D5-4E3B-94EF-4979ABB5C8E1}" type="slidenum">
              <a:rPr lang="en-GB" smtClean="0"/>
              <a:t>‹#›</a:t>
            </a:fld>
            <a:endParaRPr lang="en-GB"/>
          </a:p>
        </p:txBody>
      </p:sp>
    </p:spTree>
    <p:extLst>
      <p:ext uri="{BB962C8B-B14F-4D97-AF65-F5344CB8AC3E}">
        <p14:creationId xmlns:p14="http://schemas.microsoft.com/office/powerpoint/2010/main" val="5119502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97B9C6-F268-4D73-B7D1-463F819E8A33}" type="datetimeFigureOut">
              <a:rPr lang="en-GB" smtClean="0"/>
              <a:t>28/09/2022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D36452-35D5-4E3B-94EF-4979ABB5C8E1}" type="slidenum">
              <a:rPr lang="en-GB" smtClean="0"/>
              <a:t>‹#›</a:t>
            </a:fld>
            <a:endParaRPr lang="en-GB"/>
          </a:p>
        </p:txBody>
      </p:sp>
    </p:spTree>
    <p:extLst>
      <p:ext uri="{BB962C8B-B14F-4D97-AF65-F5344CB8AC3E}">
        <p14:creationId xmlns:p14="http://schemas.microsoft.com/office/powerpoint/2010/main" val="30652096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97B9C6-F268-4D73-B7D1-463F819E8A33}" type="datetimeFigureOut">
              <a:rPr lang="en-GB" smtClean="0"/>
              <a:t>28/09/2022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D36452-35D5-4E3B-94EF-4979ABB5C8E1}" type="slidenum">
              <a:rPr lang="en-GB" smtClean="0"/>
              <a:t>‹#›</a:t>
            </a:fld>
            <a:endParaRPr lang="en-GB"/>
          </a:p>
        </p:txBody>
      </p:sp>
    </p:spTree>
    <p:extLst>
      <p:ext uri="{BB962C8B-B14F-4D97-AF65-F5344CB8AC3E}">
        <p14:creationId xmlns:p14="http://schemas.microsoft.com/office/powerpoint/2010/main" val="12144870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png"/><Relationship Id="rId18" Type="http://schemas.openxmlformats.org/officeDocument/2006/relationships/image" Target="../media/image26.jpeg"/><Relationship Id="rId3" Type="http://schemas.openxmlformats.org/officeDocument/2006/relationships/image" Target="../media/image11.png"/><Relationship Id="rId21" Type="http://schemas.openxmlformats.org/officeDocument/2006/relationships/image" Target="../media/image29.jpeg"/><Relationship Id="rId7" Type="http://schemas.openxmlformats.org/officeDocument/2006/relationships/image" Target="../media/image15.png"/><Relationship Id="rId12" Type="http://schemas.openxmlformats.org/officeDocument/2006/relationships/image" Target="../media/image20.png"/><Relationship Id="rId17" Type="http://schemas.openxmlformats.org/officeDocument/2006/relationships/image" Target="../media/image25.jpeg"/><Relationship Id="rId2" Type="http://schemas.openxmlformats.org/officeDocument/2006/relationships/slideLayout" Target="../slideLayouts/slideLayout7.xml"/><Relationship Id="rId16" Type="http://schemas.openxmlformats.org/officeDocument/2006/relationships/image" Target="../media/image24.png"/><Relationship Id="rId20" Type="http://schemas.openxmlformats.org/officeDocument/2006/relationships/image" Target="../media/image28.jpeg"/><Relationship Id="rId1" Type="http://schemas.openxmlformats.org/officeDocument/2006/relationships/tags" Target="../tags/tag5.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13.png"/><Relationship Id="rId15" Type="http://schemas.openxmlformats.org/officeDocument/2006/relationships/image" Target="../media/image23.jpeg"/><Relationship Id="rId23" Type="http://schemas.microsoft.com/office/2007/relationships/hdphoto" Target="../media/hdphoto1.wdp"/><Relationship Id="rId10" Type="http://schemas.openxmlformats.org/officeDocument/2006/relationships/image" Target="../media/image18.png"/><Relationship Id="rId19" Type="http://schemas.openxmlformats.org/officeDocument/2006/relationships/image" Target="../media/image27.jpeg"/><Relationship Id="rId4" Type="http://schemas.openxmlformats.org/officeDocument/2006/relationships/image" Target="../media/image12.png"/><Relationship Id="rId9" Type="http://schemas.openxmlformats.org/officeDocument/2006/relationships/image" Target="../media/image17.png"/><Relationship Id="rId14" Type="http://schemas.openxmlformats.org/officeDocument/2006/relationships/image" Target="../media/image22.png"/><Relationship Id="rId22" Type="http://schemas.openxmlformats.org/officeDocument/2006/relationships/image" Target="../media/image30.png"/></Relationships>
</file>

<file path=ppt/slides/_rels/slide8.xml.rels><?xml version="1.0" encoding="UTF-8" standalone="yes"?>
<Relationships xmlns="http://schemas.openxmlformats.org/package/2006/relationships"><Relationship Id="rId3" Type="http://schemas.openxmlformats.org/officeDocument/2006/relationships/hyperlink" Target="http://www.broccolibob.co.uk/" TargetMode="External"/><Relationship Id="rId7" Type="http://schemas.openxmlformats.org/officeDocument/2006/relationships/image" Target="../media/image33.pn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32.png"/><Relationship Id="rId5" Type="http://schemas.openxmlformats.org/officeDocument/2006/relationships/image" Target="../media/image19.png"/><Relationship Id="rId4" Type="http://schemas.openxmlformats.org/officeDocument/2006/relationships/image" Target="../media/image31.pn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7.xml"/><Relationship Id="rId4" Type="http://schemas.openxmlformats.org/officeDocument/2006/relationships/image" Target="../media/image34.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8.xml"/><Relationship Id="rId5" Type="http://schemas.openxmlformats.org/officeDocument/2006/relationships/image" Target="../media/image36.png"/><Relationship Id="rId4" Type="http://schemas.openxmlformats.org/officeDocument/2006/relationships/image" Target="../media/image35.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9.xml"/><Relationship Id="rId5" Type="http://schemas.openxmlformats.org/officeDocument/2006/relationships/image" Target="../media/image38.png"/><Relationship Id="rId4" Type="http://schemas.openxmlformats.org/officeDocument/2006/relationships/image" Target="../media/image37.png"/></Relationships>
</file>

<file path=ppt/slides/_rels/slide12.xml.rels><?xml version="1.0" encoding="UTF-8" standalone="yes"?>
<Relationships xmlns="http://schemas.openxmlformats.org/package/2006/relationships"><Relationship Id="rId3" Type="http://schemas.openxmlformats.org/officeDocument/2006/relationships/image" Target="../media/image39.jpeg"/><Relationship Id="rId7" Type="http://schemas.openxmlformats.org/officeDocument/2006/relationships/image" Target="../media/image43.pn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42.png"/><Relationship Id="rId5" Type="http://schemas.openxmlformats.org/officeDocument/2006/relationships/image" Target="../media/image41.jpeg"/><Relationship Id="rId4" Type="http://schemas.openxmlformats.org/officeDocument/2006/relationships/image" Target="../media/image40.jpe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4.jpeg"/></Relationships>
</file>

<file path=ppt/slides/_rels/slide1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48.jpeg"/></Relationships>
</file>

<file path=ppt/slides/_rels/slide1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slideLayout" Target="../slideLayouts/slideLayout7.xml"/><Relationship Id="rId1" Type="http://schemas.openxmlformats.org/officeDocument/2006/relationships/tags" Target="../tags/tag12.xml"/><Relationship Id="rId4" Type="http://schemas.openxmlformats.org/officeDocument/2006/relationships/image" Target="../media/image50.png"/></Relationships>
</file>

<file path=ppt/slides/_rels/slide1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slideLayout" Target="../slideLayouts/slideLayout7.xml"/><Relationship Id="rId1" Type="http://schemas.openxmlformats.org/officeDocument/2006/relationships/tags" Target="../tags/tag13.xml"/><Relationship Id="rId4" Type="http://schemas.openxmlformats.org/officeDocument/2006/relationships/image" Target="../media/image51.png"/></Relationships>
</file>

<file path=ppt/slides/_rels/slide17.xml.rels><?xml version="1.0" encoding="UTF-8" standalone="yes"?>
<Relationships xmlns="http://schemas.openxmlformats.org/package/2006/relationships"><Relationship Id="rId3" Type="http://schemas.openxmlformats.org/officeDocument/2006/relationships/hyperlink" Target="http://www.yggcastellnedd.co.uk/" TargetMode="External"/><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43.png"/></Relationships>
</file>

<file path=ppt/slides/_rels/slide1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43.png"/><Relationship Id="rId5" Type="http://schemas.openxmlformats.org/officeDocument/2006/relationships/image" Target="../media/image56.png"/><Relationship Id="rId4" Type="http://schemas.openxmlformats.org/officeDocument/2006/relationships/image" Target="../media/image55.png"/></Relationships>
</file>

<file path=ppt/slides/_rels/slide1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slideLayout" Target="../slideLayouts/slideLayout7.xml"/><Relationship Id="rId1" Type="http://schemas.openxmlformats.org/officeDocument/2006/relationships/tags" Target="../tags/tag16.xml"/><Relationship Id="rId5" Type="http://schemas.openxmlformats.org/officeDocument/2006/relationships/image" Target="../media/image59.png"/><Relationship Id="rId4" Type="http://schemas.openxmlformats.org/officeDocument/2006/relationships/image" Target="../media/image58.png"/></Relationships>
</file>

<file path=ppt/slides/_rels/slide20.xml.rels><?xml version="1.0" encoding="UTF-8" standalone="yes"?>
<Relationships xmlns="http://schemas.openxmlformats.org/package/2006/relationships"><Relationship Id="rId8" Type="http://schemas.openxmlformats.org/officeDocument/2006/relationships/image" Target="../media/image65.jpeg"/><Relationship Id="rId3" Type="http://schemas.openxmlformats.org/officeDocument/2006/relationships/image" Target="../media/image60.jpeg"/><Relationship Id="rId7" Type="http://schemas.openxmlformats.org/officeDocument/2006/relationships/image" Target="../media/image64.jpeg"/><Relationship Id="rId12" Type="http://schemas.openxmlformats.org/officeDocument/2006/relationships/image" Target="../media/image43.pn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63.jpeg"/><Relationship Id="rId11" Type="http://schemas.openxmlformats.org/officeDocument/2006/relationships/image" Target="../media/image68.jpeg"/><Relationship Id="rId5" Type="http://schemas.openxmlformats.org/officeDocument/2006/relationships/image" Target="../media/image62.jpeg"/><Relationship Id="rId10" Type="http://schemas.openxmlformats.org/officeDocument/2006/relationships/image" Target="../media/image67.jpeg"/><Relationship Id="rId4" Type="http://schemas.openxmlformats.org/officeDocument/2006/relationships/image" Target="../media/image61.jpeg"/><Relationship Id="rId9" Type="http://schemas.openxmlformats.org/officeDocument/2006/relationships/image" Target="../media/image66.jpeg"/></Relationships>
</file>

<file path=ppt/slides/_rels/slide21.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slideLayout" Target="../slideLayouts/slideLayout7.xml"/><Relationship Id="rId1" Type="http://schemas.openxmlformats.org/officeDocument/2006/relationships/tags" Target="../tags/tag18.xml"/><Relationship Id="rId5" Type="http://schemas.openxmlformats.org/officeDocument/2006/relationships/image" Target="../media/image70.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solidFill>
            <a:srgbClr val="FF3737"/>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764729" y="980728"/>
            <a:ext cx="7416824" cy="3785652"/>
          </a:xfrm>
          <a:prstGeom prst="rect">
            <a:avLst/>
          </a:prstGeom>
          <a:noFill/>
        </p:spPr>
        <p:txBody>
          <a:bodyPr wrap="square" rtlCol="0">
            <a:spAutoFit/>
          </a:bodyPr>
          <a:lstStyle/>
          <a:p>
            <a:pPr algn="ctr"/>
            <a:r>
              <a:rPr lang="en-GB" sz="6000" dirty="0" err="1">
                <a:solidFill>
                  <a:schemeClr val="bg1"/>
                </a:solidFill>
                <a:effectLst>
                  <a:outerShdw blurRad="38100" dist="38100" dir="2700000" algn="tl">
                    <a:srgbClr val="000000">
                      <a:alpha val="43137"/>
                    </a:srgbClr>
                  </a:outerShdw>
                </a:effectLst>
                <a:latin typeface="Segoe Print" panose="02000600000000000000" pitchFamily="2" charset="0"/>
              </a:rPr>
              <a:t>Croeso</a:t>
            </a:r>
            <a:r>
              <a:rPr lang="en-GB" sz="6000" dirty="0">
                <a:solidFill>
                  <a:schemeClr val="bg1"/>
                </a:solidFill>
                <a:effectLst>
                  <a:outerShdw blurRad="38100" dist="38100" dir="2700000" algn="tl">
                    <a:srgbClr val="000000">
                      <a:alpha val="43137"/>
                    </a:srgbClr>
                  </a:outerShdw>
                </a:effectLst>
                <a:latin typeface="Segoe Print" panose="02000600000000000000" pitchFamily="2" charset="0"/>
              </a:rPr>
              <a:t> </a:t>
            </a:r>
          </a:p>
          <a:p>
            <a:pPr algn="ctr"/>
            <a:r>
              <a:rPr lang="en-GB" sz="6000" dirty="0" err="1">
                <a:solidFill>
                  <a:schemeClr val="bg1"/>
                </a:solidFill>
                <a:effectLst>
                  <a:outerShdw blurRad="38100" dist="38100" dir="2700000" algn="tl">
                    <a:srgbClr val="000000">
                      <a:alpha val="43137"/>
                    </a:srgbClr>
                  </a:outerShdw>
                </a:effectLst>
                <a:latin typeface="Segoe Print" panose="02000600000000000000" pitchFamily="2" charset="0"/>
              </a:rPr>
              <a:t>i’r</a:t>
            </a:r>
            <a:r>
              <a:rPr lang="en-GB" sz="6000" dirty="0">
                <a:solidFill>
                  <a:schemeClr val="bg1"/>
                </a:solidFill>
                <a:effectLst>
                  <a:outerShdw blurRad="38100" dist="38100" dir="2700000" algn="tl">
                    <a:srgbClr val="000000">
                      <a:alpha val="43137"/>
                    </a:srgbClr>
                  </a:outerShdw>
                </a:effectLst>
                <a:latin typeface="Segoe Print" panose="02000600000000000000" pitchFamily="2" charset="0"/>
              </a:rPr>
              <a:t> </a:t>
            </a:r>
          </a:p>
          <a:p>
            <a:pPr algn="ctr"/>
            <a:r>
              <a:rPr lang="en-GB" sz="6000" dirty="0" err="1">
                <a:solidFill>
                  <a:schemeClr val="bg1"/>
                </a:solidFill>
                <a:effectLst>
                  <a:outerShdw blurRad="38100" dist="38100" dir="2700000" algn="tl">
                    <a:srgbClr val="000000">
                      <a:alpha val="43137"/>
                    </a:srgbClr>
                  </a:outerShdw>
                </a:effectLst>
                <a:latin typeface="Segoe Print" panose="02000600000000000000" pitchFamily="2" charset="0"/>
              </a:rPr>
              <a:t>Derbyn</a:t>
            </a:r>
            <a:r>
              <a:rPr lang="en-GB" sz="6000" dirty="0">
                <a:solidFill>
                  <a:schemeClr val="bg1"/>
                </a:solidFill>
                <a:effectLst>
                  <a:outerShdw blurRad="38100" dist="38100" dir="2700000" algn="tl">
                    <a:srgbClr val="000000">
                      <a:alpha val="43137"/>
                    </a:srgbClr>
                  </a:outerShdw>
                </a:effectLst>
                <a:latin typeface="Segoe Print" panose="02000600000000000000" pitchFamily="2" charset="0"/>
              </a:rPr>
              <a:t> </a:t>
            </a:r>
          </a:p>
          <a:p>
            <a:pPr algn="ctr"/>
            <a:r>
              <a:rPr lang="en-GB" sz="6000" dirty="0">
                <a:solidFill>
                  <a:schemeClr val="bg1"/>
                </a:solidFill>
                <a:effectLst>
                  <a:outerShdw blurRad="38100" dist="38100" dir="2700000" algn="tl">
                    <a:srgbClr val="000000">
                      <a:alpha val="43137"/>
                    </a:srgbClr>
                  </a:outerShdw>
                </a:effectLst>
                <a:latin typeface="SassoonCRInfant" panose="02010503020300020003" pitchFamily="2" charset="0"/>
              </a:rPr>
              <a:t> </a:t>
            </a: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9284" y="548680"/>
            <a:ext cx="1190109"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669269" y="4365104"/>
            <a:ext cx="3805461" cy="1926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24328" y="546249"/>
            <a:ext cx="1189037"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ustDataLst>
      <p:tags r:id="rId1"/>
    </p:custDataLst>
    <p:extLst>
      <p:ext uri="{BB962C8B-B14F-4D97-AF65-F5344CB8AC3E}">
        <p14:creationId xmlns:p14="http://schemas.microsoft.com/office/powerpoint/2010/main" val="38950840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67882"/>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323528" y="476672"/>
            <a:ext cx="8352928" cy="5940088"/>
          </a:xfrm>
          <a:prstGeom prst="rect">
            <a:avLst/>
          </a:prstGeom>
          <a:noFill/>
        </p:spPr>
        <p:txBody>
          <a:bodyPr wrap="square" rtlCol="0">
            <a:spAutoFit/>
          </a:bodyPr>
          <a:lstStyle/>
          <a:p>
            <a:r>
              <a:rPr lang="en-GB" b="1" u="sng" dirty="0" smtClean="0">
                <a:latin typeface="Segoe Print" panose="02000600000000000000" pitchFamily="2" charset="0"/>
              </a:rPr>
              <a:t>Staff </a:t>
            </a:r>
            <a:r>
              <a:rPr lang="en-GB" b="1" u="sng" dirty="0" err="1" smtClean="0">
                <a:latin typeface="Segoe Print" panose="02000600000000000000" pitchFamily="2" charset="0"/>
              </a:rPr>
              <a:t>yr</a:t>
            </a:r>
            <a:r>
              <a:rPr lang="en-GB" b="1" u="sng" dirty="0" smtClean="0">
                <a:latin typeface="Segoe Print" panose="02000600000000000000" pitchFamily="2" charset="0"/>
              </a:rPr>
              <a:t> </a:t>
            </a:r>
            <a:r>
              <a:rPr lang="en-GB" b="1" u="sng" dirty="0" err="1" smtClean="0">
                <a:latin typeface="Segoe Print" panose="02000600000000000000" pitchFamily="2" charset="0"/>
              </a:rPr>
              <a:t>Adran</a:t>
            </a:r>
            <a:endParaRPr lang="en-GB" b="1" i="1" u="sng" dirty="0">
              <a:latin typeface="Segoe Print" panose="02000600000000000000" pitchFamily="2" charset="0"/>
            </a:endParaRPr>
          </a:p>
          <a:p>
            <a:endParaRPr lang="en-GB" b="1" i="1" u="sng" dirty="0">
              <a:latin typeface="Segoe Print" panose="02000600000000000000" pitchFamily="2" charset="0"/>
            </a:endParaRPr>
          </a:p>
          <a:p>
            <a:r>
              <a:rPr lang="en-GB" sz="2000" dirty="0" err="1" smtClean="0">
                <a:latin typeface="Segoe Print" panose="02000600000000000000" pitchFamily="2" charset="0"/>
              </a:rPr>
              <a:t>Derbyn</a:t>
            </a:r>
            <a:r>
              <a:rPr lang="en-GB" sz="2000" dirty="0">
                <a:latin typeface="Segoe Print" panose="02000600000000000000" pitchFamily="2" charset="0"/>
              </a:rPr>
              <a:t> </a:t>
            </a:r>
            <a:r>
              <a:rPr lang="en-GB" sz="2000" dirty="0" err="1" smtClean="0">
                <a:latin typeface="Segoe Print" panose="02000600000000000000" pitchFamily="2" charset="0"/>
              </a:rPr>
              <a:t>Ph</a:t>
            </a:r>
            <a:r>
              <a:rPr lang="en-GB" sz="2000" dirty="0" smtClean="0">
                <a:latin typeface="Segoe Print" panose="02000600000000000000" pitchFamily="2" charset="0"/>
              </a:rPr>
              <a:t> – Mrs C Phillips</a:t>
            </a:r>
          </a:p>
          <a:p>
            <a:endParaRPr lang="en-GB" sz="2000" i="1" dirty="0">
              <a:latin typeface="Segoe Print" panose="02000600000000000000" pitchFamily="2" charset="0"/>
            </a:endParaRPr>
          </a:p>
          <a:p>
            <a:r>
              <a:rPr lang="en-GB" sz="2000" i="1" dirty="0" err="1" smtClean="0">
                <a:latin typeface="Segoe Print" panose="02000600000000000000" pitchFamily="2" charset="0"/>
              </a:rPr>
              <a:t>Derbyn</a:t>
            </a:r>
            <a:r>
              <a:rPr lang="en-GB" sz="2000" i="1" dirty="0" smtClean="0">
                <a:latin typeface="Segoe Print" panose="02000600000000000000" pitchFamily="2" charset="0"/>
              </a:rPr>
              <a:t> </a:t>
            </a:r>
            <a:r>
              <a:rPr lang="en-GB" sz="2000" i="1" dirty="0">
                <a:latin typeface="Segoe Print" panose="02000600000000000000" pitchFamily="2" charset="0"/>
              </a:rPr>
              <a:t>R</a:t>
            </a:r>
            <a:r>
              <a:rPr lang="en-GB" sz="2000" i="1" dirty="0" smtClean="0">
                <a:latin typeface="Segoe Print" panose="02000600000000000000" pitchFamily="2" charset="0"/>
              </a:rPr>
              <a:t> – Miss N Rees</a:t>
            </a:r>
          </a:p>
          <a:p>
            <a:pPr marL="285750" indent="-285750">
              <a:buFont typeface="Arial" panose="020B0604020202020204" pitchFamily="34" charset="0"/>
              <a:buChar char="•"/>
            </a:pPr>
            <a:endParaRPr lang="en-GB" sz="2000" i="1" dirty="0">
              <a:latin typeface="Segoe Print" panose="02000600000000000000" pitchFamily="2" charset="0"/>
            </a:endParaRPr>
          </a:p>
          <a:p>
            <a:pPr marL="285750" indent="-285750">
              <a:buFont typeface="Arial" panose="020B0604020202020204" pitchFamily="34" charset="0"/>
              <a:buChar char="•"/>
            </a:pPr>
            <a:endParaRPr lang="en-GB" sz="2000" i="1" dirty="0" smtClean="0">
              <a:latin typeface="Segoe Print" panose="02000600000000000000" pitchFamily="2" charset="0"/>
            </a:endParaRPr>
          </a:p>
          <a:p>
            <a:r>
              <a:rPr lang="en-GB" sz="2000" i="1" dirty="0" err="1" smtClean="0">
                <a:latin typeface="Segoe Print" panose="02000600000000000000" pitchFamily="2" charset="0"/>
              </a:rPr>
              <a:t>Cynorthwywyr</a:t>
            </a:r>
            <a:r>
              <a:rPr lang="en-GB" sz="2000" i="1" dirty="0" smtClean="0">
                <a:latin typeface="Segoe Print" panose="02000600000000000000" pitchFamily="2" charset="0"/>
              </a:rPr>
              <a:t> / Teaching </a:t>
            </a:r>
            <a:r>
              <a:rPr lang="en-GB" sz="2000" i="1" dirty="0" err="1" smtClean="0">
                <a:latin typeface="Segoe Print" panose="02000600000000000000" pitchFamily="2" charset="0"/>
              </a:rPr>
              <a:t>Assisstants</a:t>
            </a:r>
            <a:r>
              <a:rPr lang="en-GB" sz="2000" i="1" dirty="0" smtClean="0">
                <a:latin typeface="Segoe Print" panose="02000600000000000000" pitchFamily="2" charset="0"/>
              </a:rPr>
              <a:t> – </a:t>
            </a:r>
          </a:p>
          <a:p>
            <a:pPr marL="285750" indent="-285750">
              <a:buFont typeface="Arial" panose="020B0604020202020204" pitchFamily="34" charset="0"/>
              <a:buChar char="•"/>
            </a:pPr>
            <a:endParaRPr lang="en-GB" sz="2000" i="1" dirty="0">
              <a:latin typeface="Segoe Print" panose="02000600000000000000" pitchFamily="2" charset="0"/>
            </a:endParaRPr>
          </a:p>
          <a:p>
            <a:r>
              <a:rPr lang="en-GB" sz="2000" i="1" dirty="0" smtClean="0">
                <a:latin typeface="Segoe Print" panose="02000600000000000000" pitchFamily="2" charset="0"/>
              </a:rPr>
              <a:t>Mrs J. Canfield			Miss S. Hunt</a:t>
            </a:r>
          </a:p>
          <a:p>
            <a:pPr marL="285750" indent="-285750">
              <a:buFont typeface="Arial" panose="020B0604020202020204" pitchFamily="34" charset="0"/>
              <a:buChar char="•"/>
            </a:pPr>
            <a:endParaRPr lang="en-GB" sz="2000" i="1" dirty="0">
              <a:latin typeface="Segoe Print" panose="02000600000000000000" pitchFamily="2" charset="0"/>
            </a:endParaRPr>
          </a:p>
          <a:p>
            <a:r>
              <a:rPr lang="en-GB" sz="2000" i="1" dirty="0" smtClean="0">
                <a:latin typeface="Segoe Print" panose="02000600000000000000" pitchFamily="2" charset="0"/>
              </a:rPr>
              <a:t>Mrs R. </a:t>
            </a:r>
            <a:r>
              <a:rPr lang="en-GB" sz="2000" i="1" dirty="0" err="1" smtClean="0">
                <a:latin typeface="Segoe Print" panose="02000600000000000000" pitchFamily="2" charset="0"/>
              </a:rPr>
              <a:t>Leyshon</a:t>
            </a:r>
            <a:endParaRPr lang="en-GB" sz="2000" i="1" dirty="0" smtClean="0">
              <a:latin typeface="Segoe Print" panose="02000600000000000000" pitchFamily="2" charset="0"/>
            </a:endParaRPr>
          </a:p>
          <a:p>
            <a:r>
              <a:rPr lang="en-GB" sz="2000" i="1" dirty="0">
                <a:latin typeface="Segoe Print" panose="02000600000000000000" pitchFamily="2" charset="0"/>
              </a:rPr>
              <a:t>	</a:t>
            </a:r>
            <a:r>
              <a:rPr lang="en-GB" sz="2000" i="1" dirty="0" smtClean="0">
                <a:latin typeface="Segoe Print" panose="02000600000000000000" pitchFamily="2" charset="0"/>
              </a:rPr>
              <a:t>		</a:t>
            </a:r>
            <a:endParaRPr lang="en-GB" sz="2000" i="1" dirty="0">
              <a:latin typeface="Segoe Print" panose="02000600000000000000" pitchFamily="2" charset="0"/>
            </a:endParaRPr>
          </a:p>
          <a:p>
            <a:r>
              <a:rPr lang="en-GB" sz="2000" i="1" dirty="0" smtClean="0">
                <a:latin typeface="Segoe Print" panose="02000600000000000000" pitchFamily="2" charset="0"/>
              </a:rPr>
              <a:t>Miss C. Floyd</a:t>
            </a:r>
          </a:p>
          <a:p>
            <a:pPr marL="285750" indent="-285750">
              <a:buFont typeface="Arial" panose="020B0604020202020204" pitchFamily="34" charset="0"/>
              <a:buChar char="•"/>
            </a:pPr>
            <a:endParaRPr lang="en-GB" sz="1400" dirty="0" smtClean="0">
              <a:latin typeface="Segoe Print" panose="02000600000000000000" pitchFamily="2" charset="0"/>
            </a:endParaRPr>
          </a:p>
          <a:p>
            <a:pPr marL="285750" indent="-285750">
              <a:buFont typeface="Arial" panose="020B0604020202020204" pitchFamily="34" charset="0"/>
              <a:buChar char="•"/>
            </a:pPr>
            <a:endParaRPr lang="en-GB" i="1" dirty="0">
              <a:latin typeface="SassoonCRInfant" panose="02010503020300020003" pitchFamily="2" charset="0"/>
            </a:endParaRPr>
          </a:p>
          <a:p>
            <a:pPr marL="285750" indent="-285750">
              <a:buFont typeface="Arial" panose="020B0604020202020204" pitchFamily="34" charset="0"/>
              <a:buChar char="•"/>
            </a:pPr>
            <a:endParaRPr lang="en-GB" i="1" dirty="0">
              <a:latin typeface="SassoonCRInfant" panose="02010503020300020003" pitchFamily="2" charset="0"/>
            </a:endParaRPr>
          </a:p>
          <a:p>
            <a:pPr marL="285750" indent="-285750">
              <a:buFont typeface="Arial" panose="020B0604020202020204" pitchFamily="34" charset="0"/>
              <a:buChar char="•"/>
            </a:pPr>
            <a:endParaRPr lang="en-GB" i="1" dirty="0">
              <a:latin typeface="SassoonCRInfant" panose="02010503020300020003" pitchFamily="2" charset="0"/>
            </a:endParaRPr>
          </a:p>
          <a:p>
            <a:pPr marL="285750" indent="-285750">
              <a:buFont typeface="Arial" panose="020B0604020202020204" pitchFamily="34" charset="0"/>
              <a:buChar char="•"/>
            </a:pPr>
            <a:endParaRPr lang="en-GB" i="1" dirty="0">
              <a:latin typeface="SassoonCRInfant" panose="02010503020300020003" pitchFamily="2" charset="0"/>
            </a:endParaRPr>
          </a:p>
          <a:p>
            <a:pPr marL="285750" indent="-285750">
              <a:buFont typeface="Arial" panose="020B0604020202020204" pitchFamily="34" charset="0"/>
              <a:buChar char="•"/>
            </a:pPr>
            <a:endParaRPr lang="en-GB" i="1" dirty="0">
              <a:latin typeface="SassoonCRInfant" panose="02010503020300020003" pitchFamily="2"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4368" y="347165"/>
            <a:ext cx="890587" cy="96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ustDataLst>
      <p:tags r:id="rId1"/>
    </p:custDataLst>
    <p:extLst>
      <p:ext uri="{BB962C8B-B14F-4D97-AF65-F5344CB8AC3E}">
        <p14:creationId xmlns:p14="http://schemas.microsoft.com/office/powerpoint/2010/main" val="14452100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6476" y="121326"/>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t>Ethos a Gweledigaeth</a:t>
            </a:r>
            <a:endParaRPr lang="en-GB" dirty="0"/>
          </a:p>
        </p:txBody>
      </p:sp>
      <p:sp>
        <p:nvSpPr>
          <p:cNvPr id="4" name="TextBox 3"/>
          <p:cNvSpPr txBox="1"/>
          <p:nvPr/>
        </p:nvSpPr>
        <p:spPr>
          <a:xfrm>
            <a:off x="177031" y="995638"/>
            <a:ext cx="8352928" cy="3170099"/>
          </a:xfrm>
          <a:prstGeom prst="rect">
            <a:avLst/>
          </a:prstGeom>
          <a:noFill/>
        </p:spPr>
        <p:txBody>
          <a:bodyPr wrap="square" rtlCol="0">
            <a:spAutoFit/>
          </a:bodyPr>
          <a:lstStyle/>
          <a:p>
            <a:pPr marL="457200" indent="-457200">
              <a:buFont typeface="Arial" panose="020B0604020202020204" pitchFamily="34" charset="0"/>
              <a:buChar char="•"/>
            </a:pPr>
            <a:r>
              <a:rPr lang="en-GB" sz="2000" dirty="0" err="1">
                <a:latin typeface="Segoe Print" panose="02000600000000000000" pitchFamily="2" charset="0"/>
              </a:rPr>
              <a:t>Cyfle</a:t>
            </a:r>
            <a:r>
              <a:rPr lang="en-GB" sz="2000" dirty="0">
                <a:latin typeface="Segoe Print" panose="02000600000000000000" pitchFamily="2" charset="0"/>
              </a:rPr>
              <a:t> </a:t>
            </a:r>
            <a:r>
              <a:rPr lang="en-GB" sz="2000" dirty="0" err="1">
                <a:latin typeface="Segoe Print" panose="02000600000000000000" pitchFamily="2" charset="0"/>
              </a:rPr>
              <a:t>i</a:t>
            </a:r>
            <a:r>
              <a:rPr lang="en-GB" sz="2000" dirty="0">
                <a:latin typeface="Segoe Print" panose="02000600000000000000" pitchFamily="2" charset="0"/>
              </a:rPr>
              <a:t> bob </a:t>
            </a:r>
            <a:r>
              <a:rPr lang="en-GB" sz="2000" dirty="0" err="1">
                <a:latin typeface="Segoe Print" panose="02000600000000000000" pitchFamily="2" charset="0"/>
              </a:rPr>
              <a:t>plentyn</a:t>
            </a:r>
            <a:r>
              <a:rPr lang="en-GB" sz="2000" dirty="0">
                <a:latin typeface="Segoe Print" panose="02000600000000000000" pitchFamily="2" charset="0"/>
              </a:rPr>
              <a:t> </a:t>
            </a:r>
            <a:r>
              <a:rPr lang="en-GB" sz="2000" dirty="0" err="1">
                <a:latin typeface="Segoe Print" panose="02000600000000000000" pitchFamily="2" charset="0"/>
              </a:rPr>
              <a:t>lwyddo</a:t>
            </a:r>
            <a:r>
              <a:rPr lang="en-GB" sz="2000" dirty="0">
                <a:latin typeface="Segoe Print" panose="02000600000000000000" pitchFamily="2" charset="0"/>
              </a:rPr>
              <a:t> </a:t>
            </a:r>
            <a:r>
              <a:rPr lang="en-GB" sz="2000" i="1" dirty="0">
                <a:latin typeface="Segoe Print" panose="02000600000000000000" pitchFamily="2" charset="0"/>
              </a:rPr>
              <a:t>/ Opportunity for every </a:t>
            </a:r>
          </a:p>
          <a:p>
            <a:r>
              <a:rPr lang="en-GB" sz="2000" i="1" dirty="0">
                <a:latin typeface="Segoe Print" panose="02000600000000000000" pitchFamily="2" charset="0"/>
              </a:rPr>
              <a:t>    child to succeed.</a:t>
            </a:r>
          </a:p>
          <a:p>
            <a:endParaRPr lang="en-GB" sz="2000" dirty="0">
              <a:latin typeface="Segoe Print" panose="02000600000000000000" pitchFamily="2" charset="0"/>
            </a:endParaRPr>
          </a:p>
          <a:p>
            <a:pPr marL="457200" indent="-457200">
              <a:buFont typeface="Arial" panose="020B0604020202020204" pitchFamily="34" charset="0"/>
              <a:buChar char="•"/>
            </a:pPr>
            <a:r>
              <a:rPr lang="en-GB" sz="2000" dirty="0" err="1">
                <a:latin typeface="Segoe Print" panose="02000600000000000000" pitchFamily="2" charset="0"/>
              </a:rPr>
              <a:t>Ysgol</a:t>
            </a:r>
            <a:r>
              <a:rPr lang="en-GB" sz="2000" dirty="0">
                <a:latin typeface="Segoe Print" panose="02000600000000000000" pitchFamily="2" charset="0"/>
              </a:rPr>
              <a:t> </a:t>
            </a:r>
            <a:r>
              <a:rPr lang="en-GB" sz="2000" dirty="0" err="1">
                <a:latin typeface="Segoe Print" panose="02000600000000000000" pitchFamily="2" charset="0"/>
              </a:rPr>
              <a:t>sydd</a:t>
            </a:r>
            <a:r>
              <a:rPr lang="en-GB" sz="2000" dirty="0">
                <a:latin typeface="Segoe Print" panose="02000600000000000000" pitchFamily="2" charset="0"/>
              </a:rPr>
              <a:t> </a:t>
            </a:r>
            <a:r>
              <a:rPr lang="en-GB" sz="2000" dirty="0" err="1">
                <a:latin typeface="Segoe Print" panose="02000600000000000000" pitchFamily="2" charset="0"/>
              </a:rPr>
              <a:t>yn</a:t>
            </a:r>
            <a:r>
              <a:rPr lang="en-GB" sz="2000" dirty="0">
                <a:latin typeface="Segoe Print" panose="02000600000000000000" pitchFamily="2" charset="0"/>
              </a:rPr>
              <a:t> </a:t>
            </a:r>
            <a:r>
              <a:rPr lang="en-GB" sz="2000" dirty="0" err="1">
                <a:latin typeface="Segoe Print" panose="02000600000000000000" pitchFamily="2" charset="0"/>
              </a:rPr>
              <a:t>annog</a:t>
            </a:r>
            <a:r>
              <a:rPr lang="en-GB" sz="2000" dirty="0">
                <a:latin typeface="Segoe Print" panose="02000600000000000000" pitchFamily="2" charset="0"/>
              </a:rPr>
              <a:t> </a:t>
            </a:r>
            <a:r>
              <a:rPr lang="en-GB" sz="2000" dirty="0" err="1">
                <a:latin typeface="Segoe Print" panose="02000600000000000000" pitchFamily="2" charset="0"/>
              </a:rPr>
              <a:t>Cymreictod</a:t>
            </a:r>
            <a:r>
              <a:rPr lang="en-GB" sz="2000" dirty="0">
                <a:latin typeface="Segoe Print" panose="02000600000000000000" pitchFamily="2" charset="0"/>
              </a:rPr>
              <a:t>, </a:t>
            </a:r>
            <a:r>
              <a:rPr lang="en-GB" sz="2000" dirty="0" err="1">
                <a:latin typeface="Segoe Print" panose="02000600000000000000" pitchFamily="2" charset="0"/>
              </a:rPr>
              <a:t>caredigrwydd</a:t>
            </a:r>
            <a:r>
              <a:rPr lang="en-GB" sz="2000" dirty="0">
                <a:latin typeface="Segoe Print" panose="02000600000000000000" pitchFamily="2" charset="0"/>
              </a:rPr>
              <a:t>, </a:t>
            </a:r>
            <a:r>
              <a:rPr lang="en-GB" sz="2000" dirty="0" err="1">
                <a:latin typeface="Segoe Print" panose="02000600000000000000" pitchFamily="2" charset="0"/>
              </a:rPr>
              <a:t>gonestrwydd</a:t>
            </a:r>
            <a:r>
              <a:rPr lang="en-GB" sz="2000" dirty="0">
                <a:latin typeface="Segoe Print" panose="02000600000000000000" pitchFamily="2" charset="0"/>
              </a:rPr>
              <a:t>, </a:t>
            </a:r>
            <a:r>
              <a:rPr lang="en-GB" sz="2000" dirty="0" err="1">
                <a:latin typeface="Segoe Print" panose="02000600000000000000" pitchFamily="2" charset="0"/>
              </a:rPr>
              <a:t>annibyniaeth</a:t>
            </a:r>
            <a:r>
              <a:rPr lang="en-GB" sz="2000" dirty="0">
                <a:latin typeface="Segoe Print" panose="02000600000000000000" pitchFamily="2" charset="0"/>
              </a:rPr>
              <a:t> a </a:t>
            </a:r>
            <a:r>
              <a:rPr lang="en-GB" sz="2000" dirty="0" err="1">
                <a:latin typeface="Segoe Print" panose="02000600000000000000" pitchFamily="2" charset="0"/>
              </a:rPr>
              <a:t>pharch</a:t>
            </a:r>
            <a:r>
              <a:rPr lang="en-GB" sz="2000" dirty="0">
                <a:latin typeface="Segoe Print" panose="02000600000000000000" pitchFamily="2" charset="0"/>
              </a:rPr>
              <a:t> / </a:t>
            </a:r>
            <a:r>
              <a:rPr lang="en-GB" sz="2000" i="1" dirty="0">
                <a:latin typeface="Segoe Print" panose="02000600000000000000" pitchFamily="2" charset="0"/>
              </a:rPr>
              <a:t>A school that </a:t>
            </a:r>
            <a:r>
              <a:rPr lang="en-GB" sz="2000" i="1" dirty="0" smtClean="0">
                <a:latin typeface="Segoe Print" panose="02000600000000000000" pitchFamily="2" charset="0"/>
              </a:rPr>
              <a:t>proud of our Welsh heritage, </a:t>
            </a:r>
            <a:r>
              <a:rPr lang="en-GB" sz="2000" i="1" dirty="0">
                <a:latin typeface="Segoe Print" panose="02000600000000000000" pitchFamily="2" charset="0"/>
              </a:rPr>
              <a:t>kindness, honesty, independence and respect.</a:t>
            </a:r>
          </a:p>
          <a:p>
            <a:endParaRPr lang="en-GB" sz="2000" i="1" dirty="0">
              <a:latin typeface="Segoe Print" panose="02000600000000000000" pitchFamily="2" charset="0"/>
            </a:endParaRPr>
          </a:p>
          <a:p>
            <a:pPr marL="457200" indent="-457200">
              <a:buFont typeface="Arial" panose="020B0604020202020204" pitchFamily="34" charset="0"/>
              <a:buChar char="•"/>
            </a:pPr>
            <a:r>
              <a:rPr lang="en-GB" sz="2000" dirty="0" err="1">
                <a:latin typeface="Segoe Print" panose="02000600000000000000" pitchFamily="2" charset="0"/>
              </a:rPr>
              <a:t>Ysgol</a:t>
            </a:r>
            <a:r>
              <a:rPr lang="en-GB" sz="2000" dirty="0">
                <a:latin typeface="Segoe Print" panose="02000600000000000000" pitchFamily="2" charset="0"/>
              </a:rPr>
              <a:t> </a:t>
            </a:r>
            <a:r>
              <a:rPr lang="en-GB" sz="2000" dirty="0" err="1">
                <a:latin typeface="Segoe Print" panose="02000600000000000000" pitchFamily="2" charset="0"/>
              </a:rPr>
              <a:t>gynhwysol</a:t>
            </a:r>
            <a:r>
              <a:rPr lang="en-GB" sz="2000" dirty="0">
                <a:latin typeface="Segoe Print" panose="02000600000000000000" pitchFamily="2" charset="0"/>
              </a:rPr>
              <a:t> </a:t>
            </a:r>
            <a:r>
              <a:rPr lang="en-GB" sz="2000" dirty="0" err="1">
                <a:latin typeface="Segoe Print" panose="02000600000000000000" pitchFamily="2" charset="0"/>
              </a:rPr>
              <a:t>sy’n</a:t>
            </a:r>
            <a:r>
              <a:rPr lang="en-GB" sz="2000" dirty="0">
                <a:latin typeface="Segoe Print" panose="02000600000000000000" pitchFamily="2" charset="0"/>
              </a:rPr>
              <a:t> </a:t>
            </a:r>
            <a:r>
              <a:rPr lang="en-GB" sz="2000" dirty="0" err="1">
                <a:latin typeface="Segoe Print" panose="02000600000000000000" pitchFamily="2" charset="0"/>
              </a:rPr>
              <a:t>sicrhau’r</a:t>
            </a:r>
            <a:r>
              <a:rPr lang="en-GB" sz="2000" dirty="0">
                <a:latin typeface="Segoe Print" panose="02000600000000000000" pitchFamily="2" charset="0"/>
              </a:rPr>
              <a:t> un </a:t>
            </a:r>
            <a:r>
              <a:rPr lang="en-GB" sz="2000" dirty="0" err="1">
                <a:latin typeface="Segoe Print" panose="02000600000000000000" pitchFamily="2" charset="0"/>
              </a:rPr>
              <a:t>cyfle</a:t>
            </a:r>
            <a:r>
              <a:rPr lang="en-GB" sz="2000" dirty="0">
                <a:latin typeface="Segoe Print" panose="02000600000000000000" pitchFamily="2" charset="0"/>
              </a:rPr>
              <a:t> </a:t>
            </a:r>
            <a:r>
              <a:rPr lang="en-GB" sz="2000" dirty="0" err="1">
                <a:latin typeface="Segoe Print" panose="02000600000000000000" pitchFamily="2" charset="0"/>
              </a:rPr>
              <a:t>i</a:t>
            </a:r>
            <a:r>
              <a:rPr lang="en-GB" sz="2000" dirty="0">
                <a:latin typeface="Segoe Print" panose="02000600000000000000" pitchFamily="2" charset="0"/>
              </a:rPr>
              <a:t> BOB </a:t>
            </a:r>
            <a:r>
              <a:rPr lang="en-GB" sz="2000" dirty="0" err="1">
                <a:latin typeface="Segoe Print" panose="02000600000000000000" pitchFamily="2" charset="0"/>
              </a:rPr>
              <a:t>plentyn</a:t>
            </a:r>
            <a:r>
              <a:rPr lang="en-GB" sz="2000" dirty="0">
                <a:latin typeface="Segoe Print" panose="02000600000000000000" pitchFamily="2" charset="0"/>
              </a:rPr>
              <a:t> / </a:t>
            </a:r>
            <a:r>
              <a:rPr lang="en-GB" sz="2000" i="1" dirty="0">
                <a:latin typeface="Segoe Print" panose="02000600000000000000" pitchFamily="2" charset="0"/>
              </a:rPr>
              <a:t>A school that ensures the same opportunities for EVERY child.</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4368" y="347165"/>
            <a:ext cx="890587" cy="96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6071" y="4063397"/>
            <a:ext cx="2018322" cy="21375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437084" y="504984"/>
            <a:ext cx="7663308" cy="523220"/>
          </a:xfrm>
          <a:prstGeom prst="rect">
            <a:avLst/>
          </a:prstGeom>
          <a:noFill/>
        </p:spPr>
        <p:txBody>
          <a:bodyPr wrap="square" rtlCol="0">
            <a:spAutoFit/>
          </a:bodyPr>
          <a:lstStyle/>
          <a:p>
            <a:r>
              <a:rPr lang="en-GB" sz="2800" u="sng" dirty="0">
                <a:latin typeface="Segoe Print" panose="02000600000000000000" pitchFamily="2" charset="0"/>
              </a:rPr>
              <a:t>Ethos a </a:t>
            </a:r>
            <a:r>
              <a:rPr lang="en-GB" sz="2800" u="sng" dirty="0" err="1">
                <a:latin typeface="Segoe Print" panose="02000600000000000000" pitchFamily="2" charset="0"/>
              </a:rPr>
              <a:t>Gweledigaeth</a:t>
            </a:r>
            <a:endParaRPr lang="en-GB" sz="2800" u="sng" dirty="0">
              <a:latin typeface="Segoe Print" panose="02000600000000000000" pitchFamily="2" charset="0"/>
            </a:endParaRPr>
          </a:p>
        </p:txBody>
      </p:sp>
      <p:pic>
        <p:nvPicPr>
          <p:cNvPr id="10" name="Picture 8" descr="Balancing Equity and Efficiency | Health Knowledge"/>
          <p:cNvPicPr>
            <a:picLocks noChangeAspect="1" noChangeArrowheads="1"/>
          </p:cNvPicPr>
          <p:nvPr/>
        </p:nvPicPr>
        <p:blipFill rotWithShape="1">
          <a:blip r:embed="rId5">
            <a:extLst>
              <a:ext uri="{28A0092B-C50C-407E-A947-70E740481C1C}">
                <a14:useLocalDpi xmlns:a14="http://schemas.microsoft.com/office/drawing/2010/main" val="0"/>
              </a:ext>
            </a:extLst>
          </a:blip>
          <a:srcRect l="10705" t="6968" r="9485" b="11843"/>
          <a:stretch/>
        </p:blipFill>
        <p:spPr bwMode="auto">
          <a:xfrm>
            <a:off x="3396835" y="4103841"/>
            <a:ext cx="2755349" cy="203496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6"/>
          <a:stretch>
            <a:fillRect/>
          </a:stretch>
        </p:blipFill>
        <p:spPr>
          <a:xfrm>
            <a:off x="6674626" y="4165706"/>
            <a:ext cx="1748783" cy="1756590"/>
          </a:xfrm>
          <a:prstGeom prst="rect">
            <a:avLst/>
          </a:prstGeom>
        </p:spPr>
      </p:pic>
    </p:spTree>
    <p:custDataLst>
      <p:tags r:id="rId1"/>
    </p:custDataLst>
    <p:extLst>
      <p:ext uri="{BB962C8B-B14F-4D97-AF65-F5344CB8AC3E}">
        <p14:creationId xmlns:p14="http://schemas.microsoft.com/office/powerpoint/2010/main" val="41128085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7504" y="116632"/>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b="1" dirty="0"/>
              <a:t>Ethos a</a:t>
            </a:r>
            <a:endParaRPr lang="en-GB" sz="1350" dirty="0"/>
          </a:p>
        </p:txBody>
      </p:sp>
      <p:sp>
        <p:nvSpPr>
          <p:cNvPr id="5" name="TextBox 4"/>
          <p:cNvSpPr txBox="1"/>
          <p:nvPr/>
        </p:nvSpPr>
        <p:spPr>
          <a:xfrm>
            <a:off x="611560" y="764704"/>
            <a:ext cx="7704856" cy="6194003"/>
          </a:xfrm>
          <a:prstGeom prst="rect">
            <a:avLst/>
          </a:prstGeom>
          <a:noFill/>
        </p:spPr>
        <p:txBody>
          <a:bodyPr wrap="square" rtlCol="0">
            <a:spAutoFit/>
          </a:bodyPr>
          <a:lstStyle/>
          <a:p>
            <a:r>
              <a:rPr lang="en-GB" sz="2100" u="sng" dirty="0" err="1" smtClean="0">
                <a:latin typeface="Segoe Print" panose="02000600000000000000" pitchFamily="2" charset="0"/>
              </a:rPr>
              <a:t>Disgyblaeth</a:t>
            </a:r>
            <a:r>
              <a:rPr lang="en-GB" sz="2100" u="sng" dirty="0" smtClean="0">
                <a:latin typeface="Segoe Print" panose="02000600000000000000" pitchFamily="2" charset="0"/>
              </a:rPr>
              <a:t> a </a:t>
            </a:r>
            <a:r>
              <a:rPr lang="en-GB" sz="2100" u="sng" dirty="0" err="1" smtClean="0">
                <a:latin typeface="Segoe Print" panose="02000600000000000000" pitchFamily="2" charset="0"/>
              </a:rPr>
              <a:t>Gwrth</a:t>
            </a:r>
            <a:r>
              <a:rPr lang="en-GB" sz="2100" u="sng" dirty="0" smtClean="0">
                <a:latin typeface="Segoe Print" panose="02000600000000000000" pitchFamily="2" charset="0"/>
              </a:rPr>
              <a:t> </a:t>
            </a:r>
            <a:r>
              <a:rPr lang="en-GB" sz="2100" u="sng" dirty="0" err="1" smtClean="0">
                <a:latin typeface="Segoe Print" panose="02000600000000000000" pitchFamily="2" charset="0"/>
              </a:rPr>
              <a:t>Fwlio</a:t>
            </a:r>
            <a:endParaRPr lang="en-GB" sz="2100" u="sng" dirty="0">
              <a:latin typeface="Segoe Print" panose="02000600000000000000" pitchFamily="2" charset="0"/>
            </a:endParaRPr>
          </a:p>
          <a:p>
            <a:endParaRPr lang="en-GB" sz="2400" dirty="0">
              <a:latin typeface="Segoe Print" panose="02000600000000000000" pitchFamily="2" charset="0"/>
            </a:endParaRPr>
          </a:p>
          <a:p>
            <a:r>
              <a:rPr lang="en-GB" sz="1600" dirty="0" err="1">
                <a:latin typeface="Segoe Print" panose="02000600000000000000" pitchFamily="2" charset="0"/>
              </a:rPr>
              <a:t>Mae’r</a:t>
            </a:r>
            <a:r>
              <a:rPr lang="en-GB" sz="1600" dirty="0">
                <a:latin typeface="Segoe Print" panose="02000600000000000000" pitchFamily="2" charset="0"/>
              </a:rPr>
              <a:t> </a:t>
            </a:r>
            <a:r>
              <a:rPr lang="en-GB" sz="1600" dirty="0" err="1">
                <a:latin typeface="Segoe Print" panose="02000600000000000000" pitchFamily="2" charset="0"/>
              </a:rPr>
              <a:t>ysgol</a:t>
            </a:r>
            <a:r>
              <a:rPr lang="en-GB" sz="1600" dirty="0">
                <a:latin typeface="Segoe Print" panose="02000600000000000000" pitchFamily="2" charset="0"/>
              </a:rPr>
              <a:t> </a:t>
            </a:r>
            <a:r>
              <a:rPr lang="en-GB" sz="1600" dirty="0" err="1">
                <a:latin typeface="Segoe Print" panose="02000600000000000000" pitchFamily="2" charset="0"/>
              </a:rPr>
              <a:t>yn</a:t>
            </a:r>
            <a:r>
              <a:rPr lang="en-GB" sz="1600" dirty="0">
                <a:latin typeface="Segoe Print" panose="02000600000000000000" pitchFamily="2" charset="0"/>
              </a:rPr>
              <a:t> </a:t>
            </a:r>
            <a:r>
              <a:rPr lang="en-GB" sz="1600" dirty="0" err="1">
                <a:latin typeface="Segoe Print" panose="02000600000000000000" pitchFamily="2" charset="0"/>
              </a:rPr>
              <a:t>defnyddio</a:t>
            </a:r>
            <a:r>
              <a:rPr lang="en-GB" sz="1600" dirty="0">
                <a:latin typeface="Segoe Print" panose="02000600000000000000" pitchFamily="2" charset="0"/>
              </a:rPr>
              <a:t> </a:t>
            </a:r>
            <a:r>
              <a:rPr lang="en-GB" sz="1600" dirty="0" err="1">
                <a:latin typeface="Segoe Print" panose="02000600000000000000" pitchFamily="2" charset="0"/>
              </a:rPr>
              <a:t>strategaethau</a:t>
            </a:r>
            <a:r>
              <a:rPr lang="en-GB" sz="1600" dirty="0">
                <a:latin typeface="Segoe Print" panose="02000600000000000000" pitchFamily="2" charset="0"/>
              </a:rPr>
              <a:t> </a:t>
            </a:r>
            <a:r>
              <a:rPr lang="en-GB" sz="1600" dirty="0" err="1">
                <a:latin typeface="Segoe Print" panose="02000600000000000000" pitchFamily="2" charset="0"/>
              </a:rPr>
              <a:t>Arfer</a:t>
            </a:r>
            <a:r>
              <a:rPr lang="en-GB" sz="1600" dirty="0">
                <a:latin typeface="Segoe Print" panose="02000600000000000000" pitchFamily="2" charset="0"/>
              </a:rPr>
              <a:t> </a:t>
            </a:r>
            <a:r>
              <a:rPr lang="en-GB" sz="1600" dirty="0" err="1">
                <a:latin typeface="Segoe Print" panose="02000600000000000000" pitchFamily="2" charset="0"/>
              </a:rPr>
              <a:t>Adferol</a:t>
            </a:r>
            <a:r>
              <a:rPr lang="en-GB" sz="1600" dirty="0">
                <a:latin typeface="Segoe Print" panose="02000600000000000000" pitchFamily="2" charset="0"/>
              </a:rPr>
              <a:t> </a:t>
            </a:r>
            <a:r>
              <a:rPr lang="en-GB" sz="1600" dirty="0" err="1">
                <a:latin typeface="Segoe Print" panose="02000600000000000000" pitchFamily="2" charset="0"/>
              </a:rPr>
              <a:t>er</a:t>
            </a:r>
            <a:r>
              <a:rPr lang="en-GB" sz="1600" dirty="0">
                <a:latin typeface="Segoe Print" panose="02000600000000000000" pitchFamily="2" charset="0"/>
              </a:rPr>
              <a:t> </a:t>
            </a:r>
            <a:r>
              <a:rPr lang="en-GB" sz="1600" dirty="0" err="1">
                <a:latin typeface="Segoe Print" panose="02000600000000000000" pitchFamily="2" charset="0"/>
              </a:rPr>
              <a:t>mwyn</a:t>
            </a:r>
            <a:r>
              <a:rPr lang="en-GB" sz="1600" dirty="0">
                <a:latin typeface="Segoe Print" panose="02000600000000000000" pitchFamily="2" charset="0"/>
              </a:rPr>
              <a:t> </a:t>
            </a:r>
            <a:r>
              <a:rPr lang="en-GB" sz="1600" dirty="0" err="1">
                <a:latin typeface="Segoe Print" panose="02000600000000000000" pitchFamily="2" charset="0"/>
              </a:rPr>
              <a:t>ceisio</a:t>
            </a:r>
            <a:r>
              <a:rPr lang="en-GB" sz="1600" dirty="0">
                <a:latin typeface="Segoe Print" panose="02000600000000000000" pitchFamily="2" charset="0"/>
              </a:rPr>
              <a:t> </a:t>
            </a:r>
            <a:r>
              <a:rPr lang="en-GB" sz="1600" dirty="0" err="1">
                <a:latin typeface="Segoe Print" panose="02000600000000000000" pitchFamily="2" charset="0"/>
              </a:rPr>
              <a:t>datrys</a:t>
            </a:r>
            <a:r>
              <a:rPr lang="en-GB" sz="1600" dirty="0">
                <a:latin typeface="Segoe Print" panose="02000600000000000000" pitchFamily="2" charset="0"/>
              </a:rPr>
              <a:t> </a:t>
            </a:r>
            <a:r>
              <a:rPr lang="en-GB" sz="1600" dirty="0" err="1">
                <a:latin typeface="Segoe Print" panose="02000600000000000000" pitchFamily="2" charset="0"/>
              </a:rPr>
              <a:t>sefyllfa</a:t>
            </a:r>
            <a:r>
              <a:rPr lang="en-GB" sz="1600" dirty="0">
                <a:latin typeface="Segoe Print" panose="02000600000000000000" pitchFamily="2" charset="0"/>
              </a:rPr>
              <a:t> o </a:t>
            </a:r>
            <a:r>
              <a:rPr lang="en-GB" sz="1600" dirty="0" err="1">
                <a:latin typeface="Segoe Print" panose="02000600000000000000" pitchFamily="2" charset="0"/>
              </a:rPr>
              <a:t>gwmpo</a:t>
            </a:r>
            <a:r>
              <a:rPr lang="en-GB" sz="1600" dirty="0">
                <a:latin typeface="Segoe Print" panose="02000600000000000000" pitchFamily="2" charset="0"/>
              </a:rPr>
              <a:t> mas ac </a:t>
            </a:r>
            <a:r>
              <a:rPr lang="en-GB" sz="1600" dirty="0" err="1">
                <a:latin typeface="Segoe Print" panose="02000600000000000000" pitchFamily="2" charset="0"/>
              </a:rPr>
              <a:t>yn</a:t>
            </a:r>
            <a:r>
              <a:rPr lang="en-GB" sz="1600" dirty="0">
                <a:latin typeface="Segoe Print" panose="02000600000000000000" pitchFamily="2" charset="0"/>
              </a:rPr>
              <a:t> </a:t>
            </a:r>
            <a:r>
              <a:rPr lang="en-GB" sz="1600" dirty="0" err="1">
                <a:latin typeface="Segoe Print" panose="02000600000000000000" pitchFamily="2" charset="0"/>
              </a:rPr>
              <a:t>annog</a:t>
            </a:r>
            <a:r>
              <a:rPr lang="en-GB" sz="1600" dirty="0">
                <a:latin typeface="Segoe Print" panose="02000600000000000000" pitchFamily="2" charset="0"/>
              </a:rPr>
              <a:t> </a:t>
            </a:r>
            <a:r>
              <a:rPr lang="en-GB" sz="1600" dirty="0" err="1">
                <a:latin typeface="Segoe Print" panose="02000600000000000000" pitchFamily="2" charset="0"/>
              </a:rPr>
              <a:t>cyfrifoldeb</a:t>
            </a:r>
            <a:r>
              <a:rPr lang="en-GB" sz="1600" dirty="0">
                <a:latin typeface="Segoe Print" panose="02000600000000000000" pitchFamily="2" charset="0"/>
              </a:rPr>
              <a:t> </a:t>
            </a:r>
            <a:r>
              <a:rPr lang="en-GB" sz="1600" dirty="0" err="1">
                <a:latin typeface="Segoe Print" panose="02000600000000000000" pitchFamily="2" charset="0"/>
              </a:rPr>
              <a:t>personol</a:t>
            </a:r>
            <a:r>
              <a:rPr lang="en-GB" sz="1600" dirty="0">
                <a:latin typeface="Segoe Print" panose="02000600000000000000" pitchFamily="2" charset="0"/>
              </a:rPr>
              <a:t> am </a:t>
            </a:r>
            <a:r>
              <a:rPr lang="en-GB" sz="1600" dirty="0" err="1">
                <a:latin typeface="Segoe Print" panose="02000600000000000000" pitchFamily="2" charset="0"/>
              </a:rPr>
              <a:t>sefyllfaoedd</a:t>
            </a:r>
            <a:r>
              <a:rPr lang="en-GB" sz="1600" dirty="0">
                <a:latin typeface="Segoe Print" panose="02000600000000000000" pitchFamily="2" charset="0"/>
              </a:rPr>
              <a:t> </a:t>
            </a:r>
            <a:r>
              <a:rPr lang="en-GB" sz="1600" dirty="0" err="1">
                <a:latin typeface="Segoe Print" panose="02000600000000000000" pitchFamily="2" charset="0"/>
              </a:rPr>
              <a:t>o’r</a:t>
            </a:r>
            <a:r>
              <a:rPr lang="en-GB" sz="1600" dirty="0">
                <a:latin typeface="Segoe Print" panose="02000600000000000000" pitchFamily="2" charset="0"/>
              </a:rPr>
              <a:t> </a:t>
            </a:r>
            <a:r>
              <a:rPr lang="en-GB" sz="1600" dirty="0" err="1">
                <a:latin typeface="Segoe Print" panose="02000600000000000000" pitchFamily="2" charset="0"/>
              </a:rPr>
              <a:t>fath</a:t>
            </a:r>
            <a:r>
              <a:rPr lang="en-GB" sz="1600" dirty="0">
                <a:latin typeface="Segoe Print" panose="02000600000000000000" pitchFamily="2" charset="0"/>
              </a:rPr>
              <a:t>. </a:t>
            </a:r>
          </a:p>
          <a:p>
            <a:endParaRPr lang="en-GB" sz="1600" u="sng" dirty="0">
              <a:latin typeface="Segoe Print" panose="02000600000000000000" pitchFamily="2" charset="0"/>
            </a:endParaRPr>
          </a:p>
          <a:p>
            <a:r>
              <a:rPr lang="en-GB" sz="1600" b="1" dirty="0" err="1">
                <a:latin typeface="Segoe Print" panose="02000600000000000000" pitchFamily="2" charset="0"/>
              </a:rPr>
              <a:t>Mae’r</a:t>
            </a:r>
            <a:r>
              <a:rPr lang="en-GB" sz="1600" b="1" dirty="0">
                <a:latin typeface="Segoe Print" panose="02000600000000000000" pitchFamily="2" charset="0"/>
              </a:rPr>
              <a:t> </a:t>
            </a:r>
            <a:r>
              <a:rPr lang="en-GB" sz="1600" b="1" dirty="0" err="1">
                <a:latin typeface="Segoe Print" panose="02000600000000000000" pitchFamily="2" charset="0"/>
              </a:rPr>
              <a:t>cwestiynau</a:t>
            </a:r>
            <a:r>
              <a:rPr lang="en-GB" sz="1600" b="1" dirty="0">
                <a:latin typeface="Segoe Print" panose="02000600000000000000" pitchFamily="2" charset="0"/>
              </a:rPr>
              <a:t> </a:t>
            </a:r>
            <a:r>
              <a:rPr lang="en-GB" sz="1600" b="1" dirty="0" err="1">
                <a:latin typeface="Segoe Print" panose="02000600000000000000" pitchFamily="2" charset="0"/>
              </a:rPr>
              <a:t>canlynol</a:t>
            </a:r>
            <a:r>
              <a:rPr lang="en-GB" sz="1600" b="1" dirty="0">
                <a:latin typeface="Segoe Print" panose="02000600000000000000" pitchFamily="2" charset="0"/>
              </a:rPr>
              <a:t> </a:t>
            </a:r>
            <a:r>
              <a:rPr lang="en-GB" sz="1600" b="1" dirty="0" err="1">
                <a:latin typeface="Segoe Print" panose="02000600000000000000" pitchFamily="2" charset="0"/>
              </a:rPr>
              <a:t>yn</a:t>
            </a:r>
            <a:r>
              <a:rPr lang="en-GB" sz="1600" b="1" dirty="0">
                <a:latin typeface="Segoe Print" panose="02000600000000000000" pitchFamily="2" charset="0"/>
              </a:rPr>
              <a:t> </a:t>
            </a:r>
            <a:r>
              <a:rPr lang="en-GB" sz="1600" b="1" dirty="0" err="1">
                <a:latin typeface="Segoe Print" panose="02000600000000000000" pitchFamily="2" charset="0"/>
              </a:rPr>
              <a:t>ddibynadwy</a:t>
            </a:r>
            <a:r>
              <a:rPr lang="en-GB" sz="1600" b="1" dirty="0">
                <a:latin typeface="Segoe Print" panose="02000600000000000000" pitchFamily="2" charset="0"/>
              </a:rPr>
              <a:t> </a:t>
            </a:r>
            <a:r>
              <a:rPr lang="en-GB" sz="1600" b="1" dirty="0" err="1">
                <a:latin typeface="Segoe Print" panose="02000600000000000000" pitchFamily="2" charset="0"/>
              </a:rPr>
              <a:t>wrth</a:t>
            </a:r>
            <a:r>
              <a:rPr lang="en-GB" sz="1600" b="1" dirty="0">
                <a:latin typeface="Segoe Print" panose="02000600000000000000" pitchFamily="2" charset="0"/>
              </a:rPr>
              <a:t> </a:t>
            </a:r>
            <a:r>
              <a:rPr lang="en-GB" sz="1600" b="1" dirty="0" err="1">
                <a:latin typeface="Segoe Print" panose="02000600000000000000" pitchFamily="2" charset="0"/>
              </a:rPr>
              <a:t>ymateb</a:t>
            </a:r>
            <a:r>
              <a:rPr lang="en-GB" sz="1600" b="1" dirty="0">
                <a:latin typeface="Segoe Print" panose="02000600000000000000" pitchFamily="2" charset="0"/>
              </a:rPr>
              <a:t> </a:t>
            </a:r>
            <a:r>
              <a:rPr lang="en-GB" sz="1600" b="1" dirty="0" err="1">
                <a:latin typeface="Segoe Print" panose="02000600000000000000" pitchFamily="2" charset="0"/>
              </a:rPr>
              <a:t>i</a:t>
            </a:r>
            <a:r>
              <a:rPr lang="en-GB" sz="1600" b="1" dirty="0">
                <a:latin typeface="Segoe Print" panose="02000600000000000000" pitchFamily="2" charset="0"/>
              </a:rPr>
              <a:t> </a:t>
            </a:r>
            <a:r>
              <a:rPr lang="en-GB" sz="1600" b="1" dirty="0" err="1">
                <a:latin typeface="Segoe Print" panose="02000600000000000000" pitchFamily="2" charset="0"/>
              </a:rPr>
              <a:t>ymddygiad</a:t>
            </a:r>
            <a:r>
              <a:rPr lang="en-GB" sz="1600" b="1" dirty="0">
                <a:latin typeface="Segoe Print" panose="02000600000000000000" pitchFamily="2" charset="0"/>
              </a:rPr>
              <a:t> </a:t>
            </a:r>
            <a:r>
              <a:rPr lang="en-GB" sz="1600" b="1" dirty="0" err="1">
                <a:latin typeface="Segoe Print" panose="02000600000000000000" pitchFamily="2" charset="0"/>
              </a:rPr>
              <a:t>heriol</a:t>
            </a:r>
            <a:r>
              <a:rPr lang="en-GB" sz="1600" b="1" dirty="0">
                <a:latin typeface="Segoe Print" panose="02000600000000000000" pitchFamily="2" charset="0"/>
              </a:rPr>
              <a:t>:</a:t>
            </a:r>
          </a:p>
          <a:p>
            <a:pPr marL="285750" indent="-285750">
              <a:buFont typeface="Arial" panose="020B0604020202020204" pitchFamily="34" charset="0"/>
              <a:buChar char="•"/>
            </a:pPr>
            <a:r>
              <a:rPr lang="en-GB" sz="1400" dirty="0">
                <a:latin typeface="Segoe Print" panose="02000600000000000000" pitchFamily="2" charset="0"/>
              </a:rPr>
              <a:t>Beth </a:t>
            </a:r>
            <a:r>
              <a:rPr lang="en-GB" sz="1400" dirty="0" err="1">
                <a:latin typeface="Segoe Print" panose="02000600000000000000" pitchFamily="2" charset="0"/>
              </a:rPr>
              <a:t>ddigwyddodd</a:t>
            </a:r>
            <a:r>
              <a:rPr lang="en-GB" sz="1400" dirty="0">
                <a:latin typeface="Segoe Print" panose="02000600000000000000" pitchFamily="2" charset="0"/>
              </a:rPr>
              <a:t>?</a:t>
            </a:r>
          </a:p>
          <a:p>
            <a:pPr marL="285750" indent="-285750">
              <a:buFont typeface="Arial" panose="020B0604020202020204" pitchFamily="34" charset="0"/>
              <a:buChar char="•"/>
            </a:pPr>
            <a:r>
              <a:rPr lang="en-GB" sz="1400" dirty="0">
                <a:latin typeface="Segoe Print" panose="02000600000000000000" pitchFamily="2" charset="0"/>
              </a:rPr>
              <a:t>Beth </a:t>
            </a:r>
            <a:r>
              <a:rPr lang="en-GB" sz="1400" dirty="0" err="1">
                <a:latin typeface="Segoe Print" panose="02000600000000000000" pitchFamily="2" charset="0"/>
              </a:rPr>
              <a:t>oedd</a:t>
            </a:r>
            <a:r>
              <a:rPr lang="en-GB" sz="1400" dirty="0">
                <a:latin typeface="Segoe Print" panose="02000600000000000000" pitchFamily="2" charset="0"/>
              </a:rPr>
              <a:t> </a:t>
            </a:r>
            <a:r>
              <a:rPr lang="en-GB" sz="1400" dirty="0" err="1">
                <a:latin typeface="Segoe Print" panose="02000600000000000000" pitchFamily="2" charset="0"/>
              </a:rPr>
              <a:t>ar</a:t>
            </a:r>
            <a:r>
              <a:rPr lang="en-GB" sz="1400" dirty="0">
                <a:latin typeface="Segoe Print" panose="02000600000000000000" pitchFamily="2" charset="0"/>
              </a:rPr>
              <a:t> </a:t>
            </a:r>
            <a:r>
              <a:rPr lang="en-GB" sz="1400" dirty="0" err="1">
                <a:latin typeface="Segoe Print" panose="02000600000000000000" pitchFamily="2" charset="0"/>
              </a:rPr>
              <a:t>dy</a:t>
            </a:r>
            <a:r>
              <a:rPr lang="en-GB" sz="1400" dirty="0">
                <a:latin typeface="Segoe Print" panose="02000600000000000000" pitchFamily="2" charset="0"/>
              </a:rPr>
              <a:t> </a:t>
            </a:r>
            <a:r>
              <a:rPr lang="en-GB" sz="1400" dirty="0" err="1">
                <a:latin typeface="Segoe Print" panose="02000600000000000000" pitchFamily="2" charset="0"/>
              </a:rPr>
              <a:t>feddwl</a:t>
            </a:r>
            <a:r>
              <a:rPr lang="en-GB" sz="1400" dirty="0">
                <a:latin typeface="Segoe Print" panose="02000600000000000000" pitchFamily="2" charset="0"/>
              </a:rPr>
              <a:t> </a:t>
            </a:r>
            <a:r>
              <a:rPr lang="en-GB" sz="1400" dirty="0" err="1">
                <a:latin typeface="Segoe Print" panose="02000600000000000000" pitchFamily="2" charset="0"/>
              </a:rPr>
              <a:t>ar</a:t>
            </a:r>
            <a:r>
              <a:rPr lang="en-GB" sz="1400" dirty="0">
                <a:latin typeface="Segoe Print" panose="02000600000000000000" pitchFamily="2" charset="0"/>
              </a:rPr>
              <a:t> y </a:t>
            </a:r>
            <a:r>
              <a:rPr lang="en-GB" sz="1400" dirty="0" err="1">
                <a:latin typeface="Segoe Print" panose="02000600000000000000" pitchFamily="2" charset="0"/>
              </a:rPr>
              <a:t>pryd</a:t>
            </a:r>
            <a:r>
              <a:rPr lang="en-GB" sz="1400" dirty="0">
                <a:latin typeface="Segoe Print" panose="02000600000000000000" pitchFamily="2" charset="0"/>
              </a:rPr>
              <a:t>?</a:t>
            </a:r>
          </a:p>
          <a:p>
            <a:pPr marL="285750" indent="-285750">
              <a:buFont typeface="Arial" panose="020B0604020202020204" pitchFamily="34" charset="0"/>
              <a:buChar char="•"/>
            </a:pPr>
            <a:r>
              <a:rPr lang="en-GB" sz="1400" dirty="0">
                <a:latin typeface="Segoe Print" panose="02000600000000000000" pitchFamily="2" charset="0"/>
              </a:rPr>
              <a:t>Beth </a:t>
            </a:r>
            <a:r>
              <a:rPr lang="en-GB" sz="1400" dirty="0" err="1">
                <a:latin typeface="Segoe Print" panose="02000600000000000000" pitchFamily="2" charset="0"/>
              </a:rPr>
              <a:t>sydd</a:t>
            </a:r>
            <a:r>
              <a:rPr lang="en-GB" sz="1400" dirty="0">
                <a:latin typeface="Segoe Print" panose="02000600000000000000" pitchFamily="2" charset="0"/>
              </a:rPr>
              <a:t> </a:t>
            </a:r>
            <a:r>
              <a:rPr lang="en-GB" sz="1400" dirty="0" err="1">
                <a:latin typeface="Segoe Print" panose="02000600000000000000" pitchFamily="2" charset="0"/>
              </a:rPr>
              <a:t>wedi</a:t>
            </a:r>
            <a:r>
              <a:rPr lang="en-GB" sz="1400" dirty="0">
                <a:latin typeface="Segoe Print" panose="02000600000000000000" pitchFamily="2" charset="0"/>
              </a:rPr>
              <a:t> bod </a:t>
            </a:r>
            <a:r>
              <a:rPr lang="en-GB" sz="1400" dirty="0" err="1">
                <a:latin typeface="Segoe Print" panose="02000600000000000000" pitchFamily="2" charset="0"/>
              </a:rPr>
              <a:t>ar</a:t>
            </a:r>
            <a:r>
              <a:rPr lang="en-GB" sz="1400" dirty="0">
                <a:latin typeface="Segoe Print" panose="02000600000000000000" pitchFamily="2" charset="0"/>
              </a:rPr>
              <a:t> </a:t>
            </a:r>
            <a:r>
              <a:rPr lang="en-GB" sz="1400" dirty="0" err="1">
                <a:latin typeface="Segoe Print" panose="02000600000000000000" pitchFamily="2" charset="0"/>
              </a:rPr>
              <a:t>dy</a:t>
            </a:r>
            <a:r>
              <a:rPr lang="en-GB" sz="1400" dirty="0">
                <a:latin typeface="Segoe Print" panose="02000600000000000000" pitchFamily="2" charset="0"/>
              </a:rPr>
              <a:t> </a:t>
            </a:r>
            <a:r>
              <a:rPr lang="en-GB" sz="1400" dirty="0" err="1">
                <a:latin typeface="Segoe Print" panose="02000600000000000000" pitchFamily="2" charset="0"/>
              </a:rPr>
              <a:t>feddwl</a:t>
            </a:r>
            <a:r>
              <a:rPr lang="en-GB" sz="1400" dirty="0">
                <a:latin typeface="Segoe Print" panose="02000600000000000000" pitchFamily="2" charset="0"/>
              </a:rPr>
              <a:t> </a:t>
            </a:r>
            <a:r>
              <a:rPr lang="en-GB" sz="1400" dirty="0" err="1">
                <a:latin typeface="Segoe Print" panose="02000600000000000000" pitchFamily="2" charset="0"/>
              </a:rPr>
              <a:t>ers</a:t>
            </a:r>
            <a:r>
              <a:rPr lang="en-GB" sz="1400" dirty="0">
                <a:latin typeface="Segoe Print" panose="02000600000000000000" pitchFamily="2" charset="0"/>
              </a:rPr>
              <a:t> </a:t>
            </a:r>
            <a:r>
              <a:rPr lang="en-GB" sz="1400" dirty="0" err="1">
                <a:latin typeface="Segoe Print" panose="02000600000000000000" pitchFamily="2" charset="0"/>
              </a:rPr>
              <a:t>hynny</a:t>
            </a:r>
            <a:r>
              <a:rPr lang="en-GB" sz="1400" dirty="0">
                <a:latin typeface="Segoe Print" panose="02000600000000000000" pitchFamily="2" charset="0"/>
              </a:rPr>
              <a:t>?</a:t>
            </a:r>
          </a:p>
          <a:p>
            <a:pPr marL="285750" indent="-285750">
              <a:buFont typeface="Arial" panose="020B0604020202020204" pitchFamily="34" charset="0"/>
              <a:buChar char="•"/>
            </a:pPr>
            <a:r>
              <a:rPr lang="en-GB" sz="1400" dirty="0" err="1">
                <a:latin typeface="Segoe Print" panose="02000600000000000000" pitchFamily="2" charset="0"/>
              </a:rPr>
              <a:t>Pwy</a:t>
            </a:r>
            <a:r>
              <a:rPr lang="en-GB" sz="1400" dirty="0">
                <a:latin typeface="Segoe Print" panose="02000600000000000000" pitchFamily="2" charset="0"/>
              </a:rPr>
              <a:t> </a:t>
            </a:r>
            <a:r>
              <a:rPr lang="en-GB" sz="1400" dirty="0" err="1">
                <a:latin typeface="Segoe Print" panose="02000600000000000000" pitchFamily="2" charset="0"/>
              </a:rPr>
              <a:t>sydd</a:t>
            </a:r>
            <a:r>
              <a:rPr lang="en-GB" sz="1400" dirty="0">
                <a:latin typeface="Segoe Print" panose="02000600000000000000" pitchFamily="2" charset="0"/>
              </a:rPr>
              <a:t> </a:t>
            </a:r>
            <a:r>
              <a:rPr lang="en-GB" sz="1400" dirty="0" err="1">
                <a:latin typeface="Segoe Print" panose="02000600000000000000" pitchFamily="2" charset="0"/>
              </a:rPr>
              <a:t>wedi</a:t>
            </a:r>
            <a:r>
              <a:rPr lang="en-GB" sz="1400" dirty="0">
                <a:latin typeface="Segoe Print" panose="02000600000000000000" pitchFamily="2" charset="0"/>
              </a:rPr>
              <a:t> </a:t>
            </a:r>
            <a:r>
              <a:rPr lang="en-GB" sz="1400" dirty="0" err="1">
                <a:latin typeface="Segoe Print" panose="02000600000000000000" pitchFamily="2" charset="0"/>
              </a:rPr>
              <a:t>cael</a:t>
            </a:r>
            <a:r>
              <a:rPr lang="en-GB" sz="1400" dirty="0">
                <a:latin typeface="Segoe Print" panose="02000600000000000000" pitchFamily="2" charset="0"/>
              </a:rPr>
              <a:t> </a:t>
            </a:r>
            <a:r>
              <a:rPr lang="en-GB" sz="1400" dirty="0" err="1">
                <a:latin typeface="Segoe Print" panose="02000600000000000000" pitchFamily="2" charset="0"/>
              </a:rPr>
              <a:t>eu</a:t>
            </a:r>
            <a:r>
              <a:rPr lang="en-GB" sz="1400" dirty="0">
                <a:latin typeface="Segoe Print" panose="02000600000000000000" pitchFamily="2" charset="0"/>
              </a:rPr>
              <a:t> </a:t>
            </a:r>
            <a:r>
              <a:rPr lang="en-GB" sz="1400" dirty="0" err="1">
                <a:latin typeface="Segoe Print" panose="02000600000000000000" pitchFamily="2" charset="0"/>
              </a:rPr>
              <a:t>heffeithio</a:t>
            </a:r>
            <a:r>
              <a:rPr lang="en-GB" sz="1400" dirty="0">
                <a:latin typeface="Segoe Print" panose="02000600000000000000" pitchFamily="2" charset="0"/>
              </a:rPr>
              <a:t> </a:t>
            </a:r>
            <a:r>
              <a:rPr lang="en-GB" sz="1400" dirty="0" err="1">
                <a:latin typeface="Segoe Print" panose="02000600000000000000" pitchFamily="2" charset="0"/>
              </a:rPr>
              <a:t>gan</a:t>
            </a:r>
            <a:r>
              <a:rPr lang="en-GB" sz="1400" dirty="0">
                <a:latin typeface="Segoe Print" panose="02000600000000000000" pitchFamily="2" charset="0"/>
              </a:rPr>
              <a:t> </a:t>
            </a:r>
            <a:r>
              <a:rPr lang="en-GB" sz="1400" dirty="0" err="1">
                <a:latin typeface="Segoe Print" panose="02000600000000000000" pitchFamily="2" charset="0"/>
              </a:rPr>
              <a:t>dy</a:t>
            </a:r>
            <a:r>
              <a:rPr lang="en-GB" sz="1400" dirty="0">
                <a:latin typeface="Segoe Print" panose="02000600000000000000" pitchFamily="2" charset="0"/>
              </a:rPr>
              <a:t> </a:t>
            </a:r>
            <a:r>
              <a:rPr lang="en-GB" sz="1400" dirty="0" err="1">
                <a:latin typeface="Segoe Print" panose="02000600000000000000" pitchFamily="2" charset="0"/>
              </a:rPr>
              <a:t>weithredoedd</a:t>
            </a:r>
            <a:r>
              <a:rPr lang="en-GB" sz="1400" dirty="0">
                <a:latin typeface="Segoe Print" panose="02000600000000000000" pitchFamily="2" charset="0"/>
              </a:rPr>
              <a:t> di?</a:t>
            </a:r>
          </a:p>
          <a:p>
            <a:pPr marL="285750" indent="-285750">
              <a:buFont typeface="Arial" panose="020B0604020202020204" pitchFamily="34" charset="0"/>
              <a:buChar char="•"/>
            </a:pPr>
            <a:r>
              <a:rPr lang="en-GB" sz="1400" dirty="0" err="1">
                <a:latin typeface="Segoe Print" panose="02000600000000000000" pitchFamily="2" charset="0"/>
              </a:rPr>
              <a:t>Ym</a:t>
            </a:r>
            <a:r>
              <a:rPr lang="en-GB" sz="1400" dirty="0">
                <a:latin typeface="Segoe Print" panose="02000600000000000000" pitchFamily="2" charset="0"/>
              </a:rPr>
              <a:t> </a:t>
            </a:r>
            <a:r>
              <a:rPr lang="en-GB" sz="1400" dirty="0" err="1">
                <a:latin typeface="Segoe Print" panose="02000600000000000000" pitchFamily="2" charset="0"/>
              </a:rPr>
              <a:t>mha</a:t>
            </a:r>
            <a:r>
              <a:rPr lang="en-GB" sz="1400" dirty="0">
                <a:latin typeface="Segoe Print" panose="02000600000000000000" pitchFamily="2" charset="0"/>
              </a:rPr>
              <a:t> </a:t>
            </a:r>
            <a:r>
              <a:rPr lang="en-GB" sz="1400" dirty="0" err="1">
                <a:latin typeface="Segoe Print" panose="02000600000000000000" pitchFamily="2" charset="0"/>
              </a:rPr>
              <a:t>ffordd</a:t>
            </a:r>
            <a:r>
              <a:rPr lang="en-GB" sz="1400" dirty="0">
                <a:latin typeface="Segoe Print" panose="02000600000000000000" pitchFamily="2" charset="0"/>
              </a:rPr>
              <a:t> </a:t>
            </a:r>
            <a:r>
              <a:rPr lang="en-GB" sz="1400" dirty="0" err="1">
                <a:latin typeface="Segoe Print" panose="02000600000000000000" pitchFamily="2" charset="0"/>
              </a:rPr>
              <a:t>mae</a:t>
            </a:r>
            <a:r>
              <a:rPr lang="en-GB" sz="1400" dirty="0">
                <a:latin typeface="Segoe Print" panose="02000600000000000000" pitchFamily="2" charset="0"/>
              </a:rPr>
              <a:t> </a:t>
            </a:r>
            <a:r>
              <a:rPr lang="en-GB" sz="1400" dirty="0" err="1">
                <a:latin typeface="Segoe Print" panose="02000600000000000000" pitchFamily="2" charset="0"/>
              </a:rPr>
              <a:t>hyn</a:t>
            </a:r>
            <a:r>
              <a:rPr lang="en-GB" sz="1400" dirty="0">
                <a:latin typeface="Segoe Print" panose="02000600000000000000" pitchFamily="2" charset="0"/>
              </a:rPr>
              <a:t> </a:t>
            </a:r>
            <a:r>
              <a:rPr lang="en-GB" sz="1400" dirty="0" err="1">
                <a:latin typeface="Segoe Print" panose="02000600000000000000" pitchFamily="2" charset="0"/>
              </a:rPr>
              <a:t>wedi</a:t>
            </a:r>
            <a:r>
              <a:rPr lang="en-GB" sz="1400" dirty="0">
                <a:latin typeface="Segoe Print" panose="02000600000000000000" pitchFamily="2" charset="0"/>
              </a:rPr>
              <a:t> </a:t>
            </a:r>
            <a:r>
              <a:rPr lang="en-GB" sz="1400" dirty="0" err="1">
                <a:latin typeface="Segoe Print" panose="02000600000000000000" pitchFamily="2" charset="0"/>
              </a:rPr>
              <a:t>effeithio</a:t>
            </a:r>
            <a:r>
              <a:rPr lang="en-GB" sz="1400" dirty="0">
                <a:latin typeface="Segoe Print" panose="02000600000000000000" pitchFamily="2" charset="0"/>
              </a:rPr>
              <a:t> </a:t>
            </a:r>
            <a:r>
              <a:rPr lang="en-GB" sz="1400" dirty="0" err="1">
                <a:latin typeface="Segoe Print" panose="02000600000000000000" pitchFamily="2" charset="0"/>
              </a:rPr>
              <a:t>arnat</a:t>
            </a:r>
            <a:r>
              <a:rPr lang="en-GB" sz="1400" dirty="0">
                <a:latin typeface="Segoe Print" panose="02000600000000000000" pitchFamily="2" charset="0"/>
              </a:rPr>
              <a:t> </a:t>
            </a:r>
            <a:r>
              <a:rPr lang="en-GB" sz="1400" dirty="0" err="1">
                <a:latin typeface="Segoe Print" panose="02000600000000000000" pitchFamily="2" charset="0"/>
              </a:rPr>
              <a:t>ti</a:t>
            </a:r>
            <a:r>
              <a:rPr lang="en-GB" sz="1400" dirty="0">
                <a:latin typeface="Segoe Print" panose="02000600000000000000" pitchFamily="2" charset="0"/>
              </a:rPr>
              <a:t>?</a:t>
            </a:r>
          </a:p>
          <a:p>
            <a:pPr marL="285750" indent="-285750">
              <a:buFont typeface="Arial" panose="020B0604020202020204" pitchFamily="34" charset="0"/>
              <a:buChar char="•"/>
            </a:pPr>
            <a:r>
              <a:rPr lang="en-GB" sz="1400" dirty="0">
                <a:latin typeface="Segoe Print" panose="02000600000000000000" pitchFamily="2" charset="0"/>
              </a:rPr>
              <a:t>Beth </a:t>
            </a:r>
            <a:r>
              <a:rPr lang="en-GB" sz="1400" dirty="0" err="1">
                <a:latin typeface="Segoe Print" panose="02000600000000000000" pitchFamily="2" charset="0"/>
              </a:rPr>
              <a:t>wyt</a:t>
            </a:r>
            <a:r>
              <a:rPr lang="en-GB" sz="1400" dirty="0">
                <a:latin typeface="Segoe Print" panose="02000600000000000000" pitchFamily="2" charset="0"/>
              </a:rPr>
              <a:t> </a:t>
            </a:r>
            <a:r>
              <a:rPr lang="en-GB" sz="1400" dirty="0" err="1">
                <a:latin typeface="Segoe Print" panose="02000600000000000000" pitchFamily="2" charset="0"/>
              </a:rPr>
              <a:t>ti’n</a:t>
            </a:r>
            <a:r>
              <a:rPr lang="en-GB" sz="1400" dirty="0">
                <a:latin typeface="Segoe Print" panose="02000600000000000000" pitchFamily="2" charset="0"/>
              </a:rPr>
              <a:t> </a:t>
            </a:r>
            <a:r>
              <a:rPr lang="en-GB" sz="1400" dirty="0" err="1">
                <a:latin typeface="Segoe Print" panose="02000600000000000000" pitchFamily="2" charset="0"/>
              </a:rPr>
              <a:t>meddwl</a:t>
            </a:r>
            <a:r>
              <a:rPr lang="en-GB" sz="1400" dirty="0">
                <a:latin typeface="Segoe Print" panose="02000600000000000000" pitchFamily="2" charset="0"/>
              </a:rPr>
              <a:t> </a:t>
            </a:r>
            <a:r>
              <a:rPr lang="en-GB" sz="1400" dirty="0" err="1">
                <a:latin typeface="Segoe Print" panose="02000600000000000000" pitchFamily="2" charset="0"/>
              </a:rPr>
              <a:t>sydd</a:t>
            </a:r>
            <a:r>
              <a:rPr lang="en-GB" sz="1400" dirty="0">
                <a:latin typeface="Segoe Print" panose="02000600000000000000" pitchFamily="2" charset="0"/>
              </a:rPr>
              <a:t> </a:t>
            </a:r>
            <a:r>
              <a:rPr lang="en-GB" sz="1400" dirty="0" err="1">
                <a:latin typeface="Segoe Print" panose="02000600000000000000" pitchFamily="2" charset="0"/>
              </a:rPr>
              <a:t>angen</a:t>
            </a:r>
            <a:r>
              <a:rPr lang="en-GB" sz="1400" dirty="0">
                <a:latin typeface="Segoe Print" panose="02000600000000000000" pitchFamily="2" charset="0"/>
              </a:rPr>
              <a:t> </a:t>
            </a:r>
            <a:r>
              <a:rPr lang="en-GB" sz="1400" dirty="0" err="1">
                <a:latin typeface="Segoe Print" panose="02000600000000000000" pitchFamily="2" charset="0"/>
              </a:rPr>
              <a:t>i</a:t>
            </a:r>
            <a:r>
              <a:rPr lang="en-GB" sz="1400" dirty="0">
                <a:latin typeface="Segoe Print" panose="02000600000000000000" pitchFamily="2" charset="0"/>
              </a:rPr>
              <a:t> </a:t>
            </a:r>
            <a:r>
              <a:rPr lang="en-GB" sz="1400" dirty="0" err="1">
                <a:latin typeface="Segoe Print" panose="02000600000000000000" pitchFamily="2" charset="0"/>
              </a:rPr>
              <a:t>ti</a:t>
            </a:r>
            <a:r>
              <a:rPr lang="en-GB" sz="1400" dirty="0">
                <a:latin typeface="Segoe Print" panose="02000600000000000000" pitchFamily="2" charset="0"/>
              </a:rPr>
              <a:t> </a:t>
            </a:r>
            <a:r>
              <a:rPr lang="en-GB" sz="1400" dirty="0" err="1">
                <a:latin typeface="Segoe Print" panose="02000600000000000000" pitchFamily="2" charset="0"/>
              </a:rPr>
              <a:t>ei</a:t>
            </a:r>
            <a:r>
              <a:rPr lang="en-GB" sz="1400" dirty="0">
                <a:latin typeface="Segoe Print" panose="02000600000000000000" pitchFamily="2" charset="0"/>
              </a:rPr>
              <a:t> </a:t>
            </a:r>
            <a:r>
              <a:rPr lang="en-GB" sz="1400" dirty="0" err="1">
                <a:latin typeface="Segoe Print" panose="02000600000000000000" pitchFamily="2" charset="0"/>
              </a:rPr>
              <a:t>wneud</a:t>
            </a:r>
            <a:r>
              <a:rPr lang="en-GB" sz="1400" dirty="0">
                <a:latin typeface="Segoe Print" panose="02000600000000000000" pitchFamily="2" charset="0"/>
              </a:rPr>
              <a:t> </a:t>
            </a:r>
            <a:r>
              <a:rPr lang="en-GB" sz="1400" dirty="0" err="1">
                <a:latin typeface="Segoe Print" panose="02000600000000000000" pitchFamily="2" charset="0"/>
              </a:rPr>
              <a:t>i</a:t>
            </a:r>
            <a:r>
              <a:rPr lang="en-GB" sz="1400" dirty="0">
                <a:latin typeface="Segoe Print" panose="02000600000000000000" pitchFamily="2" charset="0"/>
              </a:rPr>
              <a:t> </a:t>
            </a:r>
            <a:r>
              <a:rPr lang="en-GB" sz="1400" dirty="0" err="1">
                <a:latin typeface="Segoe Print" panose="02000600000000000000" pitchFamily="2" charset="0"/>
              </a:rPr>
              <a:t>wneud</a:t>
            </a:r>
            <a:r>
              <a:rPr lang="en-GB" sz="1400" dirty="0">
                <a:latin typeface="Segoe Print" panose="02000600000000000000" pitchFamily="2" charset="0"/>
              </a:rPr>
              <a:t> </a:t>
            </a:r>
            <a:r>
              <a:rPr lang="en-GB" sz="1400" dirty="0" err="1">
                <a:latin typeface="Segoe Print" panose="02000600000000000000" pitchFamily="2" charset="0"/>
              </a:rPr>
              <a:t>yn</a:t>
            </a:r>
            <a:r>
              <a:rPr lang="en-GB" sz="1400" dirty="0">
                <a:latin typeface="Segoe Print" panose="02000600000000000000" pitchFamily="2" charset="0"/>
              </a:rPr>
              <a:t> </a:t>
            </a:r>
            <a:r>
              <a:rPr lang="en-GB" sz="1400" dirty="0" err="1">
                <a:latin typeface="Segoe Print" panose="02000600000000000000" pitchFamily="2" charset="0"/>
              </a:rPr>
              <a:t>iawn</a:t>
            </a:r>
            <a:r>
              <a:rPr lang="en-GB" sz="1400" dirty="0">
                <a:latin typeface="Segoe Print" panose="02000600000000000000" pitchFamily="2" charset="0"/>
              </a:rPr>
              <a:t> am y </a:t>
            </a:r>
            <a:r>
              <a:rPr lang="en-GB" sz="1400" dirty="0" err="1">
                <a:latin typeface="Segoe Print" panose="02000600000000000000" pitchFamily="2" charset="0"/>
              </a:rPr>
              <a:t>gweithredoedd</a:t>
            </a:r>
            <a:r>
              <a:rPr lang="en-GB" sz="1400" dirty="0">
                <a:latin typeface="Segoe Print" panose="02000600000000000000" pitchFamily="2" charset="0"/>
              </a:rPr>
              <a:t> </a:t>
            </a:r>
            <a:r>
              <a:rPr lang="en-GB" sz="1400" dirty="0" err="1">
                <a:latin typeface="Segoe Print" panose="02000600000000000000" pitchFamily="2" charset="0"/>
              </a:rPr>
              <a:t>yma</a:t>
            </a:r>
            <a:r>
              <a:rPr lang="en-GB" sz="1400" dirty="0">
                <a:latin typeface="Segoe Print" panose="02000600000000000000" pitchFamily="2" charset="0"/>
              </a:rPr>
              <a:t>?</a:t>
            </a:r>
          </a:p>
          <a:p>
            <a:endParaRPr lang="en-GB" sz="1400" dirty="0">
              <a:latin typeface="Segoe Print" panose="02000600000000000000" pitchFamily="2" charset="0"/>
            </a:endParaRPr>
          </a:p>
          <a:p>
            <a:r>
              <a:rPr lang="en-GB" sz="1600" b="1" dirty="0" err="1">
                <a:latin typeface="Segoe Print" panose="02000600000000000000" pitchFamily="2" charset="0"/>
              </a:rPr>
              <a:t>Bwriad</a:t>
            </a:r>
            <a:r>
              <a:rPr lang="en-GB" sz="1600" b="1" dirty="0">
                <a:latin typeface="Segoe Print" panose="02000600000000000000" pitchFamily="2" charset="0"/>
              </a:rPr>
              <a:t> y </a:t>
            </a:r>
            <a:r>
              <a:rPr lang="en-GB" sz="1600" b="1" dirty="0" err="1">
                <a:latin typeface="Segoe Print" panose="02000600000000000000" pitchFamily="2" charset="0"/>
              </a:rPr>
              <a:t>cwestiynau</a:t>
            </a:r>
            <a:r>
              <a:rPr lang="en-GB" sz="1600" b="1" dirty="0">
                <a:latin typeface="Segoe Print" panose="02000600000000000000" pitchFamily="2" charset="0"/>
              </a:rPr>
              <a:t> </a:t>
            </a:r>
            <a:r>
              <a:rPr lang="en-GB" sz="1600" b="1" dirty="0" err="1">
                <a:latin typeface="Segoe Print" panose="02000600000000000000" pitchFamily="2" charset="0"/>
              </a:rPr>
              <a:t>canlynol</a:t>
            </a:r>
            <a:r>
              <a:rPr lang="en-GB" sz="1600" b="1" dirty="0">
                <a:latin typeface="Segoe Print" panose="02000600000000000000" pitchFamily="2" charset="0"/>
              </a:rPr>
              <a:t> </a:t>
            </a:r>
            <a:r>
              <a:rPr lang="en-GB" sz="1600" b="1" dirty="0" err="1">
                <a:latin typeface="Segoe Print" panose="02000600000000000000" pitchFamily="2" charset="0"/>
              </a:rPr>
              <a:t>yw</a:t>
            </a:r>
            <a:r>
              <a:rPr lang="en-GB" sz="1600" b="1" dirty="0">
                <a:latin typeface="Segoe Print" panose="02000600000000000000" pitchFamily="2" charset="0"/>
              </a:rPr>
              <a:t> </a:t>
            </a:r>
            <a:r>
              <a:rPr lang="en-GB" sz="1600" b="1" dirty="0" err="1">
                <a:latin typeface="Segoe Print" panose="02000600000000000000" pitchFamily="2" charset="0"/>
              </a:rPr>
              <a:t>helpu’r</a:t>
            </a:r>
            <a:r>
              <a:rPr lang="en-GB" sz="1600" b="1" dirty="0">
                <a:latin typeface="Segoe Print" panose="02000600000000000000" pitchFamily="2" charset="0"/>
              </a:rPr>
              <a:t> </a:t>
            </a:r>
            <a:r>
              <a:rPr lang="en-GB" sz="1600" b="1" dirty="0" err="1">
                <a:latin typeface="Segoe Print" panose="02000600000000000000" pitchFamily="2" charset="0"/>
              </a:rPr>
              <a:t>rhai</a:t>
            </a:r>
            <a:r>
              <a:rPr lang="en-GB" sz="1600" b="1" dirty="0">
                <a:latin typeface="Segoe Print" panose="02000600000000000000" pitchFamily="2" charset="0"/>
              </a:rPr>
              <a:t> </a:t>
            </a:r>
            <a:r>
              <a:rPr lang="en-GB" sz="1600" b="1" dirty="0" err="1">
                <a:latin typeface="Segoe Print" panose="02000600000000000000" pitchFamily="2" charset="0"/>
              </a:rPr>
              <a:t>hynny</a:t>
            </a:r>
            <a:r>
              <a:rPr lang="en-GB" sz="1600" b="1" dirty="0">
                <a:latin typeface="Segoe Print" panose="02000600000000000000" pitchFamily="2" charset="0"/>
              </a:rPr>
              <a:t> a </a:t>
            </a:r>
            <a:r>
              <a:rPr lang="en-GB" sz="1600" b="1" dirty="0" err="1">
                <a:latin typeface="Segoe Print" panose="02000600000000000000" pitchFamily="2" charset="0"/>
              </a:rPr>
              <a:t>niweidiwyd</a:t>
            </a:r>
            <a:r>
              <a:rPr lang="en-GB" sz="1600" b="1" dirty="0">
                <a:latin typeface="Segoe Print" panose="02000600000000000000" pitchFamily="2" charset="0"/>
              </a:rPr>
              <a:t> </a:t>
            </a:r>
            <a:r>
              <a:rPr lang="en-GB" sz="1600" b="1" dirty="0" err="1">
                <a:latin typeface="Segoe Print" panose="02000600000000000000" pitchFamily="2" charset="0"/>
              </a:rPr>
              <a:t>gan</a:t>
            </a:r>
            <a:r>
              <a:rPr lang="en-GB" sz="1600" b="1" dirty="0">
                <a:latin typeface="Segoe Print" panose="02000600000000000000" pitchFamily="2" charset="0"/>
              </a:rPr>
              <a:t> </a:t>
            </a:r>
            <a:r>
              <a:rPr lang="en-GB" sz="1600" b="1" dirty="0" err="1">
                <a:latin typeface="Segoe Print" panose="02000600000000000000" pitchFamily="2" charset="0"/>
              </a:rPr>
              <a:t>weithredoedd</a:t>
            </a:r>
            <a:r>
              <a:rPr lang="en-GB" sz="1600" b="1" dirty="0">
                <a:latin typeface="Segoe Print" panose="02000600000000000000" pitchFamily="2" charset="0"/>
              </a:rPr>
              <a:t> </a:t>
            </a:r>
            <a:r>
              <a:rPr lang="en-GB" sz="1600" b="1" dirty="0" err="1">
                <a:latin typeface="Segoe Print" panose="02000600000000000000" pitchFamily="2" charset="0"/>
              </a:rPr>
              <a:t>pobl</a:t>
            </a:r>
            <a:r>
              <a:rPr lang="en-GB" sz="1600" b="1" dirty="0">
                <a:latin typeface="Segoe Print" panose="02000600000000000000" pitchFamily="2" charset="0"/>
              </a:rPr>
              <a:t> </a:t>
            </a:r>
            <a:r>
              <a:rPr lang="en-GB" sz="1600" b="1" dirty="0" err="1">
                <a:latin typeface="Segoe Print" panose="02000600000000000000" pitchFamily="2" charset="0"/>
              </a:rPr>
              <a:t>eraill</a:t>
            </a:r>
            <a:r>
              <a:rPr lang="en-GB" sz="1600" b="1" dirty="0">
                <a:latin typeface="Segoe Print" panose="02000600000000000000" pitchFamily="2" charset="0"/>
              </a:rPr>
              <a:t>:</a:t>
            </a:r>
          </a:p>
          <a:p>
            <a:pPr marL="285750" indent="-285750">
              <a:buFont typeface="Arial" panose="020B0604020202020204" pitchFamily="34" charset="0"/>
              <a:buChar char="•"/>
            </a:pPr>
            <a:r>
              <a:rPr lang="en-GB" sz="1400" dirty="0">
                <a:latin typeface="Segoe Print" panose="02000600000000000000" pitchFamily="2" charset="0"/>
              </a:rPr>
              <a:t>Beth </a:t>
            </a:r>
            <a:r>
              <a:rPr lang="en-GB" sz="1400" dirty="0" err="1">
                <a:latin typeface="Segoe Print" panose="02000600000000000000" pitchFamily="2" charset="0"/>
              </a:rPr>
              <a:t>oeddet</a:t>
            </a:r>
            <a:r>
              <a:rPr lang="en-GB" sz="1400" dirty="0">
                <a:latin typeface="Segoe Print" panose="02000600000000000000" pitchFamily="2" charset="0"/>
              </a:rPr>
              <a:t> </a:t>
            </a:r>
            <a:r>
              <a:rPr lang="en-GB" sz="1400" dirty="0" err="1">
                <a:latin typeface="Segoe Print" panose="02000600000000000000" pitchFamily="2" charset="0"/>
              </a:rPr>
              <a:t>ti’n</a:t>
            </a:r>
            <a:r>
              <a:rPr lang="en-GB" sz="1400" dirty="0">
                <a:latin typeface="Segoe Print" panose="02000600000000000000" pitchFamily="2" charset="0"/>
              </a:rPr>
              <a:t> </a:t>
            </a:r>
            <a:r>
              <a:rPr lang="en-GB" sz="1400" dirty="0" err="1">
                <a:latin typeface="Segoe Print" panose="02000600000000000000" pitchFamily="2" charset="0"/>
              </a:rPr>
              <a:t>meddwl</a:t>
            </a:r>
            <a:r>
              <a:rPr lang="en-GB" sz="1400" dirty="0">
                <a:latin typeface="Segoe Print" panose="02000600000000000000" pitchFamily="2" charset="0"/>
              </a:rPr>
              <a:t> pan </a:t>
            </a:r>
            <a:r>
              <a:rPr lang="en-GB" sz="1400" dirty="0" err="1">
                <a:latin typeface="Segoe Print" panose="02000600000000000000" pitchFamily="2" charset="0"/>
              </a:rPr>
              <a:t>sylweddolaist</a:t>
            </a:r>
            <a:r>
              <a:rPr lang="en-GB" sz="1400" dirty="0">
                <a:latin typeface="Segoe Print" panose="02000600000000000000" pitchFamily="2" charset="0"/>
              </a:rPr>
              <a:t> </a:t>
            </a:r>
            <a:r>
              <a:rPr lang="en-GB" sz="1400" dirty="0" err="1">
                <a:latin typeface="Segoe Print" panose="02000600000000000000" pitchFamily="2" charset="0"/>
              </a:rPr>
              <a:t>ti</a:t>
            </a:r>
            <a:r>
              <a:rPr lang="en-GB" sz="1400" dirty="0">
                <a:latin typeface="Segoe Print" panose="02000600000000000000" pitchFamily="2" charset="0"/>
              </a:rPr>
              <a:t> </a:t>
            </a:r>
            <a:r>
              <a:rPr lang="en-GB" sz="1400" dirty="0" err="1">
                <a:latin typeface="Segoe Print" panose="02000600000000000000" pitchFamily="2" charset="0"/>
              </a:rPr>
              <a:t>beth</a:t>
            </a:r>
            <a:r>
              <a:rPr lang="en-GB" sz="1400" dirty="0">
                <a:latin typeface="Segoe Print" panose="02000600000000000000" pitchFamily="2" charset="0"/>
              </a:rPr>
              <a:t> </a:t>
            </a:r>
            <a:r>
              <a:rPr lang="en-GB" sz="1400" dirty="0" err="1">
                <a:latin typeface="Segoe Print" panose="02000600000000000000" pitchFamily="2" charset="0"/>
              </a:rPr>
              <a:t>oedd</a:t>
            </a:r>
            <a:r>
              <a:rPr lang="en-GB" sz="1400" dirty="0">
                <a:latin typeface="Segoe Print" panose="02000600000000000000" pitchFamily="2" charset="0"/>
              </a:rPr>
              <a:t> </a:t>
            </a:r>
            <a:r>
              <a:rPr lang="en-GB" sz="1400" dirty="0" err="1">
                <a:latin typeface="Segoe Print" panose="02000600000000000000" pitchFamily="2" charset="0"/>
              </a:rPr>
              <a:t>wedi</a:t>
            </a:r>
            <a:r>
              <a:rPr lang="en-GB" sz="1400" dirty="0">
                <a:latin typeface="Segoe Print" panose="02000600000000000000" pitchFamily="2" charset="0"/>
              </a:rPr>
              <a:t> </a:t>
            </a:r>
            <a:r>
              <a:rPr lang="en-GB" sz="1400" dirty="0" err="1">
                <a:latin typeface="Segoe Print" panose="02000600000000000000" pitchFamily="2" charset="0"/>
              </a:rPr>
              <a:t>digwydd</a:t>
            </a:r>
            <a:r>
              <a:rPr lang="en-GB" sz="1400" dirty="0">
                <a:latin typeface="Segoe Print" panose="02000600000000000000" pitchFamily="2" charset="0"/>
              </a:rPr>
              <a:t>?</a:t>
            </a:r>
          </a:p>
          <a:p>
            <a:pPr marL="285750" indent="-285750">
              <a:buFont typeface="Arial" panose="020B0604020202020204" pitchFamily="34" charset="0"/>
              <a:buChar char="•"/>
            </a:pPr>
            <a:r>
              <a:rPr lang="en-GB" sz="1400" dirty="0">
                <a:latin typeface="Segoe Print" panose="02000600000000000000" pitchFamily="2" charset="0"/>
              </a:rPr>
              <a:t>Beth </a:t>
            </a:r>
            <a:r>
              <a:rPr lang="en-GB" sz="1400" dirty="0" err="1">
                <a:latin typeface="Segoe Print" panose="02000600000000000000" pitchFamily="2" charset="0"/>
              </a:rPr>
              <a:t>sydd</a:t>
            </a:r>
            <a:r>
              <a:rPr lang="en-GB" sz="1400" dirty="0">
                <a:latin typeface="Segoe Print" panose="02000600000000000000" pitchFamily="2" charset="0"/>
              </a:rPr>
              <a:t> </a:t>
            </a:r>
            <a:r>
              <a:rPr lang="en-GB" sz="1400" dirty="0" err="1">
                <a:latin typeface="Segoe Print" panose="02000600000000000000" pitchFamily="2" charset="0"/>
              </a:rPr>
              <a:t>wedi</a:t>
            </a:r>
            <a:r>
              <a:rPr lang="en-GB" sz="1400" dirty="0">
                <a:latin typeface="Segoe Print" panose="02000600000000000000" pitchFamily="2" charset="0"/>
              </a:rPr>
              <a:t> bod </a:t>
            </a:r>
            <a:r>
              <a:rPr lang="en-GB" sz="1400" dirty="0" err="1">
                <a:latin typeface="Segoe Print" panose="02000600000000000000" pitchFamily="2" charset="0"/>
              </a:rPr>
              <a:t>ar</a:t>
            </a:r>
            <a:r>
              <a:rPr lang="en-GB" sz="1400" dirty="0">
                <a:latin typeface="Segoe Print" panose="02000600000000000000" pitchFamily="2" charset="0"/>
              </a:rPr>
              <a:t> </a:t>
            </a:r>
            <a:r>
              <a:rPr lang="en-GB" sz="1400" dirty="0" err="1">
                <a:latin typeface="Segoe Print" panose="02000600000000000000" pitchFamily="2" charset="0"/>
              </a:rPr>
              <a:t>dy</a:t>
            </a:r>
            <a:r>
              <a:rPr lang="en-GB" sz="1400" dirty="0">
                <a:latin typeface="Segoe Print" panose="02000600000000000000" pitchFamily="2" charset="0"/>
              </a:rPr>
              <a:t> </a:t>
            </a:r>
            <a:r>
              <a:rPr lang="en-GB" sz="1400" dirty="0" err="1">
                <a:latin typeface="Segoe Print" panose="02000600000000000000" pitchFamily="2" charset="0"/>
              </a:rPr>
              <a:t>feddwl</a:t>
            </a:r>
            <a:r>
              <a:rPr lang="en-GB" sz="1400" dirty="0">
                <a:latin typeface="Segoe Print" panose="02000600000000000000" pitchFamily="2" charset="0"/>
              </a:rPr>
              <a:t> </a:t>
            </a:r>
            <a:r>
              <a:rPr lang="en-GB" sz="1400" dirty="0" err="1">
                <a:latin typeface="Segoe Print" panose="02000600000000000000" pitchFamily="2" charset="0"/>
              </a:rPr>
              <a:t>ers</a:t>
            </a:r>
            <a:r>
              <a:rPr lang="en-GB" sz="1400" dirty="0">
                <a:latin typeface="Segoe Print" panose="02000600000000000000" pitchFamily="2" charset="0"/>
              </a:rPr>
              <a:t> </a:t>
            </a:r>
            <a:r>
              <a:rPr lang="en-GB" sz="1400" dirty="0" err="1">
                <a:latin typeface="Segoe Print" panose="02000600000000000000" pitchFamily="2" charset="0"/>
              </a:rPr>
              <a:t>hynny</a:t>
            </a:r>
            <a:r>
              <a:rPr lang="en-GB" sz="1400" dirty="0">
                <a:latin typeface="Segoe Print" panose="02000600000000000000" pitchFamily="2" charset="0"/>
              </a:rPr>
              <a:t>?</a:t>
            </a:r>
          </a:p>
          <a:p>
            <a:pPr marL="285750" indent="-285750">
              <a:buFont typeface="Arial" panose="020B0604020202020204" pitchFamily="34" charset="0"/>
              <a:buChar char="•"/>
            </a:pPr>
            <a:r>
              <a:rPr lang="en-GB" sz="1400" dirty="0" err="1">
                <a:latin typeface="Segoe Print" panose="02000600000000000000" pitchFamily="2" charset="0"/>
              </a:rPr>
              <a:t>Sut</a:t>
            </a:r>
            <a:r>
              <a:rPr lang="en-GB" sz="1400" dirty="0">
                <a:latin typeface="Segoe Print" panose="02000600000000000000" pitchFamily="2" charset="0"/>
              </a:rPr>
              <a:t> </a:t>
            </a:r>
            <a:r>
              <a:rPr lang="en-GB" sz="1400" dirty="0" err="1">
                <a:latin typeface="Segoe Print" panose="02000600000000000000" pitchFamily="2" charset="0"/>
              </a:rPr>
              <a:t>mae</a:t>
            </a:r>
            <a:r>
              <a:rPr lang="en-GB" sz="1400" dirty="0">
                <a:latin typeface="Segoe Print" panose="02000600000000000000" pitchFamily="2" charset="0"/>
              </a:rPr>
              <a:t> </a:t>
            </a:r>
            <a:r>
              <a:rPr lang="en-GB" sz="1400" dirty="0" err="1">
                <a:latin typeface="Segoe Print" panose="02000600000000000000" pitchFamily="2" charset="0"/>
              </a:rPr>
              <a:t>hyn</a:t>
            </a:r>
            <a:r>
              <a:rPr lang="en-GB" sz="1400" dirty="0">
                <a:latin typeface="Segoe Print" panose="02000600000000000000" pitchFamily="2" charset="0"/>
              </a:rPr>
              <a:t> </a:t>
            </a:r>
            <a:r>
              <a:rPr lang="en-GB" sz="1400" dirty="0" err="1">
                <a:latin typeface="Segoe Print" panose="02000600000000000000" pitchFamily="2" charset="0"/>
              </a:rPr>
              <a:t>wedi</a:t>
            </a:r>
            <a:r>
              <a:rPr lang="en-GB" sz="1400" dirty="0">
                <a:latin typeface="Segoe Print" panose="02000600000000000000" pitchFamily="2" charset="0"/>
              </a:rPr>
              <a:t> </a:t>
            </a:r>
            <a:r>
              <a:rPr lang="en-GB" sz="1400" dirty="0" err="1">
                <a:latin typeface="Segoe Print" panose="02000600000000000000" pitchFamily="2" charset="0"/>
              </a:rPr>
              <a:t>effeithio</a:t>
            </a:r>
            <a:r>
              <a:rPr lang="en-GB" sz="1400" dirty="0">
                <a:latin typeface="Segoe Print" panose="02000600000000000000" pitchFamily="2" charset="0"/>
              </a:rPr>
              <a:t> </a:t>
            </a:r>
            <a:r>
              <a:rPr lang="en-GB" sz="1400" dirty="0" err="1">
                <a:latin typeface="Segoe Print" panose="02000600000000000000" pitchFamily="2" charset="0"/>
              </a:rPr>
              <a:t>arnat</a:t>
            </a:r>
            <a:r>
              <a:rPr lang="en-GB" sz="1400" dirty="0">
                <a:latin typeface="Segoe Print" panose="02000600000000000000" pitchFamily="2" charset="0"/>
              </a:rPr>
              <a:t> </a:t>
            </a:r>
            <a:r>
              <a:rPr lang="en-GB" sz="1400" dirty="0" err="1">
                <a:latin typeface="Segoe Print" panose="02000600000000000000" pitchFamily="2" charset="0"/>
              </a:rPr>
              <a:t>ti</a:t>
            </a:r>
            <a:r>
              <a:rPr lang="en-GB" sz="1400" dirty="0">
                <a:latin typeface="Segoe Print" panose="02000600000000000000" pitchFamily="2" charset="0"/>
              </a:rPr>
              <a:t> a </a:t>
            </a:r>
            <a:r>
              <a:rPr lang="en-GB" sz="1400" dirty="0" err="1">
                <a:latin typeface="Segoe Print" panose="02000600000000000000" pitchFamily="2" charset="0"/>
              </a:rPr>
              <a:t>phobl</a:t>
            </a:r>
            <a:r>
              <a:rPr lang="en-GB" sz="1400" dirty="0">
                <a:latin typeface="Segoe Print" panose="02000600000000000000" pitchFamily="2" charset="0"/>
              </a:rPr>
              <a:t> </a:t>
            </a:r>
            <a:r>
              <a:rPr lang="en-GB" sz="1400" dirty="0" err="1">
                <a:latin typeface="Segoe Print" panose="02000600000000000000" pitchFamily="2" charset="0"/>
              </a:rPr>
              <a:t>eraill</a:t>
            </a:r>
            <a:r>
              <a:rPr lang="en-GB" sz="1400" dirty="0">
                <a:latin typeface="Segoe Print" panose="02000600000000000000" pitchFamily="2" charset="0"/>
              </a:rPr>
              <a:t>?</a:t>
            </a:r>
          </a:p>
          <a:p>
            <a:pPr marL="285750" indent="-285750">
              <a:buFont typeface="Arial" panose="020B0604020202020204" pitchFamily="34" charset="0"/>
              <a:buChar char="•"/>
            </a:pPr>
            <a:r>
              <a:rPr lang="en-GB" sz="1400" dirty="0">
                <a:latin typeface="Segoe Print" panose="02000600000000000000" pitchFamily="2" charset="0"/>
              </a:rPr>
              <a:t>Beth </a:t>
            </a:r>
            <a:r>
              <a:rPr lang="en-GB" sz="1400" dirty="0" err="1">
                <a:latin typeface="Segoe Print" panose="02000600000000000000" pitchFamily="2" charset="0"/>
              </a:rPr>
              <a:t>oedd</a:t>
            </a:r>
            <a:r>
              <a:rPr lang="en-GB" sz="1400" dirty="0">
                <a:latin typeface="Segoe Print" panose="02000600000000000000" pitchFamily="2" charset="0"/>
              </a:rPr>
              <a:t> y </a:t>
            </a:r>
            <a:r>
              <a:rPr lang="en-GB" sz="1400" dirty="0" err="1">
                <a:latin typeface="Segoe Print" panose="02000600000000000000" pitchFamily="2" charset="0"/>
              </a:rPr>
              <a:t>peth</a:t>
            </a:r>
            <a:r>
              <a:rPr lang="en-GB" sz="1400" dirty="0">
                <a:latin typeface="Segoe Print" panose="02000600000000000000" pitchFamily="2" charset="0"/>
              </a:rPr>
              <a:t> </a:t>
            </a:r>
            <a:r>
              <a:rPr lang="en-GB" sz="1400" dirty="0" err="1">
                <a:latin typeface="Segoe Print" panose="02000600000000000000" pitchFamily="2" charset="0"/>
              </a:rPr>
              <a:t>anoddaf</a:t>
            </a:r>
            <a:r>
              <a:rPr lang="en-GB" sz="1400" dirty="0">
                <a:latin typeface="Segoe Print" panose="02000600000000000000" pitchFamily="2" charset="0"/>
              </a:rPr>
              <a:t> </a:t>
            </a:r>
            <a:r>
              <a:rPr lang="en-GB" sz="1400" dirty="0" err="1">
                <a:latin typeface="Segoe Print" panose="02000600000000000000" pitchFamily="2" charset="0"/>
              </a:rPr>
              <a:t>i</a:t>
            </a:r>
            <a:r>
              <a:rPr lang="en-GB" sz="1400" dirty="0">
                <a:latin typeface="Segoe Print" panose="02000600000000000000" pitchFamily="2" charset="0"/>
              </a:rPr>
              <a:t> </a:t>
            </a:r>
            <a:r>
              <a:rPr lang="en-GB" sz="1400" dirty="0" err="1">
                <a:latin typeface="Segoe Print" panose="02000600000000000000" pitchFamily="2" charset="0"/>
              </a:rPr>
              <a:t>ti</a:t>
            </a:r>
            <a:r>
              <a:rPr lang="en-GB" sz="1400" dirty="0">
                <a:latin typeface="Segoe Print" panose="02000600000000000000" pitchFamily="2" charset="0"/>
              </a:rPr>
              <a:t>?</a:t>
            </a:r>
          </a:p>
          <a:p>
            <a:pPr marL="285750" indent="-285750">
              <a:buFont typeface="Arial" panose="020B0604020202020204" pitchFamily="34" charset="0"/>
              <a:buChar char="•"/>
            </a:pPr>
            <a:r>
              <a:rPr lang="en-GB" sz="1400" dirty="0" err="1">
                <a:latin typeface="Segoe Print" panose="02000600000000000000" pitchFamily="2" charset="0"/>
              </a:rPr>
              <a:t>Yn</a:t>
            </a:r>
            <a:r>
              <a:rPr lang="en-GB" sz="1400" dirty="0">
                <a:latin typeface="Segoe Print" panose="02000600000000000000" pitchFamily="2" charset="0"/>
              </a:rPr>
              <a:t> </a:t>
            </a:r>
            <a:r>
              <a:rPr lang="en-GB" sz="1400" dirty="0" err="1">
                <a:latin typeface="Segoe Print" panose="02000600000000000000" pitchFamily="2" charset="0"/>
              </a:rPr>
              <a:t>dy</a:t>
            </a:r>
            <a:r>
              <a:rPr lang="en-GB" sz="1400" dirty="0">
                <a:latin typeface="Segoe Print" panose="02000600000000000000" pitchFamily="2" charset="0"/>
              </a:rPr>
              <a:t> </a:t>
            </a:r>
            <a:r>
              <a:rPr lang="en-GB" sz="1400" dirty="0" err="1">
                <a:latin typeface="Segoe Print" panose="02000600000000000000" pitchFamily="2" charset="0"/>
              </a:rPr>
              <a:t>farn</a:t>
            </a:r>
            <a:r>
              <a:rPr lang="en-GB" sz="1400" dirty="0">
                <a:latin typeface="Segoe Print" panose="02000600000000000000" pitchFamily="2" charset="0"/>
              </a:rPr>
              <a:t> di, </a:t>
            </a:r>
            <a:r>
              <a:rPr lang="en-GB" sz="1400" dirty="0" err="1">
                <a:latin typeface="Segoe Print" panose="02000600000000000000" pitchFamily="2" charset="0"/>
              </a:rPr>
              <a:t>beth</a:t>
            </a:r>
            <a:r>
              <a:rPr lang="en-GB" sz="1400" dirty="0">
                <a:latin typeface="Segoe Print" panose="02000600000000000000" pitchFamily="2" charset="0"/>
              </a:rPr>
              <a:t> </a:t>
            </a:r>
            <a:r>
              <a:rPr lang="en-GB" sz="1400" dirty="0" err="1">
                <a:latin typeface="Segoe Print" panose="02000600000000000000" pitchFamily="2" charset="0"/>
              </a:rPr>
              <a:t>sydd</a:t>
            </a:r>
            <a:r>
              <a:rPr lang="en-GB" sz="1400" dirty="0">
                <a:latin typeface="Segoe Print" panose="02000600000000000000" pitchFamily="2" charset="0"/>
              </a:rPr>
              <a:t> </a:t>
            </a:r>
            <a:r>
              <a:rPr lang="en-GB" sz="1400" dirty="0" err="1">
                <a:latin typeface="Segoe Print" panose="02000600000000000000" pitchFamily="2" charset="0"/>
              </a:rPr>
              <a:t>angen</a:t>
            </a:r>
            <a:r>
              <a:rPr lang="en-GB" sz="1400" dirty="0">
                <a:latin typeface="Segoe Print" panose="02000600000000000000" pitchFamily="2" charset="0"/>
              </a:rPr>
              <a:t> </a:t>
            </a:r>
            <a:r>
              <a:rPr lang="en-GB" sz="1400" dirty="0" err="1">
                <a:latin typeface="Segoe Print" panose="02000600000000000000" pitchFamily="2" charset="0"/>
              </a:rPr>
              <a:t>digwydd</a:t>
            </a:r>
            <a:r>
              <a:rPr lang="en-GB" sz="1400" dirty="0">
                <a:latin typeface="Segoe Print" panose="02000600000000000000" pitchFamily="2" charset="0"/>
              </a:rPr>
              <a:t> </a:t>
            </a:r>
            <a:r>
              <a:rPr lang="en-GB" sz="1400" dirty="0" err="1">
                <a:latin typeface="Segoe Print" panose="02000600000000000000" pitchFamily="2" charset="0"/>
              </a:rPr>
              <a:t>i</a:t>
            </a:r>
            <a:r>
              <a:rPr lang="en-GB" sz="1400" dirty="0">
                <a:latin typeface="Segoe Print" panose="02000600000000000000" pitchFamily="2" charset="0"/>
              </a:rPr>
              <a:t> </a:t>
            </a:r>
            <a:r>
              <a:rPr lang="en-GB" sz="1400" dirty="0" err="1">
                <a:latin typeface="Segoe Print" panose="02000600000000000000" pitchFamily="2" charset="0"/>
              </a:rPr>
              <a:t>wneud</a:t>
            </a:r>
            <a:r>
              <a:rPr lang="en-GB" sz="1400" dirty="0">
                <a:latin typeface="Segoe Print" panose="02000600000000000000" pitchFamily="2" charset="0"/>
              </a:rPr>
              <a:t> </a:t>
            </a:r>
            <a:r>
              <a:rPr lang="en-GB" sz="1400" dirty="0" err="1">
                <a:latin typeface="Segoe Print" panose="02000600000000000000" pitchFamily="2" charset="0"/>
              </a:rPr>
              <a:t>yn</a:t>
            </a:r>
            <a:r>
              <a:rPr lang="en-GB" sz="1400" dirty="0">
                <a:latin typeface="Segoe Print" panose="02000600000000000000" pitchFamily="2" charset="0"/>
              </a:rPr>
              <a:t> </a:t>
            </a:r>
            <a:r>
              <a:rPr lang="en-GB" sz="1400" dirty="0" err="1">
                <a:latin typeface="Segoe Print" panose="02000600000000000000" pitchFamily="2" charset="0"/>
              </a:rPr>
              <a:t>iawn</a:t>
            </a:r>
            <a:r>
              <a:rPr lang="en-GB" sz="1400" dirty="0">
                <a:latin typeface="Segoe Print" panose="02000600000000000000" pitchFamily="2" charset="0"/>
              </a:rPr>
              <a:t> am y </a:t>
            </a:r>
            <a:r>
              <a:rPr lang="en-GB" sz="1400" dirty="0" err="1">
                <a:latin typeface="Segoe Print" panose="02000600000000000000" pitchFamily="2" charset="0"/>
              </a:rPr>
              <a:t>gweithredoedd</a:t>
            </a:r>
            <a:r>
              <a:rPr lang="en-GB" sz="1400" dirty="0">
                <a:latin typeface="Segoe Print" panose="02000600000000000000" pitchFamily="2" charset="0"/>
              </a:rPr>
              <a:t> </a:t>
            </a:r>
            <a:r>
              <a:rPr lang="en-GB" sz="1400" dirty="0" err="1">
                <a:latin typeface="Segoe Print" panose="02000600000000000000" pitchFamily="2" charset="0"/>
              </a:rPr>
              <a:t>yma</a:t>
            </a:r>
            <a:r>
              <a:rPr lang="en-GB" sz="1400" dirty="0">
                <a:latin typeface="Segoe Print" panose="02000600000000000000" pitchFamily="2" charset="0"/>
              </a:rPr>
              <a:t>?</a:t>
            </a:r>
          </a:p>
          <a:p>
            <a:r>
              <a:rPr lang="en-GB" sz="1400" u="sng" dirty="0">
                <a:latin typeface="Segoe Print" panose="02000600000000000000" pitchFamily="2" charset="0"/>
              </a:rPr>
              <a:t> </a:t>
            </a:r>
          </a:p>
          <a:p>
            <a:endParaRPr lang="en-GB" sz="1350" dirty="0">
              <a:latin typeface="Segoe Print" panose="02000600000000000000" pitchFamily="2" charset="0"/>
            </a:endParaRPr>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13861" y="514821"/>
            <a:ext cx="890587" cy="96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p:cNvPicPr>
            <a:picLocks noChangeAspect="1"/>
          </p:cNvPicPr>
          <p:nvPr/>
        </p:nvPicPr>
        <p:blipFill>
          <a:blip r:embed="rId3"/>
          <a:stretch>
            <a:fillRect/>
          </a:stretch>
        </p:blipFill>
        <p:spPr>
          <a:xfrm>
            <a:off x="4657291" y="514821"/>
            <a:ext cx="2871465" cy="951058"/>
          </a:xfrm>
          <a:prstGeom prst="rect">
            <a:avLst/>
          </a:prstGeom>
        </p:spPr>
      </p:pic>
    </p:spTree>
    <p:extLst>
      <p:ext uri="{BB962C8B-B14F-4D97-AF65-F5344CB8AC3E}">
        <p14:creationId xmlns:p14="http://schemas.microsoft.com/office/powerpoint/2010/main" val="35467825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7504" y="116632"/>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b="1" dirty="0"/>
              <a:t>Ethos a</a:t>
            </a:r>
            <a:endParaRPr lang="en-GB" sz="1350" dirty="0"/>
          </a:p>
        </p:txBody>
      </p:sp>
      <p:sp>
        <p:nvSpPr>
          <p:cNvPr id="5" name="TextBox 4"/>
          <p:cNvSpPr txBox="1"/>
          <p:nvPr/>
        </p:nvSpPr>
        <p:spPr>
          <a:xfrm>
            <a:off x="611560" y="764704"/>
            <a:ext cx="7704856" cy="5255285"/>
          </a:xfrm>
          <a:prstGeom prst="rect">
            <a:avLst/>
          </a:prstGeom>
          <a:noFill/>
        </p:spPr>
        <p:txBody>
          <a:bodyPr wrap="square" rtlCol="0">
            <a:spAutoFit/>
          </a:bodyPr>
          <a:lstStyle/>
          <a:p>
            <a:r>
              <a:rPr lang="en-GB" sz="2100" u="sng" dirty="0">
                <a:latin typeface="Segoe Print" panose="02000600000000000000" pitchFamily="2" charset="0"/>
              </a:rPr>
              <a:t>Behaviour and Anti-bullying Policies</a:t>
            </a:r>
          </a:p>
          <a:p>
            <a:endParaRPr lang="en-GB" sz="2100" u="sng" dirty="0">
              <a:latin typeface="Segoe Print" panose="02000600000000000000" pitchFamily="2" charset="0"/>
            </a:endParaRPr>
          </a:p>
          <a:p>
            <a:r>
              <a:rPr lang="en-GB" sz="1400" u="sng" dirty="0">
                <a:latin typeface="Segoe Print" panose="02000600000000000000" pitchFamily="2" charset="0"/>
              </a:rPr>
              <a:t>Restorative Practice </a:t>
            </a:r>
          </a:p>
          <a:p>
            <a:r>
              <a:rPr lang="en-GB" sz="1400" b="1" dirty="0">
                <a:latin typeface="Segoe Print" panose="02000600000000000000" pitchFamily="2" charset="0"/>
              </a:rPr>
              <a:t>The school uses Restorative Practice strategies to resolve fallings out and to encourage personal responsibility to such situations. </a:t>
            </a:r>
          </a:p>
          <a:p>
            <a:endParaRPr lang="en-GB" sz="1400" dirty="0">
              <a:latin typeface="Segoe Print" panose="02000600000000000000" pitchFamily="2" charset="0"/>
            </a:endParaRPr>
          </a:p>
          <a:p>
            <a:r>
              <a:rPr lang="en-GB" sz="1400" dirty="0">
                <a:latin typeface="Segoe Print" panose="02000600000000000000" pitchFamily="2" charset="0"/>
              </a:rPr>
              <a:t>These questions are key when responding to challenging behaviour:</a:t>
            </a:r>
          </a:p>
          <a:p>
            <a:pPr marL="214313" indent="-214313">
              <a:buFont typeface="Arial" panose="020B0604020202020204" pitchFamily="34" charset="0"/>
              <a:buChar char="•"/>
            </a:pPr>
            <a:r>
              <a:rPr lang="en-GB" sz="1400" dirty="0">
                <a:latin typeface="Segoe Print" panose="02000600000000000000" pitchFamily="2" charset="0"/>
              </a:rPr>
              <a:t>What happened?</a:t>
            </a:r>
          </a:p>
          <a:p>
            <a:pPr marL="214313" indent="-214313">
              <a:buFont typeface="Arial" panose="020B0604020202020204" pitchFamily="34" charset="0"/>
              <a:buChar char="•"/>
            </a:pPr>
            <a:r>
              <a:rPr lang="en-GB" sz="1400" dirty="0">
                <a:latin typeface="Segoe Print" panose="02000600000000000000" pitchFamily="2" charset="0"/>
              </a:rPr>
              <a:t>What was going through your mind at the time?</a:t>
            </a:r>
          </a:p>
          <a:p>
            <a:pPr marL="214313" indent="-214313">
              <a:buFont typeface="Arial" panose="020B0604020202020204" pitchFamily="34" charset="0"/>
              <a:buChar char="•"/>
            </a:pPr>
            <a:r>
              <a:rPr lang="en-GB" sz="1400" dirty="0">
                <a:latin typeface="Segoe Print" panose="02000600000000000000" pitchFamily="2" charset="0"/>
              </a:rPr>
              <a:t>What has been on your mind since then?</a:t>
            </a:r>
          </a:p>
          <a:p>
            <a:pPr marL="214313" indent="-214313">
              <a:buFont typeface="Arial" panose="020B0604020202020204" pitchFamily="34" charset="0"/>
              <a:buChar char="•"/>
            </a:pPr>
            <a:r>
              <a:rPr lang="en-GB" sz="1400" dirty="0">
                <a:latin typeface="Segoe Print" panose="02000600000000000000" pitchFamily="2" charset="0"/>
              </a:rPr>
              <a:t>Who has been affected by your actions?</a:t>
            </a:r>
          </a:p>
          <a:p>
            <a:pPr marL="214313" indent="-214313">
              <a:buFont typeface="Arial" panose="020B0604020202020204" pitchFamily="34" charset="0"/>
              <a:buChar char="•"/>
            </a:pPr>
            <a:r>
              <a:rPr lang="en-GB" sz="1400" dirty="0">
                <a:latin typeface="Segoe Print" panose="02000600000000000000" pitchFamily="2" charset="0"/>
              </a:rPr>
              <a:t>How has it affected you?</a:t>
            </a:r>
          </a:p>
          <a:p>
            <a:pPr marL="214313" indent="-214313">
              <a:buFont typeface="Arial" panose="020B0604020202020204" pitchFamily="34" charset="0"/>
              <a:buChar char="•"/>
            </a:pPr>
            <a:r>
              <a:rPr lang="en-GB" sz="1400" dirty="0">
                <a:latin typeface="Segoe Print" panose="02000600000000000000" pitchFamily="2" charset="0"/>
              </a:rPr>
              <a:t>What do you think that you need to do to make up for your actions?</a:t>
            </a:r>
          </a:p>
          <a:p>
            <a:endParaRPr lang="en-GB" sz="1400" dirty="0">
              <a:latin typeface="Segoe Print" panose="02000600000000000000" pitchFamily="2" charset="0"/>
            </a:endParaRPr>
          </a:p>
          <a:p>
            <a:pPr marL="214313" indent="-214313">
              <a:buFont typeface="Arial" panose="020B0604020202020204" pitchFamily="34" charset="0"/>
              <a:buChar char="•"/>
            </a:pPr>
            <a:endParaRPr lang="en-GB" sz="1400" dirty="0">
              <a:latin typeface="Segoe Print" panose="02000600000000000000" pitchFamily="2" charset="0"/>
            </a:endParaRPr>
          </a:p>
          <a:p>
            <a:r>
              <a:rPr lang="en-GB" sz="1400" b="1" dirty="0">
                <a:latin typeface="Segoe Print" panose="02000600000000000000" pitchFamily="2" charset="0"/>
              </a:rPr>
              <a:t>The aim of the following questions is to help those who were affected by the actions of others:</a:t>
            </a:r>
          </a:p>
          <a:p>
            <a:pPr marL="214313" indent="-214313">
              <a:buFont typeface="Arial" panose="020B0604020202020204" pitchFamily="34" charset="0"/>
              <a:buChar char="•"/>
            </a:pPr>
            <a:r>
              <a:rPr lang="en-GB" sz="1400" dirty="0">
                <a:latin typeface="Segoe Print" panose="02000600000000000000" pitchFamily="2" charset="0"/>
              </a:rPr>
              <a:t>What did you think when you realised what had happened?</a:t>
            </a:r>
          </a:p>
          <a:p>
            <a:pPr marL="214313" indent="-214313">
              <a:buFont typeface="Arial" panose="020B0604020202020204" pitchFamily="34" charset="0"/>
              <a:buChar char="•"/>
            </a:pPr>
            <a:r>
              <a:rPr lang="en-GB" sz="1400" dirty="0">
                <a:latin typeface="Segoe Print" panose="02000600000000000000" pitchFamily="2" charset="0"/>
              </a:rPr>
              <a:t>What has been on your mind since then?</a:t>
            </a:r>
          </a:p>
          <a:p>
            <a:pPr marL="214313" indent="-214313">
              <a:buFont typeface="Arial" panose="020B0604020202020204" pitchFamily="34" charset="0"/>
              <a:buChar char="•"/>
            </a:pPr>
            <a:r>
              <a:rPr lang="en-GB" sz="1400" dirty="0">
                <a:latin typeface="Segoe Print" panose="02000600000000000000" pitchFamily="2" charset="0"/>
              </a:rPr>
              <a:t>How has this affected you and others?</a:t>
            </a:r>
          </a:p>
          <a:p>
            <a:pPr marL="214313" indent="-214313">
              <a:buFont typeface="Arial" panose="020B0604020202020204" pitchFamily="34" charset="0"/>
              <a:buChar char="•"/>
            </a:pPr>
            <a:r>
              <a:rPr lang="en-GB" sz="1400" dirty="0">
                <a:latin typeface="Segoe Print" panose="02000600000000000000" pitchFamily="2" charset="0"/>
              </a:rPr>
              <a:t>What was the most difficult thing for you?</a:t>
            </a:r>
          </a:p>
          <a:p>
            <a:pPr marL="214313" indent="-214313">
              <a:buFont typeface="Arial" panose="020B0604020202020204" pitchFamily="34" charset="0"/>
              <a:buChar char="•"/>
            </a:pPr>
            <a:r>
              <a:rPr lang="en-GB" sz="1400" dirty="0">
                <a:latin typeface="Segoe Print" panose="02000600000000000000" pitchFamily="2" charset="0"/>
              </a:rPr>
              <a:t>In your opinion, what do you need to do to make up for your actions</a:t>
            </a:r>
            <a:r>
              <a:rPr lang="en-GB" sz="1050" dirty="0">
                <a:latin typeface="Segoe Print" panose="02000600000000000000" pitchFamily="2" charset="0"/>
              </a:rPr>
              <a:t>?</a:t>
            </a:r>
          </a:p>
          <a:p>
            <a:endParaRPr lang="en-GB" sz="1350" dirty="0">
              <a:latin typeface="Segoe Print" panose="02000600000000000000" pitchFamily="2" charset="0"/>
            </a:endParaRPr>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13861" y="514821"/>
            <a:ext cx="890587" cy="96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p:cNvPicPr>
            <a:picLocks noChangeAspect="1"/>
          </p:cNvPicPr>
          <p:nvPr/>
        </p:nvPicPr>
        <p:blipFill>
          <a:blip r:embed="rId3"/>
          <a:stretch>
            <a:fillRect/>
          </a:stretch>
        </p:blipFill>
        <p:spPr>
          <a:xfrm>
            <a:off x="5798904" y="682675"/>
            <a:ext cx="1914957" cy="634253"/>
          </a:xfrm>
          <a:prstGeom prst="rect">
            <a:avLst/>
          </a:prstGeom>
        </p:spPr>
      </p:pic>
    </p:spTree>
    <p:extLst>
      <p:ext uri="{BB962C8B-B14F-4D97-AF65-F5344CB8AC3E}">
        <p14:creationId xmlns:p14="http://schemas.microsoft.com/office/powerpoint/2010/main" val="28774586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251520" y="404664"/>
            <a:ext cx="8352928" cy="7602081"/>
          </a:xfrm>
          <a:prstGeom prst="rect">
            <a:avLst/>
          </a:prstGeom>
          <a:noFill/>
        </p:spPr>
        <p:txBody>
          <a:bodyPr wrap="square" rtlCol="0">
            <a:spAutoFit/>
          </a:bodyPr>
          <a:lstStyle/>
          <a:p>
            <a:r>
              <a:rPr lang="en-GB" sz="2800" u="sng" dirty="0" err="1">
                <a:latin typeface="Segoe Print" panose="02000600000000000000" pitchFamily="2" charset="0"/>
              </a:rPr>
              <a:t>Trefn</a:t>
            </a:r>
            <a:r>
              <a:rPr lang="en-GB" sz="2800" u="sng" dirty="0">
                <a:latin typeface="Segoe Print" panose="02000600000000000000" pitchFamily="2" charset="0"/>
              </a:rPr>
              <a:t> y </a:t>
            </a:r>
            <a:r>
              <a:rPr lang="en-GB" sz="2800" u="sng" dirty="0" err="1">
                <a:latin typeface="Segoe Print" panose="02000600000000000000" pitchFamily="2" charset="0"/>
              </a:rPr>
              <a:t>Dydd</a:t>
            </a:r>
            <a:r>
              <a:rPr lang="en-GB" sz="2800" u="sng" dirty="0">
                <a:latin typeface="Segoe Print" panose="02000600000000000000" pitchFamily="2" charset="0"/>
              </a:rPr>
              <a:t>/ Daily Timetable</a:t>
            </a:r>
          </a:p>
          <a:p>
            <a:endParaRPr lang="en-GB" sz="2800" u="sng" dirty="0">
              <a:latin typeface="Segoe Print" panose="02000600000000000000" pitchFamily="2" charset="0"/>
            </a:endParaRPr>
          </a:p>
          <a:p>
            <a:pPr marL="285750" indent="-285750">
              <a:buFont typeface="Arial" panose="020B0604020202020204" pitchFamily="34" charset="0"/>
              <a:buChar char="•"/>
            </a:pPr>
            <a:r>
              <a:rPr lang="en-GB" sz="1600" dirty="0" err="1" smtClean="0">
                <a:latin typeface="Segoe Print" panose="02000600000000000000" pitchFamily="2" charset="0"/>
              </a:rPr>
              <a:t>Mae’r</a:t>
            </a:r>
            <a:r>
              <a:rPr lang="en-GB" sz="1600" dirty="0" smtClean="0">
                <a:latin typeface="Segoe Print" panose="02000600000000000000" pitchFamily="2" charset="0"/>
              </a:rPr>
              <a:t> </a:t>
            </a:r>
            <a:r>
              <a:rPr lang="en-GB" sz="1600" dirty="0" err="1">
                <a:latin typeface="Segoe Print" panose="02000600000000000000" pitchFamily="2" charset="0"/>
              </a:rPr>
              <a:t>ysgol</a:t>
            </a:r>
            <a:r>
              <a:rPr lang="en-GB" sz="1600" dirty="0">
                <a:latin typeface="Segoe Print" panose="02000600000000000000" pitchFamily="2" charset="0"/>
              </a:rPr>
              <a:t> </a:t>
            </a:r>
            <a:r>
              <a:rPr lang="en-GB" sz="1600" dirty="0" err="1">
                <a:latin typeface="Segoe Print" panose="02000600000000000000" pitchFamily="2" charset="0"/>
              </a:rPr>
              <a:t>yn</a:t>
            </a:r>
            <a:r>
              <a:rPr lang="en-GB" sz="1600" dirty="0">
                <a:latin typeface="Segoe Print" panose="02000600000000000000" pitchFamily="2" charset="0"/>
              </a:rPr>
              <a:t> </a:t>
            </a:r>
            <a:r>
              <a:rPr lang="en-GB" sz="1600" dirty="0" err="1">
                <a:latin typeface="Segoe Print" panose="02000600000000000000" pitchFamily="2" charset="0"/>
              </a:rPr>
              <a:t>cychwyn</a:t>
            </a:r>
            <a:r>
              <a:rPr lang="en-GB" sz="1600" dirty="0">
                <a:latin typeface="Segoe Print" panose="02000600000000000000" pitchFamily="2" charset="0"/>
              </a:rPr>
              <a:t> </a:t>
            </a:r>
            <a:r>
              <a:rPr lang="en-GB" sz="1600" dirty="0" err="1">
                <a:latin typeface="Segoe Print" panose="02000600000000000000" pitchFamily="2" charset="0"/>
              </a:rPr>
              <a:t>i’r</a:t>
            </a:r>
            <a:r>
              <a:rPr lang="en-GB" sz="1600" dirty="0">
                <a:latin typeface="Segoe Print" panose="02000600000000000000" pitchFamily="2" charset="0"/>
              </a:rPr>
              <a:t> </a:t>
            </a:r>
            <a:r>
              <a:rPr lang="en-GB" sz="1600" dirty="0" err="1">
                <a:latin typeface="Segoe Print" panose="02000600000000000000" pitchFamily="2" charset="0"/>
              </a:rPr>
              <a:t>Derbyn</a:t>
            </a:r>
            <a:r>
              <a:rPr lang="en-GB" sz="1600" dirty="0">
                <a:latin typeface="Segoe Print" panose="02000600000000000000" pitchFamily="2" charset="0"/>
              </a:rPr>
              <a:t> </a:t>
            </a:r>
            <a:r>
              <a:rPr lang="en-GB" sz="1600" dirty="0" smtClean="0">
                <a:latin typeface="Segoe Print" panose="02000600000000000000" pitchFamily="2" charset="0"/>
              </a:rPr>
              <a:t>am 8:40 </a:t>
            </a:r>
            <a:r>
              <a:rPr lang="en-GB" sz="1600" dirty="0" err="1" smtClean="0">
                <a:latin typeface="Segoe Print" panose="02000600000000000000" pitchFamily="2" charset="0"/>
              </a:rPr>
              <a:t>y.b</a:t>
            </a:r>
            <a:r>
              <a:rPr lang="en-GB" sz="1600" dirty="0" smtClean="0">
                <a:latin typeface="Segoe Print" panose="02000600000000000000" pitchFamily="2" charset="0"/>
              </a:rPr>
              <a:t>. </a:t>
            </a:r>
            <a:r>
              <a:rPr lang="en-GB" sz="1600" dirty="0" err="1" smtClean="0">
                <a:latin typeface="Segoe Print" panose="02000600000000000000" pitchFamily="2" charset="0"/>
              </a:rPr>
              <a:t>Gofynnwn</a:t>
            </a:r>
            <a:r>
              <a:rPr lang="en-GB" sz="1600" dirty="0" smtClean="0">
                <a:latin typeface="Segoe Print" panose="02000600000000000000" pitchFamily="2" charset="0"/>
              </a:rPr>
              <a:t> </a:t>
            </a:r>
            <a:r>
              <a:rPr lang="en-GB" sz="1600" dirty="0" err="1">
                <a:latin typeface="Segoe Print" panose="02000600000000000000" pitchFamily="2" charset="0"/>
              </a:rPr>
              <a:t>i</a:t>
            </a:r>
            <a:r>
              <a:rPr lang="en-GB" sz="1600" dirty="0">
                <a:latin typeface="Segoe Print" panose="02000600000000000000" pitchFamily="2" charset="0"/>
              </a:rPr>
              <a:t> chi </a:t>
            </a:r>
            <a:r>
              <a:rPr lang="en-GB" sz="1600" dirty="0" err="1">
                <a:latin typeface="Segoe Print" panose="02000600000000000000" pitchFamily="2" charset="0"/>
              </a:rPr>
              <a:t>sicrhau</a:t>
            </a:r>
            <a:r>
              <a:rPr lang="en-GB" sz="1600" dirty="0">
                <a:latin typeface="Segoe Print" panose="02000600000000000000" pitchFamily="2" charset="0"/>
              </a:rPr>
              <a:t> bod </a:t>
            </a:r>
            <a:r>
              <a:rPr lang="en-GB" sz="1600" dirty="0" err="1">
                <a:latin typeface="Segoe Print" panose="02000600000000000000" pitchFamily="2" charset="0"/>
              </a:rPr>
              <a:t>eich</a:t>
            </a:r>
            <a:r>
              <a:rPr lang="en-GB" sz="1600" dirty="0">
                <a:latin typeface="Segoe Print" panose="02000600000000000000" pitchFamily="2" charset="0"/>
              </a:rPr>
              <a:t> </a:t>
            </a:r>
            <a:r>
              <a:rPr lang="en-GB" sz="1600" dirty="0" err="1">
                <a:latin typeface="Segoe Print" panose="02000600000000000000" pitchFamily="2" charset="0"/>
              </a:rPr>
              <a:t>plentyn</a:t>
            </a:r>
            <a:r>
              <a:rPr lang="en-GB" sz="1600" dirty="0">
                <a:latin typeface="Segoe Print" panose="02000600000000000000" pitchFamily="2" charset="0"/>
              </a:rPr>
              <a:t> </a:t>
            </a:r>
            <a:r>
              <a:rPr lang="en-GB" sz="1600" dirty="0" err="1">
                <a:latin typeface="Segoe Print" panose="02000600000000000000" pitchFamily="2" charset="0"/>
              </a:rPr>
              <a:t>wedi</a:t>
            </a:r>
            <a:r>
              <a:rPr lang="en-GB" sz="1600" dirty="0">
                <a:latin typeface="Segoe Print" panose="02000600000000000000" pitchFamily="2" charset="0"/>
              </a:rPr>
              <a:t> </a:t>
            </a:r>
            <a:r>
              <a:rPr lang="en-GB" sz="1600" dirty="0" err="1">
                <a:latin typeface="Segoe Print" panose="02000600000000000000" pitchFamily="2" charset="0"/>
              </a:rPr>
              <a:t>cyrraedd</a:t>
            </a:r>
            <a:r>
              <a:rPr lang="en-GB" sz="1600" dirty="0">
                <a:latin typeface="Segoe Print" panose="02000600000000000000" pitchFamily="2" charset="0"/>
              </a:rPr>
              <a:t> </a:t>
            </a:r>
            <a:r>
              <a:rPr lang="en-GB" sz="1600" dirty="0" err="1">
                <a:latin typeface="Segoe Print" panose="02000600000000000000" pitchFamily="2" charset="0"/>
              </a:rPr>
              <a:t>yr</a:t>
            </a:r>
            <a:r>
              <a:rPr lang="en-GB" sz="1600" dirty="0">
                <a:latin typeface="Segoe Print" panose="02000600000000000000" pitchFamily="2" charset="0"/>
              </a:rPr>
              <a:t> </a:t>
            </a:r>
            <a:r>
              <a:rPr lang="en-GB" sz="1600" dirty="0" err="1">
                <a:latin typeface="Segoe Print" panose="02000600000000000000" pitchFamily="2" charset="0"/>
              </a:rPr>
              <a:t>ysgol</a:t>
            </a:r>
            <a:r>
              <a:rPr lang="en-GB" sz="1600" dirty="0">
                <a:latin typeface="Segoe Print" panose="02000600000000000000" pitchFamily="2" charset="0"/>
              </a:rPr>
              <a:t> </a:t>
            </a:r>
            <a:r>
              <a:rPr lang="en-GB" sz="1600" dirty="0" err="1">
                <a:latin typeface="Segoe Print" panose="02000600000000000000" pitchFamily="2" charset="0"/>
              </a:rPr>
              <a:t>yn</a:t>
            </a:r>
            <a:r>
              <a:rPr lang="en-GB" sz="1600" dirty="0">
                <a:latin typeface="Segoe Print" panose="02000600000000000000" pitchFamily="2" charset="0"/>
              </a:rPr>
              <a:t> </a:t>
            </a:r>
            <a:r>
              <a:rPr lang="en-GB" sz="1600" dirty="0" err="1">
                <a:latin typeface="Segoe Print" panose="02000600000000000000" pitchFamily="2" charset="0"/>
              </a:rPr>
              <a:t>brydlon</a:t>
            </a:r>
            <a:r>
              <a:rPr lang="en-GB" sz="1600" dirty="0">
                <a:latin typeface="Segoe Print" panose="02000600000000000000" pitchFamily="2" charset="0"/>
              </a:rPr>
              <a:t>. </a:t>
            </a:r>
            <a:r>
              <a:rPr lang="en-GB" sz="1600" i="1" dirty="0">
                <a:latin typeface="Segoe Print" panose="02000600000000000000" pitchFamily="2" charset="0"/>
              </a:rPr>
              <a:t>School starts between </a:t>
            </a:r>
            <a:r>
              <a:rPr lang="en-GB" sz="1600" i="1" dirty="0" smtClean="0">
                <a:latin typeface="Segoe Print" panose="02000600000000000000" pitchFamily="2" charset="0"/>
              </a:rPr>
              <a:t>8:40 </a:t>
            </a:r>
            <a:r>
              <a:rPr lang="en-GB" sz="1600" i="1" dirty="0">
                <a:latin typeface="Segoe Print" panose="02000600000000000000" pitchFamily="2" charset="0"/>
              </a:rPr>
              <a:t>am for the Reception classes. </a:t>
            </a:r>
            <a:r>
              <a:rPr lang="en-GB" sz="1600" b="1" i="1" dirty="0">
                <a:latin typeface="Segoe Print" panose="02000600000000000000" pitchFamily="2" charset="0"/>
              </a:rPr>
              <a:t>We ask that you ensure your child arrives at school on time.</a:t>
            </a:r>
          </a:p>
          <a:p>
            <a:endParaRPr lang="en-GB" sz="1600" i="1" dirty="0">
              <a:latin typeface="Segoe Print" panose="02000600000000000000" pitchFamily="2" charset="0"/>
            </a:endParaRPr>
          </a:p>
          <a:p>
            <a:pPr marL="285750" indent="-285750">
              <a:buFont typeface="Arial" panose="020B0604020202020204" pitchFamily="34" charset="0"/>
              <a:buChar char="•"/>
            </a:pPr>
            <a:r>
              <a:rPr lang="en-GB" sz="1600" i="1" dirty="0">
                <a:latin typeface="Segoe Print" panose="02000600000000000000" pitchFamily="2" charset="0"/>
              </a:rPr>
              <a:t> </a:t>
            </a:r>
            <a:r>
              <a:rPr lang="en-GB" sz="1600" dirty="0" err="1">
                <a:latin typeface="Segoe Print" panose="02000600000000000000" pitchFamily="2" charset="0"/>
              </a:rPr>
              <a:t>Gofynnwn</a:t>
            </a:r>
            <a:r>
              <a:rPr lang="en-GB" sz="1600" dirty="0">
                <a:latin typeface="Segoe Print" panose="02000600000000000000" pitchFamily="2" charset="0"/>
              </a:rPr>
              <a:t> </a:t>
            </a:r>
            <a:r>
              <a:rPr lang="en-GB" sz="1600" dirty="0" err="1">
                <a:latin typeface="Segoe Print" panose="02000600000000000000" pitchFamily="2" charset="0"/>
              </a:rPr>
              <a:t>i</a:t>
            </a:r>
            <a:r>
              <a:rPr lang="en-GB" sz="1600" dirty="0">
                <a:latin typeface="Segoe Print" panose="02000600000000000000" pitchFamily="2" charset="0"/>
              </a:rPr>
              <a:t> chi </a:t>
            </a:r>
            <a:r>
              <a:rPr lang="en-GB" sz="1600" dirty="0" err="1">
                <a:latin typeface="Segoe Print" panose="02000600000000000000" pitchFamily="2" charset="0"/>
              </a:rPr>
              <a:t>sicrhau</a:t>
            </a:r>
            <a:r>
              <a:rPr lang="en-GB" sz="1600" dirty="0">
                <a:latin typeface="Segoe Print" panose="02000600000000000000" pitchFamily="2" charset="0"/>
              </a:rPr>
              <a:t> </a:t>
            </a:r>
            <a:r>
              <a:rPr lang="en-GB" sz="1600" dirty="0" err="1">
                <a:latin typeface="Segoe Print" panose="02000600000000000000" pitchFamily="2" charset="0"/>
              </a:rPr>
              <a:t>eich</a:t>
            </a:r>
            <a:r>
              <a:rPr lang="en-GB" sz="1600" dirty="0">
                <a:latin typeface="Segoe Print" panose="02000600000000000000" pitchFamily="2" charset="0"/>
              </a:rPr>
              <a:t> bod </a:t>
            </a:r>
            <a:r>
              <a:rPr lang="en-GB" sz="1600" dirty="0" err="1">
                <a:latin typeface="Segoe Print" panose="02000600000000000000" pitchFamily="2" charset="0"/>
              </a:rPr>
              <a:t>yn</a:t>
            </a:r>
            <a:r>
              <a:rPr lang="en-GB" sz="1600" dirty="0">
                <a:latin typeface="Segoe Print" panose="02000600000000000000" pitchFamily="2" charset="0"/>
              </a:rPr>
              <a:t> </a:t>
            </a:r>
            <a:r>
              <a:rPr lang="en-GB" sz="1600" dirty="0" err="1">
                <a:latin typeface="Segoe Print" panose="02000600000000000000" pitchFamily="2" charset="0"/>
              </a:rPr>
              <a:t>casglu</a:t>
            </a:r>
            <a:r>
              <a:rPr lang="en-GB" sz="1600" dirty="0">
                <a:latin typeface="Segoe Print" panose="02000600000000000000" pitchFamily="2" charset="0"/>
              </a:rPr>
              <a:t> </a:t>
            </a:r>
            <a:r>
              <a:rPr lang="en-GB" sz="1600" dirty="0" err="1">
                <a:latin typeface="Segoe Print" panose="02000600000000000000" pitchFamily="2" charset="0"/>
              </a:rPr>
              <a:t>eich</a:t>
            </a:r>
            <a:r>
              <a:rPr lang="en-GB" sz="1600" dirty="0">
                <a:latin typeface="Segoe Print" panose="02000600000000000000" pitchFamily="2" charset="0"/>
              </a:rPr>
              <a:t> </a:t>
            </a:r>
            <a:r>
              <a:rPr lang="en-GB" sz="1600" dirty="0" err="1">
                <a:latin typeface="Segoe Print" panose="02000600000000000000" pitchFamily="2" charset="0"/>
              </a:rPr>
              <a:t>plentyn</a:t>
            </a:r>
            <a:r>
              <a:rPr lang="en-GB" sz="1600" dirty="0">
                <a:latin typeface="Segoe Print" panose="02000600000000000000" pitchFamily="2" charset="0"/>
              </a:rPr>
              <a:t> </a:t>
            </a:r>
            <a:r>
              <a:rPr lang="en-GB" sz="1600" dirty="0" smtClean="0">
                <a:latin typeface="Segoe Print" panose="02000600000000000000" pitchFamily="2" charset="0"/>
              </a:rPr>
              <a:t>am 3:00  </a:t>
            </a:r>
            <a:r>
              <a:rPr lang="en-GB" sz="1600" dirty="0" err="1">
                <a:latin typeface="Segoe Print" panose="02000600000000000000" pitchFamily="2" charset="0"/>
              </a:rPr>
              <a:t>y.p</a:t>
            </a:r>
            <a:r>
              <a:rPr lang="en-GB" sz="1600" dirty="0">
                <a:latin typeface="Segoe Print" panose="02000600000000000000" pitchFamily="2" charset="0"/>
              </a:rPr>
              <a:t> </a:t>
            </a:r>
            <a:r>
              <a:rPr lang="en-GB" sz="1600" dirty="0" err="1">
                <a:latin typeface="Segoe Print" panose="02000600000000000000" pitchFamily="2" charset="0"/>
              </a:rPr>
              <a:t>wrth</a:t>
            </a:r>
            <a:r>
              <a:rPr lang="en-GB" sz="1600" dirty="0">
                <a:latin typeface="Segoe Print" panose="02000600000000000000" pitchFamily="2" charset="0"/>
              </a:rPr>
              <a:t> y </a:t>
            </a:r>
            <a:r>
              <a:rPr lang="en-GB" sz="1600" dirty="0" err="1">
                <a:latin typeface="Segoe Print" panose="02000600000000000000" pitchFamily="2" charset="0"/>
              </a:rPr>
              <a:t>brif</a:t>
            </a:r>
            <a:r>
              <a:rPr lang="en-GB" sz="1600" dirty="0">
                <a:latin typeface="Segoe Print" panose="02000600000000000000" pitchFamily="2" charset="0"/>
              </a:rPr>
              <a:t> </a:t>
            </a:r>
            <a:r>
              <a:rPr lang="en-GB" sz="1600" dirty="0" err="1">
                <a:latin typeface="Segoe Print" panose="02000600000000000000" pitchFamily="2" charset="0"/>
              </a:rPr>
              <a:t>glwyd</a:t>
            </a:r>
            <a:r>
              <a:rPr lang="en-GB" sz="1600" dirty="0">
                <a:latin typeface="Segoe Print" panose="02000600000000000000" pitchFamily="2" charset="0"/>
              </a:rPr>
              <a:t>. </a:t>
            </a:r>
            <a:r>
              <a:rPr lang="en-GB" sz="1600" b="1" i="1" dirty="0">
                <a:latin typeface="Segoe Print" panose="02000600000000000000" pitchFamily="2" charset="0"/>
              </a:rPr>
              <a:t>We kindly ask that you collect your child at </a:t>
            </a:r>
            <a:r>
              <a:rPr lang="en-GB" sz="1600" b="1" i="1" dirty="0" smtClean="0">
                <a:latin typeface="Segoe Print" panose="02000600000000000000" pitchFamily="2" charset="0"/>
              </a:rPr>
              <a:t>3pm </a:t>
            </a:r>
            <a:r>
              <a:rPr lang="en-GB" sz="1600" b="1" i="1" dirty="0">
                <a:latin typeface="Segoe Print" panose="02000600000000000000" pitchFamily="2" charset="0"/>
              </a:rPr>
              <a:t>at the main gate please.</a:t>
            </a:r>
          </a:p>
          <a:p>
            <a:endParaRPr lang="en-GB" i="1" dirty="0">
              <a:solidFill>
                <a:schemeClr val="accent1"/>
              </a:solidFill>
              <a:latin typeface="Segoe Print" panose="02000600000000000000" pitchFamily="2" charset="0"/>
            </a:endParaRPr>
          </a:p>
          <a:p>
            <a:r>
              <a:rPr lang="en-GB" i="1" dirty="0">
                <a:solidFill>
                  <a:schemeClr val="accent1"/>
                </a:solidFill>
                <a:latin typeface="Segoe Print" panose="02000600000000000000" pitchFamily="2" charset="0"/>
              </a:rPr>
              <a:t>*</a:t>
            </a:r>
            <a:r>
              <a:rPr lang="en-GB" dirty="0" err="1">
                <a:solidFill>
                  <a:schemeClr val="accent1"/>
                </a:solidFill>
                <a:latin typeface="Segoe Print" panose="02000600000000000000" pitchFamily="2" charset="0"/>
              </a:rPr>
              <a:t>Os</a:t>
            </a:r>
            <a:r>
              <a:rPr lang="en-GB" dirty="0">
                <a:solidFill>
                  <a:schemeClr val="accent1"/>
                </a:solidFill>
                <a:latin typeface="Segoe Print" panose="02000600000000000000" pitchFamily="2" charset="0"/>
              </a:rPr>
              <a:t> </a:t>
            </a:r>
            <a:r>
              <a:rPr lang="en-GB" dirty="0" err="1">
                <a:solidFill>
                  <a:schemeClr val="accent1"/>
                </a:solidFill>
                <a:latin typeface="Segoe Print" panose="02000600000000000000" pitchFamily="2" charset="0"/>
              </a:rPr>
              <a:t>fydd</a:t>
            </a:r>
            <a:r>
              <a:rPr lang="en-GB" dirty="0">
                <a:solidFill>
                  <a:schemeClr val="accent1"/>
                </a:solidFill>
                <a:latin typeface="Segoe Print" panose="02000600000000000000" pitchFamily="2" charset="0"/>
              </a:rPr>
              <a:t> </a:t>
            </a:r>
            <a:r>
              <a:rPr lang="en-GB" dirty="0" err="1">
                <a:solidFill>
                  <a:schemeClr val="accent1"/>
                </a:solidFill>
                <a:latin typeface="Segoe Print" panose="02000600000000000000" pitchFamily="2" charset="0"/>
              </a:rPr>
              <a:t>newid</a:t>
            </a:r>
            <a:r>
              <a:rPr lang="en-GB" dirty="0">
                <a:solidFill>
                  <a:schemeClr val="accent1"/>
                </a:solidFill>
                <a:latin typeface="Segoe Print" panose="02000600000000000000" pitchFamily="2" charset="0"/>
              </a:rPr>
              <a:t> </a:t>
            </a:r>
            <a:r>
              <a:rPr lang="en-GB" dirty="0" err="1">
                <a:solidFill>
                  <a:schemeClr val="accent1"/>
                </a:solidFill>
                <a:latin typeface="Segoe Print" panose="02000600000000000000" pitchFamily="2" charset="0"/>
              </a:rPr>
              <a:t>i</a:t>
            </a:r>
            <a:r>
              <a:rPr lang="en-GB" dirty="0">
                <a:solidFill>
                  <a:schemeClr val="accent1"/>
                </a:solidFill>
                <a:latin typeface="Segoe Print" panose="02000600000000000000" pitchFamily="2" charset="0"/>
              </a:rPr>
              <a:t> </a:t>
            </a:r>
            <a:r>
              <a:rPr lang="en-GB" dirty="0" err="1">
                <a:solidFill>
                  <a:schemeClr val="accent1"/>
                </a:solidFill>
                <a:latin typeface="Segoe Print" panose="02000600000000000000" pitchFamily="2" charset="0"/>
              </a:rPr>
              <a:t>drefniadau</a:t>
            </a:r>
            <a:r>
              <a:rPr lang="en-GB" dirty="0">
                <a:solidFill>
                  <a:schemeClr val="accent1"/>
                </a:solidFill>
                <a:latin typeface="Segoe Print" panose="02000600000000000000" pitchFamily="2" charset="0"/>
              </a:rPr>
              <a:t> </a:t>
            </a:r>
            <a:r>
              <a:rPr lang="en-GB" dirty="0" err="1">
                <a:solidFill>
                  <a:schemeClr val="accent1"/>
                </a:solidFill>
                <a:latin typeface="Segoe Print" panose="02000600000000000000" pitchFamily="2" charset="0"/>
              </a:rPr>
              <a:t>arferol</a:t>
            </a:r>
            <a:r>
              <a:rPr lang="en-GB" dirty="0">
                <a:solidFill>
                  <a:schemeClr val="accent1"/>
                </a:solidFill>
                <a:latin typeface="Segoe Print" panose="02000600000000000000" pitchFamily="2" charset="0"/>
              </a:rPr>
              <a:t> </a:t>
            </a:r>
            <a:r>
              <a:rPr lang="en-GB" dirty="0" err="1">
                <a:solidFill>
                  <a:schemeClr val="accent1"/>
                </a:solidFill>
                <a:latin typeface="Segoe Print" panose="02000600000000000000" pitchFamily="2" charset="0"/>
              </a:rPr>
              <a:t>casglu</a:t>
            </a:r>
            <a:r>
              <a:rPr lang="en-GB" dirty="0">
                <a:solidFill>
                  <a:schemeClr val="accent1"/>
                </a:solidFill>
                <a:latin typeface="Segoe Print" panose="02000600000000000000" pitchFamily="2" charset="0"/>
              </a:rPr>
              <a:t> </a:t>
            </a:r>
            <a:r>
              <a:rPr lang="en-GB" dirty="0" err="1">
                <a:solidFill>
                  <a:schemeClr val="accent1"/>
                </a:solidFill>
                <a:latin typeface="Segoe Print" panose="02000600000000000000" pitchFamily="2" charset="0"/>
              </a:rPr>
              <a:t>eich</a:t>
            </a:r>
            <a:r>
              <a:rPr lang="en-GB" dirty="0">
                <a:solidFill>
                  <a:schemeClr val="accent1"/>
                </a:solidFill>
                <a:latin typeface="Segoe Print" panose="02000600000000000000" pitchFamily="2" charset="0"/>
              </a:rPr>
              <a:t> </a:t>
            </a:r>
            <a:r>
              <a:rPr lang="en-GB" dirty="0" err="1">
                <a:solidFill>
                  <a:schemeClr val="accent1"/>
                </a:solidFill>
                <a:latin typeface="Segoe Print" panose="02000600000000000000" pitchFamily="2" charset="0"/>
              </a:rPr>
              <a:t>plentyn</a:t>
            </a:r>
            <a:r>
              <a:rPr lang="en-GB" dirty="0">
                <a:solidFill>
                  <a:schemeClr val="accent1"/>
                </a:solidFill>
                <a:latin typeface="Segoe Print" panose="02000600000000000000" pitchFamily="2" charset="0"/>
              </a:rPr>
              <a:t> </a:t>
            </a:r>
            <a:r>
              <a:rPr lang="en-GB" dirty="0" err="1">
                <a:solidFill>
                  <a:schemeClr val="accent1"/>
                </a:solidFill>
                <a:latin typeface="Segoe Print" panose="02000600000000000000" pitchFamily="2" charset="0"/>
              </a:rPr>
              <a:t>gofynnwn</a:t>
            </a:r>
            <a:r>
              <a:rPr lang="en-GB" dirty="0">
                <a:solidFill>
                  <a:schemeClr val="accent1"/>
                </a:solidFill>
                <a:latin typeface="Segoe Print" panose="02000600000000000000" pitchFamily="2" charset="0"/>
              </a:rPr>
              <a:t> </a:t>
            </a:r>
            <a:r>
              <a:rPr lang="en-GB" dirty="0" err="1">
                <a:solidFill>
                  <a:schemeClr val="accent1"/>
                </a:solidFill>
                <a:latin typeface="Segoe Print" panose="02000600000000000000" pitchFamily="2" charset="0"/>
              </a:rPr>
              <a:t>yn</a:t>
            </a:r>
            <a:r>
              <a:rPr lang="en-GB" dirty="0">
                <a:solidFill>
                  <a:schemeClr val="accent1"/>
                </a:solidFill>
                <a:latin typeface="Segoe Print" panose="02000600000000000000" pitchFamily="2" charset="0"/>
              </a:rPr>
              <a:t> </a:t>
            </a:r>
            <a:r>
              <a:rPr lang="en-GB" dirty="0" err="1">
                <a:solidFill>
                  <a:schemeClr val="accent1"/>
                </a:solidFill>
                <a:latin typeface="Segoe Print" panose="02000600000000000000" pitchFamily="2" charset="0"/>
              </a:rPr>
              <a:t>garedig</a:t>
            </a:r>
            <a:r>
              <a:rPr lang="en-GB" dirty="0">
                <a:solidFill>
                  <a:schemeClr val="accent1"/>
                </a:solidFill>
                <a:latin typeface="Segoe Print" panose="02000600000000000000" pitchFamily="2" charset="0"/>
              </a:rPr>
              <a:t> </a:t>
            </a:r>
            <a:r>
              <a:rPr lang="en-GB" dirty="0" err="1">
                <a:solidFill>
                  <a:schemeClr val="accent1"/>
                </a:solidFill>
                <a:latin typeface="Segoe Print" panose="02000600000000000000" pitchFamily="2" charset="0"/>
              </a:rPr>
              <a:t>i</a:t>
            </a:r>
            <a:r>
              <a:rPr lang="en-GB" dirty="0">
                <a:solidFill>
                  <a:schemeClr val="accent1"/>
                </a:solidFill>
                <a:latin typeface="Segoe Print" panose="02000600000000000000" pitchFamily="2" charset="0"/>
              </a:rPr>
              <a:t> chi </a:t>
            </a:r>
            <a:r>
              <a:rPr lang="en-GB" dirty="0" err="1">
                <a:solidFill>
                  <a:schemeClr val="accent1"/>
                </a:solidFill>
                <a:latin typeface="Segoe Print" panose="02000600000000000000" pitchFamily="2" charset="0"/>
              </a:rPr>
              <a:t>gysylltu</a:t>
            </a:r>
            <a:r>
              <a:rPr lang="en-GB" dirty="0">
                <a:solidFill>
                  <a:schemeClr val="accent1"/>
                </a:solidFill>
                <a:latin typeface="Segoe Print" panose="02000600000000000000" pitchFamily="2" charset="0"/>
              </a:rPr>
              <a:t> </a:t>
            </a:r>
            <a:r>
              <a:rPr lang="en-GB" dirty="0" err="1">
                <a:solidFill>
                  <a:schemeClr val="accent1"/>
                </a:solidFill>
                <a:latin typeface="Segoe Print" panose="02000600000000000000" pitchFamily="2" charset="0"/>
              </a:rPr>
              <a:t>â’r</a:t>
            </a:r>
            <a:r>
              <a:rPr lang="en-GB" dirty="0">
                <a:solidFill>
                  <a:schemeClr val="accent1"/>
                </a:solidFill>
                <a:latin typeface="Segoe Print" panose="02000600000000000000" pitchFamily="2" charset="0"/>
              </a:rPr>
              <a:t> </a:t>
            </a:r>
            <a:r>
              <a:rPr lang="en-GB" dirty="0" err="1">
                <a:solidFill>
                  <a:schemeClr val="accent1"/>
                </a:solidFill>
                <a:latin typeface="Segoe Print" panose="02000600000000000000" pitchFamily="2" charset="0"/>
              </a:rPr>
              <a:t>swyddfa</a:t>
            </a:r>
            <a:r>
              <a:rPr lang="en-GB" dirty="0">
                <a:solidFill>
                  <a:schemeClr val="accent1"/>
                </a:solidFill>
                <a:latin typeface="Segoe Print" panose="02000600000000000000" pitchFamily="2" charset="0"/>
              </a:rPr>
              <a:t> </a:t>
            </a:r>
            <a:r>
              <a:rPr lang="en-GB" dirty="0" err="1">
                <a:solidFill>
                  <a:schemeClr val="accent1"/>
                </a:solidFill>
                <a:latin typeface="Segoe Print" panose="02000600000000000000" pitchFamily="2" charset="0"/>
              </a:rPr>
              <a:t>neu</a:t>
            </a:r>
            <a:r>
              <a:rPr lang="en-GB" dirty="0">
                <a:solidFill>
                  <a:schemeClr val="accent1"/>
                </a:solidFill>
                <a:latin typeface="Segoe Print" panose="02000600000000000000" pitchFamily="2" charset="0"/>
              </a:rPr>
              <a:t> </a:t>
            </a:r>
            <a:r>
              <a:rPr lang="en-GB" dirty="0" err="1">
                <a:solidFill>
                  <a:schemeClr val="accent1"/>
                </a:solidFill>
                <a:latin typeface="Segoe Print" panose="02000600000000000000" pitchFamily="2" charset="0"/>
              </a:rPr>
              <a:t>anfon</a:t>
            </a:r>
            <a:r>
              <a:rPr lang="en-GB" dirty="0">
                <a:solidFill>
                  <a:schemeClr val="accent1"/>
                </a:solidFill>
                <a:latin typeface="Segoe Print" panose="02000600000000000000" pitchFamily="2" charset="0"/>
              </a:rPr>
              <a:t> </a:t>
            </a:r>
            <a:r>
              <a:rPr lang="en-GB" dirty="0" err="1">
                <a:solidFill>
                  <a:schemeClr val="accent1"/>
                </a:solidFill>
                <a:latin typeface="Segoe Print" panose="02000600000000000000" pitchFamily="2" charset="0"/>
              </a:rPr>
              <a:t>lythyr</a:t>
            </a:r>
            <a:r>
              <a:rPr lang="en-GB" dirty="0">
                <a:solidFill>
                  <a:schemeClr val="accent1"/>
                </a:solidFill>
                <a:latin typeface="Segoe Print" panose="02000600000000000000" pitchFamily="2" charset="0"/>
              </a:rPr>
              <a:t> </a:t>
            </a:r>
            <a:r>
              <a:rPr lang="en-GB" dirty="0" err="1">
                <a:solidFill>
                  <a:schemeClr val="accent1"/>
                </a:solidFill>
                <a:latin typeface="Segoe Print" panose="02000600000000000000" pitchFamily="2" charset="0"/>
              </a:rPr>
              <a:t>i</a:t>
            </a:r>
            <a:r>
              <a:rPr lang="en-GB" dirty="0">
                <a:solidFill>
                  <a:schemeClr val="accent1"/>
                </a:solidFill>
                <a:latin typeface="Segoe Print" panose="02000600000000000000" pitchFamily="2" charset="0"/>
              </a:rPr>
              <a:t> </a:t>
            </a:r>
            <a:r>
              <a:rPr lang="en-GB" dirty="0" err="1">
                <a:solidFill>
                  <a:schemeClr val="accent1"/>
                </a:solidFill>
                <a:latin typeface="Segoe Print" panose="02000600000000000000" pitchFamily="2" charset="0"/>
              </a:rPr>
              <a:t>gadarnhau’r</a:t>
            </a:r>
            <a:r>
              <a:rPr lang="en-GB" dirty="0">
                <a:solidFill>
                  <a:schemeClr val="accent1"/>
                </a:solidFill>
                <a:latin typeface="Segoe Print" panose="02000600000000000000" pitchFamily="2" charset="0"/>
              </a:rPr>
              <a:t> </a:t>
            </a:r>
            <a:r>
              <a:rPr lang="en-GB" dirty="0" err="1">
                <a:solidFill>
                  <a:schemeClr val="accent1"/>
                </a:solidFill>
                <a:latin typeface="Segoe Print" panose="02000600000000000000" pitchFamily="2" charset="0"/>
              </a:rPr>
              <a:t>trefniadau</a:t>
            </a:r>
            <a:r>
              <a:rPr lang="en-GB" dirty="0">
                <a:solidFill>
                  <a:schemeClr val="accent1"/>
                </a:solidFill>
                <a:latin typeface="Segoe Print" panose="02000600000000000000" pitchFamily="2" charset="0"/>
              </a:rPr>
              <a:t>. </a:t>
            </a:r>
            <a:endParaRPr lang="en-GB" dirty="0" smtClean="0">
              <a:solidFill>
                <a:schemeClr val="accent1"/>
              </a:solidFill>
              <a:latin typeface="Segoe Print" panose="02000600000000000000" pitchFamily="2" charset="0"/>
            </a:endParaRPr>
          </a:p>
          <a:p>
            <a:endParaRPr lang="en-GB" i="1" dirty="0">
              <a:solidFill>
                <a:schemeClr val="accent1"/>
              </a:solidFill>
              <a:latin typeface="Segoe Print" panose="02000600000000000000" pitchFamily="2" charset="0"/>
            </a:endParaRPr>
          </a:p>
          <a:p>
            <a:r>
              <a:rPr lang="en-GB" i="1" dirty="0" smtClean="0">
                <a:solidFill>
                  <a:schemeClr val="accent1"/>
                </a:solidFill>
                <a:latin typeface="Segoe Print" panose="02000600000000000000" pitchFamily="2" charset="0"/>
              </a:rPr>
              <a:t>If </a:t>
            </a:r>
            <a:r>
              <a:rPr lang="en-GB" i="1" dirty="0">
                <a:solidFill>
                  <a:schemeClr val="accent1"/>
                </a:solidFill>
                <a:latin typeface="Segoe Print" panose="02000600000000000000" pitchFamily="2" charset="0"/>
              </a:rPr>
              <a:t>there is a change to your child’s usual circumstances with regards to collection from school we kindly ask that you inform the office or  notify us by letter to confirm the </a:t>
            </a:r>
            <a:r>
              <a:rPr lang="en-GB" i="1" dirty="0" smtClean="0">
                <a:solidFill>
                  <a:schemeClr val="accent1"/>
                </a:solidFill>
                <a:latin typeface="Segoe Print" panose="02000600000000000000" pitchFamily="2" charset="0"/>
              </a:rPr>
              <a:t>arrangements.*</a:t>
            </a:r>
            <a:endParaRPr lang="en-GB" u="sng" dirty="0">
              <a:solidFill>
                <a:schemeClr val="accent1"/>
              </a:solidFill>
              <a:latin typeface="Segoe Print" panose="02000600000000000000" pitchFamily="2" charset="0"/>
            </a:endParaRPr>
          </a:p>
          <a:p>
            <a:endParaRPr lang="en-GB" sz="2800" u="sng" dirty="0">
              <a:latin typeface="SassoonCRInfant" panose="02010503020300020003" pitchFamily="2" charset="0"/>
            </a:endParaRPr>
          </a:p>
          <a:p>
            <a:endParaRPr lang="en-GB" sz="2800" u="sng" dirty="0">
              <a:latin typeface="SassoonCRInfant" panose="02010503020300020003" pitchFamily="2" charset="0"/>
            </a:endParaRPr>
          </a:p>
          <a:p>
            <a:endParaRPr lang="en-GB" i="1" dirty="0">
              <a:latin typeface="SassoonCRInfant" panose="02010503020300020003" pitchFamily="2" charset="0"/>
            </a:endParaRPr>
          </a:p>
          <a:p>
            <a:pPr marL="285750" indent="-285750">
              <a:buFont typeface="Arial" panose="020B0604020202020204" pitchFamily="34" charset="0"/>
              <a:buChar char="•"/>
            </a:pPr>
            <a:endParaRPr lang="en-GB" i="1" dirty="0">
              <a:latin typeface="SassoonCRInfant" panose="02010503020300020003" pitchFamily="2" charset="0"/>
            </a:endParaRPr>
          </a:p>
          <a:p>
            <a:pPr marL="285750" indent="-285750">
              <a:buFont typeface="Arial" panose="020B0604020202020204" pitchFamily="34" charset="0"/>
              <a:buChar char="•"/>
            </a:pPr>
            <a:endParaRPr lang="en-GB" i="1" dirty="0">
              <a:latin typeface="SassoonCRInfant" panose="02010503020300020003" pitchFamily="2" charset="0"/>
            </a:endParaRPr>
          </a:p>
          <a:p>
            <a:pPr marL="285750" indent="-285750">
              <a:buFont typeface="Arial" panose="020B0604020202020204" pitchFamily="34" charset="0"/>
              <a:buChar char="•"/>
            </a:pPr>
            <a:endParaRPr lang="en-GB" i="1" dirty="0">
              <a:latin typeface="SassoonCRInfant" panose="02010503020300020003" pitchFamily="2" charset="0"/>
            </a:endParaRPr>
          </a:p>
          <a:p>
            <a:pPr marL="285750" indent="-285750">
              <a:buFont typeface="Arial" panose="020B0604020202020204" pitchFamily="34" charset="0"/>
              <a:buChar char="•"/>
            </a:pPr>
            <a:endParaRPr lang="en-GB" i="1" dirty="0">
              <a:latin typeface="SassoonCRInfant" panose="02010503020300020003" pitchFamily="2"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2360" y="260648"/>
            <a:ext cx="890587" cy="96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88975" y="5588729"/>
            <a:ext cx="1287082" cy="9943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ustDataLst>
      <p:tags r:id="rId1"/>
    </p:custDataLst>
    <p:extLst>
      <p:ext uri="{BB962C8B-B14F-4D97-AF65-F5344CB8AC3E}">
        <p14:creationId xmlns:p14="http://schemas.microsoft.com/office/powerpoint/2010/main" val="23662734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89076" y="3137126"/>
            <a:ext cx="1400745" cy="1445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 name="Text Box 7"/>
          <p:cNvSpPr txBox="1">
            <a:spLocks noChangeArrowheads="1"/>
          </p:cNvSpPr>
          <p:nvPr/>
        </p:nvSpPr>
        <p:spPr bwMode="auto">
          <a:xfrm>
            <a:off x="6015880" y="4145238"/>
            <a:ext cx="1532978" cy="40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1100" dirty="0">
                <a:latin typeface="Segoe Print" panose="02000600000000000000" pitchFamily="2" charset="0"/>
              </a:rPr>
              <a:t> </a:t>
            </a:r>
            <a:r>
              <a:rPr lang="en-GB" altLang="en-US" sz="1100" dirty="0" err="1">
                <a:latin typeface="Segoe Print" panose="02000600000000000000" pitchFamily="2" charset="0"/>
              </a:rPr>
              <a:t>Amser</a:t>
            </a:r>
            <a:r>
              <a:rPr lang="en-GB" altLang="en-US" sz="1100" dirty="0">
                <a:latin typeface="Segoe Print" panose="02000600000000000000" pitchFamily="2" charset="0"/>
              </a:rPr>
              <a:t> </a:t>
            </a:r>
            <a:r>
              <a:rPr lang="en-GB" altLang="en-US" sz="1100" dirty="0" err="1">
                <a:latin typeface="Segoe Print" panose="02000600000000000000" pitchFamily="2" charset="0"/>
              </a:rPr>
              <a:t>mynd</a:t>
            </a:r>
            <a:r>
              <a:rPr lang="en-GB" altLang="en-US" sz="1100" dirty="0">
                <a:latin typeface="Segoe Print" panose="02000600000000000000" pitchFamily="2" charset="0"/>
              </a:rPr>
              <a:t> </a:t>
            </a:r>
            <a:r>
              <a:rPr lang="en-GB" altLang="en-US" sz="1100" dirty="0" err="1">
                <a:latin typeface="Segoe Print" panose="02000600000000000000" pitchFamily="2" charset="0"/>
              </a:rPr>
              <a:t>adref</a:t>
            </a:r>
            <a:endParaRPr kumimoji="0" lang="en-US" altLang="en-US" sz="1100" b="0" i="0" u="none" strike="noStrike" cap="none" normalizeH="0" baseline="0" dirty="0">
              <a:ln>
                <a:noFill/>
              </a:ln>
              <a:solidFill>
                <a:schemeClr val="tx1"/>
              </a:solidFill>
              <a:effectLst/>
              <a:latin typeface="Segoe Print" panose="02000600000000000000" pitchFamily="2" charset="0"/>
            </a:endParaRPr>
          </a:p>
        </p:txBody>
      </p:sp>
      <p:sp>
        <p:nvSpPr>
          <p:cNvPr id="2" name="Rectangle 1"/>
          <p:cNvSpPr/>
          <p:nvPr/>
        </p:nvSpPr>
        <p:spPr>
          <a:xfrm>
            <a:off x="107504" y="116632"/>
            <a:ext cx="8928992" cy="6624736"/>
          </a:xfrm>
          <a:prstGeom prst="rect">
            <a:avLst/>
          </a:prstGeom>
          <a:no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349554" y="346958"/>
            <a:ext cx="8378690" cy="1908215"/>
          </a:xfrm>
          <a:prstGeom prst="rect">
            <a:avLst/>
          </a:prstGeom>
          <a:noFill/>
        </p:spPr>
        <p:txBody>
          <a:bodyPr wrap="square" rtlCol="0">
            <a:spAutoFit/>
          </a:bodyPr>
          <a:lstStyle/>
          <a:p>
            <a:r>
              <a:rPr lang="en-GB" sz="2800" u="sng" dirty="0" err="1">
                <a:latin typeface="Segoe Print" panose="02000600000000000000" pitchFamily="2" charset="0"/>
              </a:rPr>
              <a:t>Trefn</a:t>
            </a:r>
            <a:r>
              <a:rPr lang="en-GB" sz="2800" u="sng" dirty="0">
                <a:latin typeface="Segoe Print" panose="02000600000000000000" pitchFamily="2" charset="0"/>
              </a:rPr>
              <a:t> y </a:t>
            </a:r>
            <a:r>
              <a:rPr lang="en-GB" sz="2800" u="sng" dirty="0" err="1">
                <a:latin typeface="Segoe Print" panose="02000600000000000000" pitchFamily="2" charset="0"/>
              </a:rPr>
              <a:t>Dydd</a:t>
            </a:r>
            <a:r>
              <a:rPr lang="en-GB" sz="2800" u="sng" dirty="0">
                <a:latin typeface="Segoe Print" panose="02000600000000000000" pitchFamily="2" charset="0"/>
              </a:rPr>
              <a:t>/ </a:t>
            </a:r>
            <a:r>
              <a:rPr lang="en-GB" sz="2800" i="1" u="sng" dirty="0">
                <a:latin typeface="Segoe Print" panose="02000600000000000000" pitchFamily="2" charset="0"/>
              </a:rPr>
              <a:t>Daily Timetable </a:t>
            </a:r>
            <a:endParaRPr lang="en-GB" sz="2800" i="1" dirty="0">
              <a:latin typeface="Segoe Print" panose="02000600000000000000" pitchFamily="2" charset="0"/>
            </a:endParaRPr>
          </a:p>
          <a:p>
            <a:pPr marL="285750" indent="-285750">
              <a:buFont typeface="Arial" panose="020B0604020202020204" pitchFamily="34" charset="0"/>
              <a:buChar char="•"/>
            </a:pPr>
            <a:endParaRPr lang="en-GB" i="1" dirty="0">
              <a:latin typeface="SassoonCRInfant" panose="02010503020300020003" pitchFamily="2" charset="0"/>
            </a:endParaRPr>
          </a:p>
          <a:p>
            <a:endParaRPr lang="en-GB" i="1" dirty="0">
              <a:latin typeface="SassoonCRInfant" panose="02010503020300020003" pitchFamily="2" charset="0"/>
            </a:endParaRPr>
          </a:p>
          <a:p>
            <a:pPr marL="285750" indent="-285750">
              <a:buFont typeface="Arial" panose="020B0604020202020204" pitchFamily="34" charset="0"/>
              <a:buChar char="•"/>
            </a:pPr>
            <a:endParaRPr lang="en-GB" i="1" dirty="0">
              <a:latin typeface="SassoonCRInfant" panose="02010503020300020003" pitchFamily="2" charset="0"/>
            </a:endParaRPr>
          </a:p>
          <a:p>
            <a:pPr marL="285750" indent="-285750">
              <a:buFont typeface="Arial" panose="020B0604020202020204" pitchFamily="34" charset="0"/>
              <a:buChar char="•"/>
            </a:pPr>
            <a:endParaRPr lang="en-GB" i="1" dirty="0">
              <a:latin typeface="SassoonCRInfant" panose="02010503020300020003" pitchFamily="2" charset="0"/>
            </a:endParaRPr>
          </a:p>
          <a:p>
            <a:endParaRPr lang="en-GB" i="1" dirty="0">
              <a:latin typeface="SassoonCRInfant" panose="02010503020300020003" pitchFamily="2" charset="0"/>
            </a:endParaRPr>
          </a:p>
        </p:txBody>
      </p:sp>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05327" y="3113332"/>
            <a:ext cx="1368152" cy="1467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9"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06473" y="3127384"/>
            <a:ext cx="1329144" cy="1439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7"/>
          <p:cNvSpPr txBox="1">
            <a:spLocks noChangeArrowheads="1"/>
          </p:cNvSpPr>
          <p:nvPr/>
        </p:nvSpPr>
        <p:spPr bwMode="auto">
          <a:xfrm>
            <a:off x="3202535" y="4072734"/>
            <a:ext cx="1319636" cy="40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1200" dirty="0" err="1">
                <a:latin typeface="Segoe Print" panose="02000600000000000000" pitchFamily="2" charset="0"/>
              </a:rPr>
              <a:t>Ysgol</a:t>
            </a:r>
            <a:r>
              <a:rPr lang="en-GB" altLang="en-US" sz="1200" dirty="0">
                <a:latin typeface="Segoe Print" panose="02000600000000000000" pitchFamily="2" charset="0"/>
              </a:rPr>
              <a:t> </a:t>
            </a:r>
            <a:r>
              <a:rPr lang="en-GB" altLang="en-US" sz="1200" dirty="0" err="1">
                <a:latin typeface="Segoe Print" panose="02000600000000000000" pitchFamily="2" charset="0"/>
              </a:rPr>
              <a:t>Goed</a:t>
            </a:r>
            <a:endParaRPr kumimoji="0" lang="en-US" altLang="en-US" sz="800" b="0" i="0" u="none" strike="noStrike" cap="none" normalizeH="0" baseline="0" dirty="0">
              <a:ln>
                <a:noFill/>
              </a:ln>
              <a:solidFill>
                <a:schemeClr val="tx1"/>
              </a:solidFill>
              <a:effectLst/>
              <a:latin typeface="Segoe Print" panose="02000600000000000000" pitchFamily="2" charset="0"/>
            </a:endParaRPr>
          </a:p>
        </p:txBody>
      </p:sp>
      <p:sp>
        <p:nvSpPr>
          <p:cNvPr id="12" name="Text Box 7"/>
          <p:cNvSpPr txBox="1">
            <a:spLocks noChangeArrowheads="1"/>
          </p:cNvSpPr>
          <p:nvPr/>
        </p:nvSpPr>
        <p:spPr bwMode="auto">
          <a:xfrm>
            <a:off x="1691881" y="4205276"/>
            <a:ext cx="1319636" cy="40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1200" dirty="0" err="1">
                <a:latin typeface="Segoe Print" panose="02000600000000000000" pitchFamily="2" charset="0"/>
              </a:rPr>
              <a:t>Sesiwn</a:t>
            </a:r>
            <a:r>
              <a:rPr lang="en-GB" altLang="en-US" sz="1200" dirty="0">
                <a:latin typeface="Segoe Print" panose="02000600000000000000" pitchFamily="2" charset="0"/>
              </a:rPr>
              <a:t> </a:t>
            </a:r>
            <a:r>
              <a:rPr lang="en-GB" altLang="en-US" sz="1200" dirty="0" err="1">
                <a:latin typeface="Segoe Print" panose="02000600000000000000" pitchFamily="2" charset="0"/>
              </a:rPr>
              <a:t>Sgiliau</a:t>
            </a:r>
            <a:endParaRPr kumimoji="0" lang="en-US" altLang="en-US" sz="800" b="0" i="0" u="none" strike="noStrike" cap="none" normalizeH="0" baseline="0" dirty="0">
              <a:ln>
                <a:noFill/>
              </a:ln>
              <a:solidFill>
                <a:schemeClr val="tx1"/>
              </a:solidFill>
              <a:effectLst/>
              <a:latin typeface="Segoe Print" panose="02000600000000000000" pitchFamily="2" charset="0"/>
            </a:endParaRPr>
          </a:p>
        </p:txBody>
      </p:sp>
      <p:pic>
        <p:nvPicPr>
          <p:cNvPr id="1032" name="Picture 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66713" y="1492478"/>
            <a:ext cx="1253667" cy="1455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Box 7"/>
          <p:cNvSpPr txBox="1">
            <a:spLocks noChangeArrowheads="1"/>
          </p:cNvSpPr>
          <p:nvPr/>
        </p:nvSpPr>
        <p:spPr bwMode="auto">
          <a:xfrm>
            <a:off x="3809436" y="2504226"/>
            <a:ext cx="1319636" cy="40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1200" dirty="0" err="1">
                <a:latin typeface="Segoe Print" panose="02000600000000000000" pitchFamily="2" charset="0"/>
              </a:rPr>
              <a:t>Thema</a:t>
            </a:r>
            <a:endParaRPr kumimoji="0" lang="en-US" altLang="en-US" sz="800" b="0" i="0" u="none" strike="noStrike" cap="none" normalizeH="0" baseline="0" dirty="0">
              <a:ln>
                <a:noFill/>
              </a:ln>
              <a:solidFill>
                <a:schemeClr val="tx1"/>
              </a:solidFill>
              <a:effectLst/>
              <a:latin typeface="Segoe Print" panose="02000600000000000000" pitchFamily="2" charset="0"/>
            </a:endParaRPr>
          </a:p>
        </p:txBody>
      </p:sp>
      <p:pic>
        <p:nvPicPr>
          <p:cNvPr id="18" name="Picture 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99592" y="1494216"/>
            <a:ext cx="1448319" cy="1455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6" name="Picture 1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43608" y="1659659"/>
            <a:ext cx="1088191" cy="568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 Box 7"/>
          <p:cNvSpPr txBox="1">
            <a:spLocks noChangeArrowheads="1"/>
          </p:cNvSpPr>
          <p:nvPr/>
        </p:nvSpPr>
        <p:spPr bwMode="auto">
          <a:xfrm>
            <a:off x="929750" y="2430529"/>
            <a:ext cx="1319636" cy="227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1200" dirty="0" err="1">
                <a:latin typeface="Segoe Print" panose="02000600000000000000" pitchFamily="2" charset="0"/>
              </a:rPr>
              <a:t>Amser</a:t>
            </a:r>
            <a:r>
              <a:rPr lang="en-GB" altLang="en-US" sz="1200" dirty="0">
                <a:latin typeface="Segoe Print" panose="02000600000000000000" pitchFamily="2" charset="0"/>
              </a:rPr>
              <a:t> carped</a:t>
            </a:r>
            <a:endParaRPr kumimoji="0" lang="en-US" altLang="en-US" sz="800" b="0" i="0" u="none" strike="noStrike" cap="none" normalizeH="0" baseline="0" dirty="0">
              <a:ln>
                <a:noFill/>
              </a:ln>
              <a:solidFill>
                <a:schemeClr val="tx1"/>
              </a:solidFill>
              <a:effectLst/>
              <a:latin typeface="Segoe Print" panose="02000600000000000000" pitchFamily="2" charset="0"/>
            </a:endParaRPr>
          </a:p>
        </p:txBody>
      </p:sp>
      <p:pic>
        <p:nvPicPr>
          <p:cNvPr id="22"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10836" y="1484784"/>
            <a:ext cx="1368152" cy="1467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Text Box 7"/>
          <p:cNvSpPr txBox="1">
            <a:spLocks noChangeArrowheads="1"/>
          </p:cNvSpPr>
          <p:nvPr/>
        </p:nvSpPr>
        <p:spPr bwMode="auto">
          <a:xfrm>
            <a:off x="2436823" y="2513425"/>
            <a:ext cx="1319636" cy="40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1200" dirty="0" err="1">
                <a:latin typeface="Segoe Print" panose="02000600000000000000" pitchFamily="2" charset="0"/>
              </a:rPr>
              <a:t>Amser</a:t>
            </a:r>
            <a:r>
              <a:rPr lang="en-GB" altLang="en-US" sz="1200" dirty="0">
                <a:latin typeface="Segoe Print" panose="02000600000000000000" pitchFamily="2" charset="0"/>
              </a:rPr>
              <a:t> </a:t>
            </a:r>
            <a:r>
              <a:rPr lang="en-GB" altLang="en-US" sz="1200" dirty="0" err="1">
                <a:latin typeface="Segoe Print" panose="02000600000000000000" pitchFamily="2" charset="0"/>
              </a:rPr>
              <a:t>Cylch</a:t>
            </a:r>
            <a:endParaRPr kumimoji="0" lang="en-US" altLang="en-US" sz="800" b="0" i="0" u="none" strike="noStrike" cap="none" normalizeH="0" baseline="0" dirty="0">
              <a:ln>
                <a:noFill/>
              </a:ln>
              <a:solidFill>
                <a:schemeClr val="tx1"/>
              </a:solidFill>
              <a:effectLst/>
              <a:latin typeface="Segoe Print" panose="02000600000000000000" pitchFamily="2" charset="0"/>
            </a:endParaRPr>
          </a:p>
        </p:txBody>
      </p:sp>
      <p:pic>
        <p:nvPicPr>
          <p:cNvPr id="3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07809" y="1462228"/>
            <a:ext cx="1368152" cy="1467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8" name="Picture 14"/>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371122" y="1567988"/>
            <a:ext cx="1016379" cy="805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Text Box 7"/>
          <p:cNvSpPr txBox="1">
            <a:spLocks noChangeArrowheads="1"/>
          </p:cNvSpPr>
          <p:nvPr/>
        </p:nvSpPr>
        <p:spPr bwMode="auto">
          <a:xfrm>
            <a:off x="5232067" y="2520738"/>
            <a:ext cx="1319636" cy="40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1200" dirty="0" err="1">
                <a:latin typeface="Segoe Print" panose="02000600000000000000" pitchFamily="2" charset="0"/>
              </a:rPr>
              <a:t>Amser</a:t>
            </a:r>
            <a:r>
              <a:rPr lang="en-GB" altLang="en-US" sz="1200" dirty="0">
                <a:latin typeface="Segoe Print" panose="02000600000000000000" pitchFamily="2" charset="0"/>
              </a:rPr>
              <a:t> </a:t>
            </a:r>
            <a:r>
              <a:rPr lang="en-GB" altLang="en-US" sz="1200" dirty="0" err="1">
                <a:latin typeface="Segoe Print" panose="02000600000000000000" pitchFamily="2" charset="0"/>
              </a:rPr>
              <a:t>cinio</a:t>
            </a:r>
            <a:endParaRPr kumimoji="0" lang="en-US" altLang="en-US" sz="800" b="0" i="0" u="none" strike="noStrike" cap="none" normalizeH="0" baseline="0" dirty="0">
              <a:ln>
                <a:noFill/>
              </a:ln>
              <a:solidFill>
                <a:schemeClr val="tx1"/>
              </a:solidFill>
              <a:effectLst/>
              <a:latin typeface="Segoe Print" panose="02000600000000000000" pitchFamily="2" charset="0"/>
            </a:endParaRPr>
          </a:p>
        </p:txBody>
      </p:sp>
      <p:pic>
        <p:nvPicPr>
          <p:cNvPr id="38"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60496" y="1484784"/>
            <a:ext cx="1400745" cy="1445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9" name="Picture 15"/>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994533" y="1567987"/>
            <a:ext cx="739773" cy="864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 name="Text Box 7"/>
          <p:cNvSpPr txBox="1">
            <a:spLocks noChangeArrowheads="1"/>
          </p:cNvSpPr>
          <p:nvPr/>
        </p:nvSpPr>
        <p:spPr bwMode="auto">
          <a:xfrm>
            <a:off x="6587300" y="2492896"/>
            <a:ext cx="1532978" cy="40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1200" dirty="0" err="1">
                <a:latin typeface="Segoe Print" panose="02000600000000000000" pitchFamily="2" charset="0"/>
              </a:rPr>
              <a:t>Amser</a:t>
            </a:r>
            <a:r>
              <a:rPr lang="en-GB" altLang="en-US" sz="1200" dirty="0">
                <a:latin typeface="Segoe Print" panose="02000600000000000000" pitchFamily="2" charset="0"/>
              </a:rPr>
              <a:t> </a:t>
            </a:r>
            <a:r>
              <a:rPr lang="en-GB" altLang="en-US" sz="1200" dirty="0" err="1">
                <a:latin typeface="Segoe Print" panose="02000600000000000000" pitchFamily="2" charset="0"/>
              </a:rPr>
              <a:t>chwarae</a:t>
            </a:r>
            <a:endParaRPr kumimoji="0" lang="en-US" altLang="en-US" sz="800" b="0" i="0" u="none" strike="noStrike" cap="none" normalizeH="0" baseline="0" dirty="0">
              <a:ln>
                <a:noFill/>
              </a:ln>
              <a:solidFill>
                <a:schemeClr val="tx1"/>
              </a:solidFill>
              <a:effectLst/>
              <a:latin typeface="Segoe Print" panose="02000600000000000000" pitchFamily="2" charset="0"/>
            </a:endParaRPr>
          </a:p>
        </p:txBody>
      </p:sp>
      <p:pic>
        <p:nvPicPr>
          <p:cNvPr id="43"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77626" y="3141436"/>
            <a:ext cx="1329144" cy="1439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0" name="Picture 16"/>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950005" y="3219849"/>
            <a:ext cx="710800" cy="825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Text Box 7"/>
          <p:cNvSpPr txBox="1">
            <a:spLocks noChangeArrowheads="1"/>
          </p:cNvSpPr>
          <p:nvPr/>
        </p:nvSpPr>
        <p:spPr bwMode="auto">
          <a:xfrm>
            <a:off x="4677835" y="4075459"/>
            <a:ext cx="1319636" cy="40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1200" dirty="0" err="1">
                <a:latin typeface="Segoe Print" panose="02000600000000000000" pitchFamily="2" charset="0"/>
              </a:rPr>
              <a:t>Amser</a:t>
            </a:r>
            <a:r>
              <a:rPr lang="en-GB" altLang="en-US" sz="1200" dirty="0">
                <a:latin typeface="Segoe Print" panose="02000600000000000000" pitchFamily="2" charset="0"/>
              </a:rPr>
              <a:t> </a:t>
            </a:r>
            <a:r>
              <a:rPr lang="en-GB" altLang="en-US" sz="1200" dirty="0" err="1">
                <a:latin typeface="Segoe Print" panose="02000600000000000000" pitchFamily="2" charset="0"/>
              </a:rPr>
              <a:t>stori</a:t>
            </a:r>
            <a:endParaRPr kumimoji="0" lang="en-US" altLang="en-US" sz="800" b="0" i="0" u="none" strike="noStrike" cap="none" normalizeH="0" baseline="0" dirty="0">
              <a:ln>
                <a:noFill/>
              </a:ln>
              <a:solidFill>
                <a:schemeClr val="tx1"/>
              </a:solidFill>
              <a:effectLst/>
              <a:latin typeface="Segoe Print" panose="02000600000000000000" pitchFamily="2" charset="0"/>
            </a:endParaRPr>
          </a:p>
        </p:txBody>
      </p:sp>
      <p:pic>
        <p:nvPicPr>
          <p:cNvPr id="307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674984" y="346958"/>
            <a:ext cx="890587" cy="96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2"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244253" y="5013176"/>
            <a:ext cx="1365250" cy="1470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9" name="Text Box 7">
            <a:extLst>
              <a:ext uri="{FF2B5EF4-FFF2-40B4-BE49-F238E27FC236}">
                <a16:creationId xmlns:a16="http://schemas.microsoft.com/office/drawing/2014/main" id="{B2F4FB47-85DA-4E8B-B604-62D684F013BA}"/>
              </a:ext>
            </a:extLst>
          </p:cNvPr>
          <p:cNvSpPr txBox="1">
            <a:spLocks noChangeArrowheads="1"/>
          </p:cNvSpPr>
          <p:nvPr/>
        </p:nvSpPr>
        <p:spPr bwMode="auto">
          <a:xfrm>
            <a:off x="3160389" y="6093296"/>
            <a:ext cx="1532978" cy="40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1200" dirty="0" err="1">
                <a:latin typeface="Segoe Print" panose="02000600000000000000" pitchFamily="2" charset="0"/>
              </a:rPr>
              <a:t>Sesiwn</a:t>
            </a:r>
            <a:r>
              <a:rPr lang="en-GB" altLang="en-US" sz="1200" dirty="0">
                <a:latin typeface="Segoe Print" panose="02000600000000000000" pitchFamily="2" charset="0"/>
              </a:rPr>
              <a:t> </a:t>
            </a:r>
            <a:r>
              <a:rPr lang="en-GB" altLang="en-US" sz="1200" dirty="0" err="1">
                <a:latin typeface="Segoe Print" panose="02000600000000000000" pitchFamily="2" charset="0"/>
              </a:rPr>
              <a:t>ganu</a:t>
            </a:r>
            <a:endParaRPr kumimoji="0" lang="en-US" altLang="en-US" sz="800" b="0" i="0" u="none" strike="noStrike" cap="none" normalizeH="0" baseline="0" dirty="0">
              <a:ln>
                <a:noFill/>
              </a:ln>
              <a:solidFill>
                <a:schemeClr val="tx1"/>
              </a:solidFill>
              <a:effectLst/>
              <a:latin typeface="Segoe Print" panose="02000600000000000000" pitchFamily="2" charset="0"/>
            </a:endParaRPr>
          </a:p>
        </p:txBody>
      </p:sp>
      <p:pic>
        <p:nvPicPr>
          <p:cNvPr id="40"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726854" y="5013176"/>
            <a:ext cx="1365250" cy="1470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2" name="Text Box 7">
            <a:extLst>
              <a:ext uri="{FF2B5EF4-FFF2-40B4-BE49-F238E27FC236}">
                <a16:creationId xmlns:a16="http://schemas.microsoft.com/office/drawing/2014/main" id="{151FBE37-4DB7-4050-9604-72A6D73C3E08}"/>
              </a:ext>
            </a:extLst>
          </p:cNvPr>
          <p:cNvSpPr txBox="1">
            <a:spLocks noChangeArrowheads="1"/>
          </p:cNvSpPr>
          <p:nvPr/>
        </p:nvSpPr>
        <p:spPr bwMode="auto">
          <a:xfrm>
            <a:off x="4622580" y="6121138"/>
            <a:ext cx="1532978" cy="40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1200" b="0" i="0" u="none" strike="noStrike" cap="none" normalizeH="0" baseline="0" dirty="0" err="1">
                <a:ln>
                  <a:noFill/>
                </a:ln>
                <a:solidFill>
                  <a:schemeClr val="tx1"/>
                </a:solidFill>
                <a:effectLst/>
                <a:latin typeface="Segoe Print" panose="02000600000000000000" pitchFamily="2" charset="0"/>
              </a:rPr>
              <a:t>Ymarfer</a:t>
            </a:r>
            <a:r>
              <a:rPr kumimoji="0" lang="en-GB" altLang="en-US" sz="1200" b="0" i="0" u="none" strike="noStrike" cap="none" normalizeH="0" baseline="0" dirty="0">
                <a:ln>
                  <a:noFill/>
                </a:ln>
                <a:solidFill>
                  <a:schemeClr val="tx1"/>
                </a:solidFill>
                <a:effectLst/>
                <a:latin typeface="Segoe Print" panose="02000600000000000000" pitchFamily="2" charset="0"/>
              </a:rPr>
              <a:t> </a:t>
            </a:r>
            <a:r>
              <a:rPr kumimoji="0" lang="en-GB" altLang="en-US" sz="1200" b="0" i="0" u="none" strike="noStrike" cap="none" normalizeH="0" baseline="0" dirty="0" err="1">
                <a:ln>
                  <a:noFill/>
                </a:ln>
                <a:solidFill>
                  <a:schemeClr val="tx1"/>
                </a:solidFill>
                <a:effectLst/>
                <a:latin typeface="Segoe Print" panose="02000600000000000000" pitchFamily="2" charset="0"/>
              </a:rPr>
              <a:t>corff</a:t>
            </a:r>
            <a:endParaRPr kumimoji="0" lang="en-US" altLang="en-US" sz="800" b="0" i="0" u="none" strike="noStrike" cap="none" normalizeH="0" baseline="0" dirty="0">
              <a:ln>
                <a:noFill/>
              </a:ln>
              <a:solidFill>
                <a:schemeClr val="tx1"/>
              </a:solidFill>
              <a:effectLst/>
              <a:latin typeface="Segoe Print" panose="02000600000000000000" pitchFamily="2" charset="0"/>
            </a:endParaRPr>
          </a:p>
        </p:txBody>
      </p:sp>
      <p:pic>
        <p:nvPicPr>
          <p:cNvPr id="3" name="Picture 2"/>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4018695" y="1748143"/>
            <a:ext cx="931310" cy="684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6327846" y="3259661"/>
            <a:ext cx="909045" cy="9122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descr="Kindergarten images clip art clipart image 5 - WikiClipArt"/>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3451948" y="3240025"/>
            <a:ext cx="856564" cy="85275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rotWithShape="1">
          <a:blip r:embed="rId16"/>
          <a:srcRect l="16532" t="47199" r="55905" b="26901"/>
          <a:stretch/>
        </p:blipFill>
        <p:spPr>
          <a:xfrm>
            <a:off x="1794585" y="3231417"/>
            <a:ext cx="1216731" cy="643129"/>
          </a:xfrm>
          <a:prstGeom prst="rect">
            <a:avLst/>
          </a:prstGeom>
          <a:ln>
            <a:noFill/>
          </a:ln>
        </p:spPr>
      </p:pic>
      <p:pic>
        <p:nvPicPr>
          <p:cNvPr id="2058" name="Picture 10" descr="Cute yoga kids card with little girl doing yoga Vector Image"/>
          <p:cNvPicPr>
            <a:picLocks noChangeAspect="1" noChangeArrowheads="1"/>
          </p:cNvPicPr>
          <p:nvPr/>
        </p:nvPicPr>
        <p:blipFill rotWithShape="1">
          <a:blip r:embed="rId17" cstate="print">
            <a:extLst>
              <a:ext uri="{28A0092B-C50C-407E-A947-70E740481C1C}">
                <a14:useLocalDpi xmlns:a14="http://schemas.microsoft.com/office/drawing/2010/main" val="0"/>
              </a:ext>
            </a:extLst>
          </a:blip>
          <a:srcRect l="27949" t="7828" r="29922" b="24272"/>
          <a:stretch/>
        </p:blipFill>
        <p:spPr bwMode="auto">
          <a:xfrm>
            <a:off x="2305110" y="3748881"/>
            <a:ext cx="250666" cy="43632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Free Pictures Of Kids Riding Bikes, Download Free Pictures Of Kids Riding  Bikes png images, Free ClipArts on Clipart Library"/>
          <p:cNvPicPr>
            <a:picLocks noChangeAspect="1" noChangeArrowheads="1"/>
          </p:cNvPicPr>
          <p:nvPr/>
        </p:nvPicPr>
        <p:blipFill rotWithShape="1">
          <a:blip r:embed="rId18" cstate="print">
            <a:extLst>
              <a:ext uri="{28A0092B-C50C-407E-A947-70E740481C1C}">
                <a14:useLocalDpi xmlns:a14="http://schemas.microsoft.com/office/drawing/2010/main" val="0"/>
              </a:ext>
            </a:extLst>
          </a:blip>
          <a:srcRect l="4921" t="19606" r="53735" b="7551"/>
          <a:stretch/>
        </p:blipFill>
        <p:spPr bwMode="auto">
          <a:xfrm>
            <a:off x="1976617" y="3848412"/>
            <a:ext cx="272769" cy="360445"/>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2062" name="Picture 14" descr="Kids Talking Stock Illustrations – 2,490 Kids Talking Stock Illustrations,  Vectors &amp;amp; Clipart - Dreamstime"/>
          <p:cNvPicPr>
            <a:picLocks noChangeAspect="1" noChangeArrowheads="1"/>
          </p:cNvPicPr>
          <p:nvPr/>
        </p:nvPicPr>
        <p:blipFill rotWithShape="1">
          <a:blip r:embed="rId19" cstate="print">
            <a:extLst>
              <a:ext uri="{28A0092B-C50C-407E-A947-70E740481C1C}">
                <a14:useLocalDpi xmlns:a14="http://schemas.microsoft.com/office/drawing/2010/main" val="0"/>
              </a:ext>
            </a:extLst>
          </a:blip>
          <a:srcRect b="7607"/>
          <a:stretch/>
        </p:blipFill>
        <p:spPr bwMode="auto">
          <a:xfrm>
            <a:off x="2550241" y="3894621"/>
            <a:ext cx="420045" cy="363911"/>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circle time clip art - Clip Art Library"/>
          <p:cNvPicPr>
            <a:picLocks noChangeAspect="1" noChangeArrowheads="1"/>
          </p:cNvPicPr>
          <p:nvPr/>
        </p:nvPicPr>
        <p:blipFill rotWithShape="1">
          <a:blip r:embed="rId20" cstate="print">
            <a:extLst>
              <a:ext uri="{28A0092B-C50C-407E-A947-70E740481C1C}">
                <a14:useLocalDpi xmlns:a14="http://schemas.microsoft.com/office/drawing/2010/main" val="0"/>
              </a:ext>
            </a:extLst>
          </a:blip>
          <a:srcRect t="18421" b="19064"/>
          <a:stretch/>
        </p:blipFill>
        <p:spPr bwMode="auto">
          <a:xfrm>
            <a:off x="2556049" y="1700807"/>
            <a:ext cx="1151855" cy="720081"/>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descr="7,818 Child Singing Illustrations &amp;amp; Clip Art - iStock"/>
          <p:cNvPicPr>
            <a:picLocks noChangeAspect="1" noChangeArrowheads="1"/>
          </p:cNvPicPr>
          <p:nvPr/>
        </p:nvPicPr>
        <p:blipFill rotWithShape="1">
          <a:blip r:embed="rId21" cstate="print">
            <a:extLst>
              <a:ext uri="{28A0092B-C50C-407E-A947-70E740481C1C}">
                <a14:useLocalDpi xmlns:a14="http://schemas.microsoft.com/office/drawing/2010/main" val="0"/>
              </a:ext>
            </a:extLst>
          </a:blip>
          <a:srcRect r="44023"/>
          <a:stretch/>
        </p:blipFill>
        <p:spPr bwMode="auto">
          <a:xfrm>
            <a:off x="3347864" y="5209549"/>
            <a:ext cx="1085607" cy="925317"/>
          </a:xfrm>
          <a:prstGeom prst="rect">
            <a:avLst/>
          </a:prstGeom>
          <a:noFill/>
          <a:extLst>
            <a:ext uri="{909E8E84-426E-40DD-AFC4-6F175D3DCCD1}">
              <a14:hiddenFill xmlns:a14="http://schemas.microsoft.com/office/drawing/2010/main">
                <a:solidFill>
                  <a:srgbClr val="FFFFFF"/>
                </a:solidFill>
              </a14:hiddenFill>
            </a:ext>
          </a:extLst>
        </p:spPr>
      </p:pic>
      <p:pic>
        <p:nvPicPr>
          <p:cNvPr id="2072" name="Picture 24" descr="Sports Kids Clipart Transparent Png - Kids Sport Clipart Png, Png Download  - kindpng"/>
          <p:cNvPicPr>
            <a:picLocks noChangeAspect="1" noChangeArrowheads="1"/>
          </p:cNvPicPr>
          <p:nvPr/>
        </p:nvPicPr>
        <p:blipFill>
          <a:blip r:embed="rId22" cstate="print">
            <a:extLst>
              <a:ext uri="{BEBA8EAE-BF5A-486C-A8C5-ECC9F3942E4B}">
                <a14:imgProps xmlns:a14="http://schemas.microsoft.com/office/drawing/2010/main">
                  <a14:imgLayer r:embed="rId2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4819811" y="5137909"/>
            <a:ext cx="1186959" cy="10448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62042301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369774" y="620688"/>
            <a:ext cx="6218450" cy="738664"/>
          </a:xfrm>
          <a:prstGeom prst="rect">
            <a:avLst/>
          </a:prstGeom>
          <a:noFill/>
        </p:spPr>
        <p:txBody>
          <a:bodyPr wrap="square" rtlCol="0">
            <a:spAutoFit/>
          </a:bodyPr>
          <a:lstStyle/>
          <a:p>
            <a:r>
              <a:rPr lang="en-GB" sz="2400" u="sng" dirty="0" err="1" smtClean="0">
                <a:latin typeface="Segoe Print" panose="02000600000000000000" pitchFamily="2" charset="0"/>
              </a:rPr>
              <a:t>Ffrwyth</a:t>
            </a:r>
            <a:r>
              <a:rPr lang="en-GB" sz="2400" u="sng" dirty="0" smtClean="0">
                <a:latin typeface="Segoe Print" panose="02000600000000000000" pitchFamily="2" charset="0"/>
              </a:rPr>
              <a:t> a </a:t>
            </a:r>
            <a:r>
              <a:rPr lang="en-GB" sz="2400" u="sng" dirty="0" err="1" smtClean="0">
                <a:latin typeface="Segoe Print" panose="02000600000000000000" pitchFamily="2" charset="0"/>
              </a:rPr>
              <a:t>Chinio</a:t>
            </a:r>
            <a:r>
              <a:rPr lang="en-GB" sz="2400" u="sng" dirty="0" smtClean="0">
                <a:latin typeface="Segoe Print" panose="02000600000000000000" pitchFamily="2" charset="0"/>
              </a:rPr>
              <a:t> / Fruit and Lunch</a:t>
            </a:r>
            <a:endParaRPr lang="en-GB" sz="2400" i="1" dirty="0">
              <a:latin typeface="Segoe Print" panose="02000600000000000000" pitchFamily="2" charset="0"/>
            </a:endParaRPr>
          </a:p>
          <a:p>
            <a:pPr marL="285750" indent="-285750">
              <a:buFont typeface="Arial" panose="020B0604020202020204" pitchFamily="34" charset="0"/>
              <a:buChar char="•"/>
            </a:pPr>
            <a:endParaRPr lang="en-GB" i="1" dirty="0">
              <a:latin typeface="SassoonCRInfant" panose="02010503020300020003" pitchFamily="2" charset="0"/>
            </a:endParaRPr>
          </a:p>
        </p:txBody>
      </p:sp>
      <p:sp>
        <p:nvSpPr>
          <p:cNvPr id="3" name="TextBox 2"/>
          <p:cNvSpPr txBox="1"/>
          <p:nvPr/>
        </p:nvSpPr>
        <p:spPr>
          <a:xfrm>
            <a:off x="323528" y="1297796"/>
            <a:ext cx="8424936" cy="6124754"/>
          </a:xfrm>
          <a:prstGeom prst="rect">
            <a:avLst/>
          </a:prstGeom>
          <a:noFill/>
        </p:spPr>
        <p:txBody>
          <a:bodyPr wrap="square" rtlCol="0">
            <a:spAutoFit/>
          </a:bodyPr>
          <a:lstStyle/>
          <a:p>
            <a:r>
              <a:rPr lang="en-GB" dirty="0" smtClean="0">
                <a:latin typeface="Segoe Print" panose="02000600000000000000" pitchFamily="2" charset="0"/>
              </a:rPr>
              <a:t>Mae </a:t>
            </a:r>
            <a:r>
              <a:rPr lang="en-GB" dirty="0" err="1" smtClean="0">
                <a:latin typeface="Segoe Print" panose="02000600000000000000" pitchFamily="2" charset="0"/>
              </a:rPr>
              <a:t>hawl</a:t>
            </a:r>
            <a:r>
              <a:rPr lang="en-GB" dirty="0" smtClean="0">
                <a:latin typeface="Segoe Print" panose="02000600000000000000" pitchFamily="2" charset="0"/>
              </a:rPr>
              <a:t> </a:t>
            </a:r>
            <a:r>
              <a:rPr lang="en-GB" dirty="0" err="1" smtClean="0">
                <a:latin typeface="Segoe Print" panose="02000600000000000000" pitchFamily="2" charset="0"/>
              </a:rPr>
              <a:t>gan</a:t>
            </a:r>
            <a:r>
              <a:rPr lang="en-GB" dirty="0" smtClean="0">
                <a:latin typeface="Segoe Print" panose="02000600000000000000" pitchFamily="2" charset="0"/>
              </a:rPr>
              <a:t> </a:t>
            </a:r>
            <a:r>
              <a:rPr lang="en-GB" dirty="0" err="1" smtClean="0">
                <a:latin typeface="Segoe Print" panose="02000600000000000000" pitchFamily="2" charset="0"/>
              </a:rPr>
              <a:t>blant</a:t>
            </a:r>
            <a:r>
              <a:rPr lang="en-GB" dirty="0" smtClean="0">
                <a:latin typeface="Segoe Print" panose="02000600000000000000" pitchFamily="2" charset="0"/>
              </a:rPr>
              <a:t> y </a:t>
            </a:r>
            <a:r>
              <a:rPr lang="en-GB" dirty="0" err="1" smtClean="0">
                <a:latin typeface="Segoe Print" panose="02000600000000000000" pitchFamily="2" charset="0"/>
              </a:rPr>
              <a:t>Derbyn</a:t>
            </a:r>
            <a:r>
              <a:rPr lang="en-GB" dirty="0" smtClean="0">
                <a:latin typeface="Segoe Print" panose="02000600000000000000" pitchFamily="2" charset="0"/>
              </a:rPr>
              <a:t> </a:t>
            </a:r>
            <a:r>
              <a:rPr lang="en-GB" dirty="0" err="1" smtClean="0">
                <a:latin typeface="Segoe Print" panose="02000600000000000000" pitchFamily="2" charset="0"/>
              </a:rPr>
              <a:t>gael</a:t>
            </a:r>
            <a:r>
              <a:rPr lang="en-GB" dirty="0" smtClean="0">
                <a:latin typeface="Segoe Print" panose="02000600000000000000" pitchFamily="2" charset="0"/>
              </a:rPr>
              <a:t> </a:t>
            </a:r>
            <a:r>
              <a:rPr lang="en-GB" dirty="0" err="1" smtClean="0">
                <a:latin typeface="Segoe Print" panose="02000600000000000000" pitchFamily="2" charset="0"/>
              </a:rPr>
              <a:t>cinio</a:t>
            </a:r>
            <a:r>
              <a:rPr lang="en-GB" dirty="0" smtClean="0">
                <a:latin typeface="Segoe Print" panose="02000600000000000000" pitchFamily="2" charset="0"/>
              </a:rPr>
              <a:t> </a:t>
            </a:r>
            <a:r>
              <a:rPr lang="en-GB" dirty="0" err="1" smtClean="0">
                <a:latin typeface="Segoe Print" panose="02000600000000000000" pitchFamily="2" charset="0"/>
              </a:rPr>
              <a:t>ysgol</a:t>
            </a:r>
            <a:r>
              <a:rPr lang="en-GB" dirty="0" smtClean="0">
                <a:latin typeface="Segoe Print" panose="02000600000000000000" pitchFamily="2" charset="0"/>
              </a:rPr>
              <a:t> am </a:t>
            </a:r>
            <a:r>
              <a:rPr lang="en-GB" dirty="0" err="1" smtClean="0">
                <a:latin typeface="Segoe Print" panose="02000600000000000000" pitchFamily="2" charset="0"/>
              </a:rPr>
              <a:t>ddim</a:t>
            </a:r>
            <a:r>
              <a:rPr lang="en-GB" dirty="0" smtClean="0">
                <a:latin typeface="Segoe Print" panose="02000600000000000000" pitchFamily="2" charset="0"/>
              </a:rPr>
              <a:t>. </a:t>
            </a:r>
            <a:r>
              <a:rPr lang="en-GB" dirty="0" err="1" smtClean="0">
                <a:latin typeface="Segoe Print" panose="02000600000000000000" pitchFamily="2" charset="0"/>
              </a:rPr>
              <a:t>Croeso</a:t>
            </a:r>
            <a:r>
              <a:rPr lang="en-GB" dirty="0" smtClean="0">
                <a:latin typeface="Segoe Print" panose="02000600000000000000" pitchFamily="2" charset="0"/>
              </a:rPr>
              <a:t> </a:t>
            </a:r>
            <a:r>
              <a:rPr lang="en-GB" dirty="0" err="1">
                <a:latin typeface="Segoe Print" panose="02000600000000000000" pitchFamily="2" charset="0"/>
              </a:rPr>
              <a:t>i</a:t>
            </a:r>
            <a:r>
              <a:rPr lang="en-GB" dirty="0" err="1" smtClean="0">
                <a:latin typeface="Segoe Print" panose="02000600000000000000" pitchFamily="2" charset="0"/>
              </a:rPr>
              <a:t>’r</a:t>
            </a:r>
            <a:r>
              <a:rPr lang="en-GB" dirty="0" smtClean="0">
                <a:latin typeface="Segoe Print" panose="02000600000000000000" pitchFamily="2" charset="0"/>
              </a:rPr>
              <a:t> plant </a:t>
            </a:r>
            <a:r>
              <a:rPr lang="en-GB" dirty="0" err="1" smtClean="0">
                <a:latin typeface="Segoe Print" panose="02000600000000000000" pitchFamily="2" charset="0"/>
              </a:rPr>
              <a:t>ddod</a:t>
            </a:r>
            <a:r>
              <a:rPr lang="en-GB" dirty="0" smtClean="0">
                <a:latin typeface="Segoe Print" panose="02000600000000000000" pitchFamily="2" charset="0"/>
              </a:rPr>
              <a:t> â </a:t>
            </a:r>
            <a:r>
              <a:rPr lang="en-GB" dirty="0" err="1" smtClean="0">
                <a:latin typeface="Segoe Print" panose="02000600000000000000" pitchFamily="2" charset="0"/>
              </a:rPr>
              <a:t>phecyn</a:t>
            </a:r>
            <a:r>
              <a:rPr lang="en-GB" dirty="0" smtClean="0">
                <a:latin typeface="Segoe Print" panose="02000600000000000000" pitchFamily="2" charset="0"/>
              </a:rPr>
              <a:t> </a:t>
            </a:r>
            <a:r>
              <a:rPr lang="en-GB" dirty="0" err="1" smtClean="0">
                <a:latin typeface="Segoe Print" panose="02000600000000000000" pitchFamily="2" charset="0"/>
              </a:rPr>
              <a:t>bwyd</a:t>
            </a:r>
            <a:r>
              <a:rPr lang="en-GB" dirty="0" smtClean="0">
                <a:latin typeface="Segoe Print" panose="02000600000000000000" pitchFamily="2" charset="0"/>
              </a:rPr>
              <a:t> </a:t>
            </a:r>
            <a:r>
              <a:rPr lang="en-GB" dirty="0" err="1" smtClean="0">
                <a:latin typeface="Segoe Print" panose="02000600000000000000" pitchFamily="2" charset="0"/>
              </a:rPr>
              <a:t>os</a:t>
            </a:r>
            <a:r>
              <a:rPr lang="en-GB" dirty="0" smtClean="0">
                <a:latin typeface="Segoe Print" panose="02000600000000000000" pitchFamily="2" charset="0"/>
              </a:rPr>
              <a:t> </a:t>
            </a:r>
            <a:r>
              <a:rPr lang="en-GB" dirty="0" err="1" smtClean="0">
                <a:latin typeface="Segoe Print" panose="02000600000000000000" pitchFamily="2" charset="0"/>
              </a:rPr>
              <a:t>ydyn</a:t>
            </a:r>
            <a:r>
              <a:rPr lang="en-GB" dirty="0" smtClean="0">
                <a:latin typeface="Segoe Print" panose="02000600000000000000" pitchFamily="2" charset="0"/>
              </a:rPr>
              <a:t> </a:t>
            </a:r>
            <a:r>
              <a:rPr lang="en-GB" dirty="0" err="1" smtClean="0">
                <a:latin typeface="Segoe Print" panose="02000600000000000000" pitchFamily="2" charset="0"/>
              </a:rPr>
              <a:t>nhw’n</a:t>
            </a:r>
            <a:r>
              <a:rPr lang="en-GB" dirty="0" smtClean="0">
                <a:latin typeface="Segoe Print" panose="02000600000000000000" pitchFamily="2" charset="0"/>
              </a:rPr>
              <a:t> </a:t>
            </a:r>
            <a:r>
              <a:rPr lang="en-GB" dirty="0" err="1" smtClean="0">
                <a:latin typeface="Segoe Print" panose="02000600000000000000" pitchFamily="2" charset="0"/>
              </a:rPr>
              <a:t>dymuno</a:t>
            </a:r>
            <a:r>
              <a:rPr lang="en-GB" dirty="0">
                <a:latin typeface="Segoe Print" panose="02000600000000000000" pitchFamily="2" charset="0"/>
              </a:rPr>
              <a:t>.</a:t>
            </a:r>
            <a:r>
              <a:rPr lang="en-GB" dirty="0" smtClean="0">
                <a:latin typeface="Segoe Print" panose="02000600000000000000" pitchFamily="2" charset="0"/>
              </a:rPr>
              <a:t> / </a:t>
            </a:r>
            <a:r>
              <a:rPr lang="en-GB" i="1" dirty="0" smtClean="0">
                <a:latin typeface="Segoe Print" panose="02000600000000000000" pitchFamily="2" charset="0"/>
              </a:rPr>
              <a:t>Reception children are entitled to a free school lunch. The children are more than welcome to bring a packed lunch if they wish.</a:t>
            </a:r>
            <a:endParaRPr lang="en-GB" i="1" dirty="0">
              <a:latin typeface="Segoe Print" panose="02000600000000000000" pitchFamily="2" charset="0"/>
            </a:endParaRPr>
          </a:p>
          <a:p>
            <a:endParaRPr lang="en-GB" sz="2800" dirty="0">
              <a:latin typeface="Segoe Print" panose="02000600000000000000" pitchFamily="2" charset="0"/>
              <a:hlinkClick r:id="rId3"/>
            </a:endParaRPr>
          </a:p>
          <a:p>
            <a:r>
              <a:rPr lang="en-GB" sz="2800" dirty="0" smtClean="0">
                <a:latin typeface="Segoe Print" panose="02000600000000000000" pitchFamily="2" charset="0"/>
                <a:hlinkClick r:id="rId3"/>
              </a:rPr>
              <a:t>http</a:t>
            </a:r>
            <a:r>
              <a:rPr lang="en-GB" sz="2800" dirty="0">
                <a:latin typeface="Segoe Print" panose="02000600000000000000" pitchFamily="2" charset="0"/>
                <a:hlinkClick r:id="rId3"/>
              </a:rPr>
              <a:t>://www.broccolibob.co.uk/</a:t>
            </a:r>
            <a:endParaRPr lang="en-GB" sz="2800" dirty="0">
              <a:latin typeface="Segoe Print" panose="02000600000000000000" pitchFamily="2" charset="0"/>
            </a:endParaRPr>
          </a:p>
          <a:p>
            <a:endParaRPr lang="en-GB" sz="2800" dirty="0">
              <a:latin typeface="SassoonCRInfant" panose="02010503020300020003" pitchFamily="2" charset="0"/>
            </a:endParaRPr>
          </a:p>
          <a:p>
            <a:pPr lvl="4"/>
            <a:r>
              <a:rPr lang="en-GB" dirty="0">
                <a:latin typeface="Segoe Print" panose="02000600000000000000" pitchFamily="2" charset="0"/>
              </a:rPr>
              <a:t>Mae </a:t>
            </a:r>
            <a:r>
              <a:rPr lang="en-GB" dirty="0" err="1" smtClean="0">
                <a:latin typeface="Segoe Print" panose="02000600000000000000" pitchFamily="2" charset="0"/>
              </a:rPr>
              <a:t>croeso</a:t>
            </a:r>
            <a:r>
              <a:rPr lang="en-GB" dirty="0" smtClean="0">
                <a:latin typeface="Segoe Print" panose="02000600000000000000" pitchFamily="2" charset="0"/>
              </a:rPr>
              <a:t> </a:t>
            </a:r>
            <a:r>
              <a:rPr lang="en-GB" dirty="0" err="1" smtClean="0">
                <a:latin typeface="Segoe Print" panose="02000600000000000000" pitchFamily="2" charset="0"/>
              </a:rPr>
              <a:t>i’r</a:t>
            </a:r>
            <a:r>
              <a:rPr lang="en-GB" dirty="0" smtClean="0">
                <a:latin typeface="Segoe Print" panose="02000600000000000000" pitchFamily="2" charset="0"/>
              </a:rPr>
              <a:t> plant </a:t>
            </a:r>
            <a:r>
              <a:rPr lang="en-GB" dirty="0" err="1" smtClean="0">
                <a:latin typeface="Segoe Print" panose="02000600000000000000" pitchFamily="2" charset="0"/>
              </a:rPr>
              <a:t>ddod</a:t>
            </a:r>
            <a:r>
              <a:rPr lang="en-GB" dirty="0" smtClean="0">
                <a:latin typeface="Segoe Print" panose="02000600000000000000" pitchFamily="2" charset="0"/>
              </a:rPr>
              <a:t> ag un darn o </a:t>
            </a:r>
            <a:r>
              <a:rPr lang="en-GB" dirty="0" err="1" smtClean="0">
                <a:latin typeface="Segoe Print" panose="02000600000000000000" pitchFamily="2" charset="0"/>
              </a:rPr>
              <a:t>ffrwyth</a:t>
            </a:r>
            <a:r>
              <a:rPr lang="en-GB" dirty="0" smtClean="0">
                <a:latin typeface="Segoe Print" panose="02000600000000000000" pitchFamily="2" charset="0"/>
              </a:rPr>
              <a:t> </a:t>
            </a:r>
            <a:r>
              <a:rPr lang="en-GB" dirty="0" err="1" smtClean="0">
                <a:latin typeface="Segoe Print" panose="02000600000000000000" pitchFamily="2" charset="0"/>
              </a:rPr>
              <a:t>i’r</a:t>
            </a:r>
            <a:r>
              <a:rPr lang="en-GB" dirty="0" smtClean="0">
                <a:latin typeface="Segoe Print" panose="02000600000000000000" pitchFamily="2" charset="0"/>
              </a:rPr>
              <a:t> </a:t>
            </a:r>
            <a:r>
              <a:rPr lang="en-GB" dirty="0" err="1" smtClean="0">
                <a:latin typeface="Segoe Print" panose="02000600000000000000" pitchFamily="2" charset="0"/>
              </a:rPr>
              <a:t>ysgol</a:t>
            </a:r>
            <a:r>
              <a:rPr lang="en-GB" dirty="0" smtClean="0">
                <a:latin typeface="Segoe Print" panose="02000600000000000000" pitchFamily="2" charset="0"/>
              </a:rPr>
              <a:t> </a:t>
            </a:r>
            <a:r>
              <a:rPr lang="en-GB" dirty="0" err="1" smtClean="0">
                <a:latin typeface="Segoe Print" panose="02000600000000000000" pitchFamily="2" charset="0"/>
              </a:rPr>
              <a:t>i</a:t>
            </a:r>
            <a:r>
              <a:rPr lang="en-GB" dirty="0" smtClean="0">
                <a:latin typeface="Segoe Print" panose="02000600000000000000" pitchFamily="2" charset="0"/>
              </a:rPr>
              <a:t> </a:t>
            </a:r>
            <a:r>
              <a:rPr lang="en-GB" dirty="0" err="1" smtClean="0">
                <a:latin typeface="Segoe Print" panose="02000600000000000000" pitchFamily="2" charset="0"/>
              </a:rPr>
              <a:t>gael</a:t>
            </a:r>
            <a:r>
              <a:rPr lang="en-GB" dirty="0" smtClean="0">
                <a:latin typeface="Segoe Print" panose="02000600000000000000" pitchFamily="2" charset="0"/>
              </a:rPr>
              <a:t> </a:t>
            </a:r>
            <a:r>
              <a:rPr lang="en-GB" dirty="0" err="1" smtClean="0">
                <a:latin typeface="Segoe Print" panose="02000600000000000000" pitchFamily="2" charset="0"/>
              </a:rPr>
              <a:t>fel</a:t>
            </a:r>
            <a:r>
              <a:rPr lang="en-GB" dirty="0" smtClean="0">
                <a:latin typeface="Segoe Print" panose="02000600000000000000" pitchFamily="2" charset="0"/>
              </a:rPr>
              <a:t> </a:t>
            </a:r>
            <a:r>
              <a:rPr lang="en-GB" dirty="0" err="1" smtClean="0">
                <a:latin typeface="Segoe Print" panose="02000600000000000000" pitchFamily="2" charset="0"/>
              </a:rPr>
              <a:t>eu</a:t>
            </a:r>
            <a:r>
              <a:rPr lang="en-GB" dirty="0" smtClean="0">
                <a:latin typeface="Segoe Print" panose="02000600000000000000" pitchFamily="2" charset="0"/>
              </a:rPr>
              <a:t> </a:t>
            </a:r>
            <a:r>
              <a:rPr lang="en-GB" dirty="0" err="1" smtClean="0">
                <a:latin typeface="Segoe Print" panose="02000600000000000000" pitchFamily="2" charset="0"/>
              </a:rPr>
              <a:t>byrbryd</a:t>
            </a:r>
            <a:r>
              <a:rPr lang="en-GB" dirty="0" smtClean="0">
                <a:latin typeface="Segoe Print" panose="02000600000000000000" pitchFamily="2" charset="0"/>
              </a:rPr>
              <a:t> </a:t>
            </a:r>
            <a:r>
              <a:rPr lang="en-GB" dirty="0" err="1" smtClean="0">
                <a:latin typeface="Segoe Print" panose="02000600000000000000" pitchFamily="2" charset="0"/>
              </a:rPr>
              <a:t>yn</a:t>
            </a:r>
            <a:r>
              <a:rPr lang="en-GB" dirty="0" smtClean="0">
                <a:latin typeface="Segoe Print" panose="02000600000000000000" pitchFamily="2" charset="0"/>
              </a:rPr>
              <a:t> </a:t>
            </a:r>
            <a:r>
              <a:rPr lang="en-GB" dirty="0" err="1" smtClean="0">
                <a:latin typeface="Segoe Print" panose="02000600000000000000" pitchFamily="2" charset="0"/>
              </a:rPr>
              <a:t>ystod</a:t>
            </a:r>
            <a:r>
              <a:rPr lang="en-GB" dirty="0" smtClean="0">
                <a:latin typeface="Segoe Print" panose="02000600000000000000" pitchFamily="2" charset="0"/>
              </a:rPr>
              <a:t> y </a:t>
            </a:r>
            <a:r>
              <a:rPr lang="en-GB" dirty="0" err="1" smtClean="0">
                <a:latin typeface="Segoe Print" panose="02000600000000000000" pitchFamily="2" charset="0"/>
              </a:rPr>
              <a:t>dydd</a:t>
            </a:r>
            <a:r>
              <a:rPr lang="en-GB" dirty="0" smtClean="0">
                <a:latin typeface="Segoe Print" panose="02000600000000000000" pitchFamily="2" charset="0"/>
              </a:rPr>
              <a:t>. </a:t>
            </a:r>
            <a:r>
              <a:rPr lang="en-GB" dirty="0" err="1" smtClean="0">
                <a:latin typeface="Segoe Print" panose="02000600000000000000" pitchFamily="2" charset="0"/>
              </a:rPr>
              <a:t>Gofynnwn</a:t>
            </a:r>
            <a:r>
              <a:rPr lang="en-GB" dirty="0" smtClean="0">
                <a:latin typeface="Segoe Print" panose="02000600000000000000" pitchFamily="2" charset="0"/>
              </a:rPr>
              <a:t> </a:t>
            </a:r>
            <a:r>
              <a:rPr lang="en-GB" dirty="0" err="1" smtClean="0">
                <a:latin typeface="Segoe Print" panose="02000600000000000000" pitchFamily="2" charset="0"/>
              </a:rPr>
              <a:t>yn</a:t>
            </a:r>
            <a:r>
              <a:rPr lang="en-GB" dirty="0" smtClean="0">
                <a:latin typeface="Segoe Print" panose="02000600000000000000" pitchFamily="2" charset="0"/>
              </a:rPr>
              <a:t> </a:t>
            </a:r>
            <a:r>
              <a:rPr lang="en-GB" dirty="0" err="1" smtClean="0">
                <a:latin typeface="Segoe Print" panose="02000600000000000000" pitchFamily="2" charset="0"/>
              </a:rPr>
              <a:t>garedig</a:t>
            </a:r>
            <a:r>
              <a:rPr lang="en-GB" dirty="0" smtClean="0">
                <a:latin typeface="Segoe Print" panose="02000600000000000000" pitchFamily="2" charset="0"/>
              </a:rPr>
              <a:t> bod y </a:t>
            </a:r>
            <a:r>
              <a:rPr lang="en-GB" dirty="0" err="1" smtClean="0">
                <a:latin typeface="Segoe Print" panose="02000600000000000000" pitchFamily="2" charset="0"/>
              </a:rPr>
              <a:t>ffrwyth</a:t>
            </a:r>
            <a:r>
              <a:rPr lang="en-GB" dirty="0" smtClean="0">
                <a:latin typeface="Segoe Print" panose="02000600000000000000" pitchFamily="2" charset="0"/>
              </a:rPr>
              <a:t> </a:t>
            </a:r>
            <a:r>
              <a:rPr lang="en-GB" dirty="0" err="1" smtClean="0">
                <a:latin typeface="Segoe Print" panose="02000600000000000000" pitchFamily="2" charset="0"/>
              </a:rPr>
              <a:t>yn</a:t>
            </a:r>
            <a:r>
              <a:rPr lang="en-GB" dirty="0" smtClean="0">
                <a:latin typeface="Segoe Print" panose="02000600000000000000" pitchFamily="2" charset="0"/>
              </a:rPr>
              <a:t> </a:t>
            </a:r>
            <a:r>
              <a:rPr lang="en-GB" dirty="0" err="1" smtClean="0">
                <a:latin typeface="Segoe Print" panose="02000600000000000000" pitchFamily="2" charset="0"/>
              </a:rPr>
              <a:t>cael</a:t>
            </a:r>
            <a:r>
              <a:rPr lang="en-GB" dirty="0" smtClean="0">
                <a:latin typeface="Segoe Print" panose="02000600000000000000" pitchFamily="2" charset="0"/>
              </a:rPr>
              <a:t> </a:t>
            </a:r>
            <a:r>
              <a:rPr lang="en-GB" dirty="0" err="1" smtClean="0">
                <a:latin typeface="Segoe Print" panose="02000600000000000000" pitchFamily="2" charset="0"/>
              </a:rPr>
              <a:t>eu</a:t>
            </a:r>
            <a:r>
              <a:rPr lang="en-GB" dirty="0" smtClean="0">
                <a:latin typeface="Segoe Print" panose="02000600000000000000" pitchFamily="2" charset="0"/>
              </a:rPr>
              <a:t> </a:t>
            </a:r>
            <a:r>
              <a:rPr lang="en-GB" dirty="0" err="1" smtClean="0">
                <a:latin typeface="Segoe Print" panose="02000600000000000000" pitchFamily="2" charset="0"/>
              </a:rPr>
              <a:t>cadw</a:t>
            </a:r>
            <a:r>
              <a:rPr lang="en-GB" dirty="0" smtClean="0">
                <a:latin typeface="Segoe Print" panose="02000600000000000000" pitchFamily="2" charset="0"/>
              </a:rPr>
              <a:t> </a:t>
            </a:r>
            <a:r>
              <a:rPr lang="en-GB" dirty="0" err="1" smtClean="0">
                <a:latin typeface="Segoe Print" panose="02000600000000000000" pitchFamily="2" charset="0"/>
              </a:rPr>
              <a:t>mewn</a:t>
            </a:r>
            <a:r>
              <a:rPr lang="en-GB" dirty="0" smtClean="0">
                <a:latin typeface="Segoe Print" panose="02000600000000000000" pitchFamily="2" charset="0"/>
              </a:rPr>
              <a:t> </a:t>
            </a:r>
            <a:r>
              <a:rPr lang="en-GB" dirty="0" err="1" smtClean="0">
                <a:latin typeface="Segoe Print" panose="02000600000000000000" pitchFamily="2" charset="0"/>
              </a:rPr>
              <a:t>potyn</a:t>
            </a:r>
            <a:r>
              <a:rPr lang="en-GB" dirty="0" smtClean="0">
                <a:latin typeface="Segoe Print" panose="02000600000000000000" pitchFamily="2" charset="0"/>
              </a:rPr>
              <a:t> </a:t>
            </a:r>
            <a:r>
              <a:rPr lang="en-GB" dirty="0" err="1" smtClean="0">
                <a:latin typeface="Segoe Print" panose="02000600000000000000" pitchFamily="2" charset="0"/>
              </a:rPr>
              <a:t>sydd</a:t>
            </a:r>
            <a:r>
              <a:rPr lang="en-GB" dirty="0" smtClean="0">
                <a:latin typeface="Segoe Print" panose="02000600000000000000" pitchFamily="2" charset="0"/>
              </a:rPr>
              <a:t> </a:t>
            </a:r>
            <a:r>
              <a:rPr lang="en-GB" dirty="0" err="1" smtClean="0">
                <a:latin typeface="Segoe Print" panose="02000600000000000000" pitchFamily="2" charset="0"/>
              </a:rPr>
              <a:t>wedi</a:t>
            </a:r>
            <a:r>
              <a:rPr lang="en-GB" dirty="0" smtClean="0">
                <a:latin typeface="Segoe Print" panose="02000600000000000000" pitchFamily="2" charset="0"/>
              </a:rPr>
              <a:t> </a:t>
            </a:r>
            <a:r>
              <a:rPr lang="en-GB" dirty="0" err="1" smtClean="0">
                <a:latin typeface="Segoe Print" panose="02000600000000000000" pitchFamily="2" charset="0"/>
              </a:rPr>
              <a:t>cael</a:t>
            </a:r>
            <a:r>
              <a:rPr lang="en-GB" dirty="0" smtClean="0">
                <a:latin typeface="Segoe Print" panose="02000600000000000000" pitchFamily="2" charset="0"/>
              </a:rPr>
              <a:t> </a:t>
            </a:r>
            <a:r>
              <a:rPr lang="en-GB" dirty="0" err="1" smtClean="0">
                <a:latin typeface="Segoe Print" panose="02000600000000000000" pitchFamily="2" charset="0"/>
              </a:rPr>
              <a:t>eu</a:t>
            </a:r>
            <a:r>
              <a:rPr lang="en-GB" dirty="0" smtClean="0">
                <a:latin typeface="Segoe Print" panose="02000600000000000000" pitchFamily="2" charset="0"/>
              </a:rPr>
              <a:t> </a:t>
            </a:r>
            <a:r>
              <a:rPr lang="en-GB" dirty="0" err="1" smtClean="0">
                <a:latin typeface="Segoe Print" panose="02000600000000000000" pitchFamily="2" charset="0"/>
              </a:rPr>
              <a:t>labeli’n</a:t>
            </a:r>
            <a:r>
              <a:rPr lang="en-GB" dirty="0" smtClean="0">
                <a:latin typeface="Segoe Print" panose="02000600000000000000" pitchFamily="2" charset="0"/>
              </a:rPr>
              <a:t> </a:t>
            </a:r>
            <a:r>
              <a:rPr lang="en-GB" dirty="0" err="1" smtClean="0">
                <a:latin typeface="Segoe Print" panose="02000600000000000000" pitchFamily="2" charset="0"/>
              </a:rPr>
              <a:t>glir</a:t>
            </a:r>
            <a:r>
              <a:rPr lang="en-GB" dirty="0" smtClean="0">
                <a:latin typeface="Segoe Print" panose="02000600000000000000" pitchFamily="2" charset="0"/>
              </a:rPr>
              <a:t> </a:t>
            </a:r>
            <a:r>
              <a:rPr lang="en-GB" dirty="0" smtClean="0">
                <a:latin typeface="Segoe Print" panose="02000600000000000000" pitchFamily="2" charset="0"/>
              </a:rPr>
              <a:t>ag </a:t>
            </a:r>
            <a:r>
              <a:rPr lang="en-GB" dirty="0" err="1" smtClean="0">
                <a:latin typeface="Segoe Print" panose="02000600000000000000" pitchFamily="2" charset="0"/>
              </a:rPr>
              <a:t>enw</a:t>
            </a:r>
            <a:r>
              <a:rPr lang="en-GB" dirty="0" smtClean="0">
                <a:latin typeface="Segoe Print" panose="02000600000000000000" pitchFamily="2" charset="0"/>
              </a:rPr>
              <a:t> </a:t>
            </a:r>
            <a:r>
              <a:rPr lang="en-GB" dirty="0" err="1" smtClean="0">
                <a:latin typeface="Segoe Print" panose="02000600000000000000" pitchFamily="2" charset="0"/>
              </a:rPr>
              <a:t>eich</a:t>
            </a:r>
            <a:r>
              <a:rPr lang="en-GB" dirty="0" smtClean="0">
                <a:latin typeface="Segoe Print" panose="02000600000000000000" pitchFamily="2" charset="0"/>
              </a:rPr>
              <a:t> </a:t>
            </a:r>
            <a:r>
              <a:rPr lang="en-GB" dirty="0" err="1" smtClean="0">
                <a:latin typeface="Segoe Print" panose="02000600000000000000" pitchFamily="2" charset="0"/>
              </a:rPr>
              <a:t>plentyn</a:t>
            </a:r>
            <a:r>
              <a:rPr lang="en-GB" dirty="0" smtClean="0">
                <a:latin typeface="Segoe Print" panose="02000600000000000000" pitchFamily="2" charset="0"/>
              </a:rPr>
              <a:t>. </a:t>
            </a:r>
            <a:endParaRPr lang="en-GB" dirty="0" smtClean="0">
              <a:latin typeface="Segoe Print" panose="02000600000000000000" pitchFamily="2" charset="0"/>
            </a:endParaRPr>
          </a:p>
          <a:p>
            <a:pPr algn="just"/>
            <a:endParaRPr lang="en-GB" i="1" dirty="0" smtClean="0">
              <a:latin typeface="Segoe Print" panose="02000600000000000000" pitchFamily="2" charset="0"/>
            </a:endParaRPr>
          </a:p>
          <a:p>
            <a:pPr algn="just"/>
            <a:r>
              <a:rPr lang="en-GB" i="1" dirty="0" smtClean="0">
                <a:latin typeface="Segoe Print" panose="02000600000000000000" pitchFamily="2" charset="0"/>
              </a:rPr>
              <a:t>T</a:t>
            </a:r>
            <a:r>
              <a:rPr lang="en-GB" i="1" dirty="0" smtClean="0">
                <a:latin typeface="Segoe Print" panose="02000600000000000000" pitchFamily="2" charset="0"/>
              </a:rPr>
              <a:t>he </a:t>
            </a:r>
            <a:r>
              <a:rPr lang="en-GB" i="1" dirty="0" smtClean="0">
                <a:latin typeface="Segoe Print" panose="02000600000000000000" pitchFamily="2" charset="0"/>
              </a:rPr>
              <a:t>children are welcome to bring one piece of fruit to have as a snack during the day. Can we kindly request that the </a:t>
            </a:r>
            <a:r>
              <a:rPr lang="en-GB" i="1" dirty="0" smtClean="0">
                <a:latin typeface="Segoe Print" panose="02000600000000000000" pitchFamily="2" charset="0"/>
              </a:rPr>
              <a:t>fruit is</a:t>
            </a:r>
          </a:p>
          <a:p>
            <a:pPr algn="just"/>
            <a:r>
              <a:rPr lang="en-GB" i="1" dirty="0" smtClean="0">
                <a:latin typeface="Segoe Print" panose="02000600000000000000" pitchFamily="2" charset="0"/>
              </a:rPr>
              <a:t>clearly labelled </a:t>
            </a:r>
            <a:r>
              <a:rPr lang="en-GB" i="1" dirty="0" smtClean="0">
                <a:latin typeface="Segoe Print" panose="02000600000000000000" pitchFamily="2" charset="0"/>
              </a:rPr>
              <a:t>with your child’s name </a:t>
            </a:r>
            <a:endParaRPr lang="en-GB" i="1" dirty="0">
              <a:latin typeface="Segoe Print" panose="02000600000000000000" pitchFamily="2" charset="0"/>
            </a:endParaRPr>
          </a:p>
          <a:p>
            <a:pPr algn="just"/>
            <a:r>
              <a:rPr lang="en-GB" i="1" dirty="0" smtClean="0">
                <a:latin typeface="Segoe Print" panose="02000600000000000000" pitchFamily="2" charset="0"/>
              </a:rPr>
              <a:t>or </a:t>
            </a:r>
            <a:r>
              <a:rPr lang="en-GB" i="1" dirty="0" smtClean="0">
                <a:latin typeface="Segoe Print" panose="02000600000000000000" pitchFamily="2" charset="0"/>
              </a:rPr>
              <a:t>is stored in a labelled box.  </a:t>
            </a:r>
            <a:endParaRPr lang="en-GB" i="1" dirty="0">
              <a:latin typeface="Segoe Print" panose="02000600000000000000" pitchFamily="2" charset="0"/>
            </a:endParaRPr>
          </a:p>
          <a:p>
            <a:endParaRPr lang="en-GB" sz="2800" dirty="0">
              <a:latin typeface="SassoonCRInfant" panose="02010503020300020003" pitchFamily="2" charset="0"/>
            </a:endParaRPr>
          </a:p>
          <a:p>
            <a:endParaRPr lang="en-GB" sz="2800" dirty="0">
              <a:latin typeface="SassoonCRInfant" panose="02010503020300020003" pitchFamily="2" charset="0"/>
            </a:endParaRPr>
          </a:p>
        </p:txBody>
      </p:sp>
      <p:pic>
        <p:nvPicPr>
          <p:cNvPr id="3074"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8750" t="21757" r="8917" b="5879"/>
          <a:stretch/>
        </p:blipFill>
        <p:spPr bwMode="auto">
          <a:xfrm>
            <a:off x="6203806" y="2426371"/>
            <a:ext cx="1957802" cy="10311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01893" y="260648"/>
            <a:ext cx="890587" cy="96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p:cNvPicPr>
            <a:picLocks noChangeAspect="1"/>
          </p:cNvPicPr>
          <p:nvPr/>
        </p:nvPicPr>
        <p:blipFill>
          <a:blip r:embed="rId6"/>
          <a:stretch>
            <a:fillRect/>
          </a:stretch>
        </p:blipFill>
        <p:spPr>
          <a:xfrm>
            <a:off x="7668345" y="5664539"/>
            <a:ext cx="1152127" cy="999148"/>
          </a:xfrm>
          <a:prstGeom prst="rect">
            <a:avLst/>
          </a:prstGeom>
        </p:spPr>
      </p:pic>
      <p:pic>
        <p:nvPicPr>
          <p:cNvPr id="6" name="Picture 5"/>
          <p:cNvPicPr>
            <a:picLocks noChangeAspect="1"/>
          </p:cNvPicPr>
          <p:nvPr/>
        </p:nvPicPr>
        <p:blipFill>
          <a:blip r:embed="rId7"/>
          <a:stretch>
            <a:fillRect/>
          </a:stretch>
        </p:blipFill>
        <p:spPr>
          <a:xfrm>
            <a:off x="369774" y="3536360"/>
            <a:ext cx="1647626" cy="1647626"/>
          </a:xfrm>
          <a:prstGeom prst="rect">
            <a:avLst/>
          </a:prstGeom>
        </p:spPr>
      </p:pic>
    </p:spTree>
    <p:custDataLst>
      <p:tags r:id="rId1"/>
    </p:custDataLst>
    <p:extLst>
      <p:ext uri="{BB962C8B-B14F-4D97-AF65-F5344CB8AC3E}">
        <p14:creationId xmlns:p14="http://schemas.microsoft.com/office/powerpoint/2010/main" val="72811146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Gofynnwn i’r plant ddod i’r ysgol yn ddyddiol mewn esgidiau a dillad sy’n addas ar gyfer gwneud ymarfer corff – e.e. trainyrs a trowsus loncian/leggings neu i ddod a sgidiau i newid ond ni fyddant yn newid eu dillad.</a:t>
            </a:r>
          </a:p>
          <a:p>
            <a:pPr algn="ctr"/>
            <a:r>
              <a:rPr lang="en-GB"/>
              <a:t>We ask that children come to school daily dressed in comfortable clothes that are appropriate for doing P.E - e.g. trainers, joggers/leggings or to bring a pair of trainers to change into but they will not be changing into PE kit.</a:t>
            </a:r>
          </a:p>
        </p:txBody>
      </p:sp>
      <p:sp>
        <p:nvSpPr>
          <p:cNvPr id="4" name="TextBox 3"/>
          <p:cNvSpPr txBox="1"/>
          <p:nvPr/>
        </p:nvSpPr>
        <p:spPr>
          <a:xfrm>
            <a:off x="369774" y="571671"/>
            <a:ext cx="7586602" cy="584775"/>
          </a:xfrm>
          <a:prstGeom prst="rect">
            <a:avLst/>
          </a:prstGeom>
          <a:noFill/>
        </p:spPr>
        <p:txBody>
          <a:bodyPr wrap="square" rtlCol="0">
            <a:spAutoFit/>
          </a:bodyPr>
          <a:lstStyle/>
          <a:p>
            <a:r>
              <a:rPr lang="en-GB" sz="3200" u="sng" dirty="0" err="1">
                <a:latin typeface="Segoe Print" panose="02000600000000000000" pitchFamily="2" charset="0"/>
              </a:rPr>
              <a:t>Ymarfer</a:t>
            </a:r>
            <a:r>
              <a:rPr lang="en-GB" sz="3200" u="sng" dirty="0">
                <a:latin typeface="Segoe Print" panose="02000600000000000000" pitchFamily="2" charset="0"/>
              </a:rPr>
              <a:t> </a:t>
            </a:r>
            <a:r>
              <a:rPr lang="en-GB" sz="3200" u="sng" dirty="0" err="1">
                <a:latin typeface="Segoe Print" panose="02000600000000000000" pitchFamily="2" charset="0"/>
              </a:rPr>
              <a:t>Corff</a:t>
            </a:r>
            <a:r>
              <a:rPr lang="en-GB" sz="3200" u="sng" dirty="0">
                <a:latin typeface="Segoe Print" panose="02000600000000000000" pitchFamily="2" charset="0"/>
              </a:rPr>
              <a:t>/ </a:t>
            </a:r>
            <a:r>
              <a:rPr lang="en-GB" sz="3200" i="1" u="sng" dirty="0">
                <a:latin typeface="Segoe Print" panose="02000600000000000000" pitchFamily="2" charset="0"/>
              </a:rPr>
              <a:t>Physical Education</a:t>
            </a:r>
          </a:p>
        </p:txBody>
      </p:sp>
      <p:sp>
        <p:nvSpPr>
          <p:cNvPr id="3" name="TextBox 2"/>
          <p:cNvSpPr txBox="1"/>
          <p:nvPr/>
        </p:nvSpPr>
        <p:spPr>
          <a:xfrm>
            <a:off x="467544" y="1428452"/>
            <a:ext cx="8424936" cy="5539978"/>
          </a:xfrm>
          <a:prstGeom prst="rect">
            <a:avLst/>
          </a:prstGeom>
          <a:noFill/>
        </p:spPr>
        <p:txBody>
          <a:bodyPr wrap="square" rtlCol="0">
            <a:spAutoFit/>
          </a:bodyPr>
          <a:lstStyle/>
          <a:p>
            <a:pPr lvl="0"/>
            <a:r>
              <a:rPr lang="en-GB" b="1" u="sng" dirty="0" err="1">
                <a:latin typeface="Segoe Print" panose="02000600000000000000" pitchFamily="2" charset="0"/>
              </a:rPr>
              <a:t>Ymgylchiadau</a:t>
            </a:r>
            <a:r>
              <a:rPr lang="en-GB" b="1" u="sng" dirty="0">
                <a:latin typeface="Segoe Print" panose="02000600000000000000" pitchFamily="2" charset="0"/>
              </a:rPr>
              <a:t> </a:t>
            </a:r>
            <a:r>
              <a:rPr lang="en-GB" b="1" u="sng" dirty="0" err="1">
                <a:latin typeface="Segoe Print" panose="02000600000000000000" pitchFamily="2" charset="0"/>
              </a:rPr>
              <a:t>Cyffredinol</a:t>
            </a:r>
            <a:r>
              <a:rPr lang="en-GB" b="1" u="sng" dirty="0">
                <a:latin typeface="Segoe Print" panose="02000600000000000000" pitchFamily="2" charset="0"/>
              </a:rPr>
              <a:t> / </a:t>
            </a:r>
            <a:r>
              <a:rPr lang="en-GB" b="1" i="1" u="sng" dirty="0">
                <a:latin typeface="Segoe Print" panose="02000600000000000000" pitchFamily="2" charset="0"/>
              </a:rPr>
              <a:t>General Circumstances</a:t>
            </a:r>
          </a:p>
          <a:p>
            <a:pPr lvl="0"/>
            <a:endParaRPr lang="en-GB" dirty="0">
              <a:latin typeface="Segoe Print" panose="02000600000000000000" pitchFamily="2" charset="0"/>
            </a:endParaRPr>
          </a:p>
          <a:p>
            <a:pPr lvl="0"/>
            <a:r>
              <a:rPr lang="en-GB" dirty="0" err="1" smtClean="0">
                <a:latin typeface="Segoe Print" panose="02000600000000000000" pitchFamily="2" charset="0"/>
              </a:rPr>
              <a:t>Gofynnwn</a:t>
            </a:r>
            <a:r>
              <a:rPr lang="en-GB" dirty="0" smtClean="0">
                <a:latin typeface="Segoe Print" panose="02000600000000000000" pitchFamily="2" charset="0"/>
              </a:rPr>
              <a:t> </a:t>
            </a:r>
            <a:r>
              <a:rPr lang="en-GB" dirty="0" err="1">
                <a:latin typeface="Segoe Print" panose="02000600000000000000" pitchFamily="2" charset="0"/>
              </a:rPr>
              <a:t>i’r</a:t>
            </a:r>
            <a:r>
              <a:rPr lang="en-GB" dirty="0">
                <a:latin typeface="Segoe Print" panose="02000600000000000000" pitchFamily="2" charset="0"/>
              </a:rPr>
              <a:t> plant </a:t>
            </a:r>
            <a:r>
              <a:rPr lang="en-GB" dirty="0" err="1">
                <a:latin typeface="Segoe Print" panose="02000600000000000000" pitchFamily="2" charset="0"/>
              </a:rPr>
              <a:t>ddod</a:t>
            </a:r>
            <a:r>
              <a:rPr lang="en-GB" dirty="0">
                <a:latin typeface="Segoe Print" panose="02000600000000000000" pitchFamily="2" charset="0"/>
              </a:rPr>
              <a:t> </a:t>
            </a:r>
            <a:r>
              <a:rPr lang="en-GB" dirty="0" err="1">
                <a:latin typeface="Segoe Print" panose="02000600000000000000" pitchFamily="2" charset="0"/>
              </a:rPr>
              <a:t>i’r</a:t>
            </a:r>
            <a:r>
              <a:rPr lang="en-GB" dirty="0">
                <a:latin typeface="Segoe Print" panose="02000600000000000000" pitchFamily="2" charset="0"/>
              </a:rPr>
              <a:t> </a:t>
            </a:r>
            <a:r>
              <a:rPr lang="en-GB" dirty="0" err="1">
                <a:latin typeface="Segoe Print" panose="02000600000000000000" pitchFamily="2" charset="0"/>
              </a:rPr>
              <a:t>ysgol</a:t>
            </a:r>
            <a:r>
              <a:rPr lang="en-GB" dirty="0">
                <a:latin typeface="Segoe Print" panose="02000600000000000000" pitchFamily="2" charset="0"/>
              </a:rPr>
              <a:t> </a:t>
            </a:r>
            <a:r>
              <a:rPr lang="en-GB" dirty="0" err="1" smtClean="0">
                <a:latin typeface="Segoe Print" panose="02000600000000000000" pitchFamily="2" charset="0"/>
              </a:rPr>
              <a:t>ar</a:t>
            </a:r>
            <a:r>
              <a:rPr lang="en-GB" dirty="0" smtClean="0">
                <a:latin typeface="Segoe Print" panose="02000600000000000000" pitchFamily="2" charset="0"/>
              </a:rPr>
              <a:t> </a:t>
            </a:r>
            <a:r>
              <a:rPr lang="en-GB" dirty="0" err="1" smtClean="0">
                <a:latin typeface="Segoe Print" panose="02000600000000000000" pitchFamily="2" charset="0"/>
              </a:rPr>
              <a:t>ddiwrnodau</a:t>
            </a:r>
            <a:r>
              <a:rPr lang="en-GB" dirty="0" smtClean="0">
                <a:latin typeface="Segoe Print" panose="02000600000000000000" pitchFamily="2" charset="0"/>
              </a:rPr>
              <a:t> </a:t>
            </a:r>
            <a:r>
              <a:rPr lang="en-GB" dirty="0" err="1" smtClean="0">
                <a:latin typeface="Segoe Print" panose="02000600000000000000" pitchFamily="2" charset="0"/>
              </a:rPr>
              <a:t>ymarfer</a:t>
            </a:r>
            <a:r>
              <a:rPr lang="en-GB" dirty="0" smtClean="0">
                <a:latin typeface="Segoe Print" panose="02000600000000000000" pitchFamily="2" charset="0"/>
              </a:rPr>
              <a:t> </a:t>
            </a:r>
            <a:r>
              <a:rPr lang="en-GB" dirty="0" err="1" smtClean="0">
                <a:latin typeface="Segoe Print" panose="02000600000000000000" pitchFamily="2" charset="0"/>
              </a:rPr>
              <a:t>corff</a:t>
            </a:r>
            <a:r>
              <a:rPr lang="en-GB" dirty="0" smtClean="0">
                <a:latin typeface="Segoe Print" panose="02000600000000000000" pitchFamily="2" charset="0"/>
              </a:rPr>
              <a:t> </a:t>
            </a:r>
            <a:r>
              <a:rPr lang="en-GB" dirty="0" err="1" smtClean="0">
                <a:latin typeface="Segoe Print" panose="02000600000000000000" pitchFamily="2" charset="0"/>
              </a:rPr>
              <a:t>mewn</a:t>
            </a:r>
            <a:r>
              <a:rPr lang="en-GB" dirty="0" smtClean="0">
                <a:latin typeface="Segoe Print" panose="02000600000000000000" pitchFamily="2" charset="0"/>
              </a:rPr>
              <a:t> </a:t>
            </a:r>
            <a:r>
              <a:rPr lang="en-GB" dirty="0" err="1" smtClean="0">
                <a:latin typeface="Segoe Print" panose="02000600000000000000" pitchFamily="2" charset="0"/>
              </a:rPr>
              <a:t>esgidiau</a:t>
            </a:r>
            <a:r>
              <a:rPr lang="en-GB" dirty="0" smtClean="0">
                <a:latin typeface="Segoe Print" panose="02000600000000000000" pitchFamily="2" charset="0"/>
              </a:rPr>
              <a:t> </a:t>
            </a:r>
            <a:r>
              <a:rPr lang="en-GB" dirty="0">
                <a:latin typeface="Segoe Print" panose="02000600000000000000" pitchFamily="2" charset="0"/>
              </a:rPr>
              <a:t>a </a:t>
            </a:r>
            <a:r>
              <a:rPr lang="en-GB" dirty="0" err="1">
                <a:latin typeface="Segoe Print" panose="02000600000000000000" pitchFamily="2" charset="0"/>
              </a:rPr>
              <a:t>dillad</a:t>
            </a:r>
            <a:r>
              <a:rPr lang="en-GB" dirty="0">
                <a:latin typeface="Segoe Print" panose="02000600000000000000" pitchFamily="2" charset="0"/>
              </a:rPr>
              <a:t> </a:t>
            </a:r>
            <a:r>
              <a:rPr lang="en-GB" dirty="0" err="1">
                <a:latin typeface="Segoe Print" panose="02000600000000000000" pitchFamily="2" charset="0"/>
              </a:rPr>
              <a:t>sy’n</a:t>
            </a:r>
            <a:r>
              <a:rPr lang="en-GB" dirty="0">
                <a:latin typeface="Segoe Print" panose="02000600000000000000" pitchFamily="2" charset="0"/>
              </a:rPr>
              <a:t> </a:t>
            </a:r>
            <a:r>
              <a:rPr lang="en-GB" dirty="0" err="1" smtClean="0">
                <a:latin typeface="Segoe Print" panose="02000600000000000000" pitchFamily="2" charset="0"/>
              </a:rPr>
              <a:t>addas</a:t>
            </a:r>
            <a:r>
              <a:rPr lang="en-GB" dirty="0" smtClean="0">
                <a:latin typeface="Segoe Print" panose="02000600000000000000" pitchFamily="2" charset="0"/>
              </a:rPr>
              <a:t> – </a:t>
            </a:r>
            <a:r>
              <a:rPr lang="en-GB" dirty="0" err="1">
                <a:latin typeface="Segoe Print" panose="02000600000000000000" pitchFamily="2" charset="0"/>
              </a:rPr>
              <a:t>e.e</a:t>
            </a:r>
            <a:r>
              <a:rPr lang="en-GB" dirty="0">
                <a:latin typeface="Segoe Print" panose="02000600000000000000" pitchFamily="2" charset="0"/>
              </a:rPr>
              <a:t>. </a:t>
            </a:r>
            <a:r>
              <a:rPr lang="en-GB" dirty="0" err="1">
                <a:latin typeface="Segoe Print" panose="02000600000000000000" pitchFamily="2" charset="0"/>
              </a:rPr>
              <a:t>trainyrs</a:t>
            </a:r>
            <a:r>
              <a:rPr lang="en-GB" dirty="0">
                <a:latin typeface="Segoe Print" panose="02000600000000000000" pitchFamily="2" charset="0"/>
              </a:rPr>
              <a:t> a </a:t>
            </a:r>
            <a:r>
              <a:rPr lang="en-GB" dirty="0" err="1">
                <a:latin typeface="Segoe Print" panose="02000600000000000000" pitchFamily="2" charset="0"/>
              </a:rPr>
              <a:t>trowsus</a:t>
            </a:r>
            <a:r>
              <a:rPr lang="en-GB" dirty="0">
                <a:latin typeface="Segoe Print" panose="02000600000000000000" pitchFamily="2" charset="0"/>
              </a:rPr>
              <a:t> </a:t>
            </a:r>
            <a:r>
              <a:rPr lang="en-GB" dirty="0" err="1" smtClean="0">
                <a:latin typeface="Segoe Print" panose="02000600000000000000" pitchFamily="2" charset="0"/>
              </a:rPr>
              <a:t>loncian</a:t>
            </a:r>
            <a:r>
              <a:rPr lang="en-GB" dirty="0" smtClean="0">
                <a:latin typeface="Segoe Print" panose="02000600000000000000" pitchFamily="2" charset="0"/>
              </a:rPr>
              <a:t>/leggings.</a:t>
            </a:r>
          </a:p>
          <a:p>
            <a:pPr lvl="0"/>
            <a:endParaRPr lang="en-GB" dirty="0">
              <a:latin typeface="Segoe Print" panose="02000600000000000000" pitchFamily="2" charset="0"/>
            </a:endParaRPr>
          </a:p>
          <a:p>
            <a:pPr lvl="0"/>
            <a:r>
              <a:rPr lang="en-GB" i="1" dirty="0">
                <a:latin typeface="Segoe Print" panose="02000600000000000000" pitchFamily="2" charset="0"/>
              </a:rPr>
              <a:t>We ask that children come to school </a:t>
            </a:r>
            <a:r>
              <a:rPr lang="en-GB" i="1" dirty="0" smtClean="0">
                <a:latin typeface="Segoe Print" panose="02000600000000000000" pitchFamily="2" charset="0"/>
              </a:rPr>
              <a:t>on P.E days in </a:t>
            </a:r>
            <a:r>
              <a:rPr lang="en-GB" i="1" dirty="0">
                <a:latin typeface="Segoe Print" panose="02000600000000000000" pitchFamily="2" charset="0"/>
              </a:rPr>
              <a:t>comfortable </a:t>
            </a:r>
            <a:r>
              <a:rPr lang="en-GB" i="1" dirty="0" smtClean="0">
                <a:latin typeface="Segoe Print" panose="02000600000000000000" pitchFamily="2" charset="0"/>
              </a:rPr>
              <a:t>and appropriate clothes </a:t>
            </a:r>
            <a:r>
              <a:rPr lang="en-GB" i="1" dirty="0">
                <a:latin typeface="Segoe Print" panose="02000600000000000000" pitchFamily="2" charset="0"/>
              </a:rPr>
              <a:t>- e.g. trainers, </a:t>
            </a:r>
            <a:r>
              <a:rPr lang="en-GB" i="1" dirty="0" smtClean="0">
                <a:latin typeface="Segoe Print" panose="02000600000000000000" pitchFamily="2" charset="0"/>
              </a:rPr>
              <a:t>joggers/leggings.</a:t>
            </a:r>
          </a:p>
          <a:p>
            <a:pPr lvl="0"/>
            <a:endParaRPr lang="en-GB" sz="1600" b="1" i="1" dirty="0">
              <a:latin typeface="Segoe Print" panose="02000600000000000000" pitchFamily="2" charset="0"/>
            </a:endParaRPr>
          </a:p>
          <a:p>
            <a:pPr lvl="0"/>
            <a:endParaRPr lang="en-GB" b="1" i="1" dirty="0">
              <a:latin typeface="Segoe Print" panose="02000600000000000000" pitchFamily="2" charset="0"/>
            </a:endParaRPr>
          </a:p>
          <a:p>
            <a:pPr lvl="0"/>
            <a:r>
              <a:rPr lang="en-GB" b="1" u="sng" dirty="0" err="1">
                <a:latin typeface="Segoe Print" panose="02000600000000000000" pitchFamily="2" charset="0"/>
              </a:rPr>
              <a:t>Ymgylchiadau</a:t>
            </a:r>
            <a:r>
              <a:rPr lang="en-GB" b="1" u="sng" dirty="0">
                <a:latin typeface="Segoe Print" panose="02000600000000000000" pitchFamily="2" charset="0"/>
              </a:rPr>
              <a:t> </a:t>
            </a:r>
            <a:r>
              <a:rPr lang="en-GB" b="1" u="sng" dirty="0" err="1">
                <a:latin typeface="Segoe Print" panose="02000600000000000000" pitchFamily="2" charset="0"/>
              </a:rPr>
              <a:t>presennol</a:t>
            </a:r>
            <a:r>
              <a:rPr lang="en-GB" b="1" u="sng" dirty="0">
                <a:latin typeface="Segoe Print" panose="02000600000000000000" pitchFamily="2" charset="0"/>
              </a:rPr>
              <a:t> / </a:t>
            </a:r>
            <a:r>
              <a:rPr lang="en-GB" b="1" i="1" u="sng" dirty="0">
                <a:latin typeface="Segoe Print" panose="02000600000000000000" pitchFamily="2" charset="0"/>
              </a:rPr>
              <a:t>Current Circumstances</a:t>
            </a:r>
          </a:p>
          <a:p>
            <a:pPr lvl="0"/>
            <a:r>
              <a:rPr lang="en-GB" sz="1600" b="1" i="1" u="sng" dirty="0" smtClean="0">
                <a:latin typeface="Segoe Print" panose="02000600000000000000" pitchFamily="2" charset="0"/>
              </a:rPr>
              <a:t> </a:t>
            </a:r>
            <a:endParaRPr lang="en-GB" sz="1600" b="1" i="1" u="sng" dirty="0">
              <a:latin typeface="Segoe Print" panose="02000600000000000000" pitchFamily="2" charset="0"/>
            </a:endParaRPr>
          </a:p>
          <a:p>
            <a:pPr lvl="0"/>
            <a:r>
              <a:rPr lang="en-GB" sz="1600" dirty="0">
                <a:latin typeface="Segoe Print" panose="02000600000000000000" pitchFamily="2" charset="0"/>
              </a:rPr>
              <a:t>-</a:t>
            </a:r>
            <a:r>
              <a:rPr lang="en-GB" sz="1600" dirty="0" err="1">
                <a:latin typeface="Segoe Print" panose="02000600000000000000" pitchFamily="2" charset="0"/>
              </a:rPr>
              <a:t>Dosbarth</a:t>
            </a:r>
            <a:r>
              <a:rPr lang="en-GB" sz="1600" dirty="0">
                <a:latin typeface="Segoe Print" panose="02000600000000000000" pitchFamily="2" charset="0"/>
              </a:rPr>
              <a:t> Mrs Phillips </a:t>
            </a:r>
            <a:r>
              <a:rPr lang="en-GB" sz="1600" dirty="0" smtClean="0">
                <a:latin typeface="Segoe Print" panose="02000600000000000000" pitchFamily="2" charset="0"/>
              </a:rPr>
              <a:t>– </a:t>
            </a:r>
            <a:r>
              <a:rPr lang="en-GB" sz="1600" dirty="0" err="1" smtClean="0">
                <a:latin typeface="Segoe Print" panose="02000600000000000000" pitchFamily="2" charset="0"/>
              </a:rPr>
              <a:t>Dydd</a:t>
            </a:r>
            <a:r>
              <a:rPr lang="en-GB" sz="1600" dirty="0" smtClean="0">
                <a:latin typeface="Segoe Print" panose="02000600000000000000" pitchFamily="2" charset="0"/>
              </a:rPr>
              <a:t> </a:t>
            </a:r>
            <a:r>
              <a:rPr lang="en-GB" sz="1600" dirty="0" err="1" smtClean="0">
                <a:latin typeface="Segoe Print" panose="02000600000000000000" pitchFamily="2" charset="0"/>
              </a:rPr>
              <a:t>Iau</a:t>
            </a:r>
            <a:endParaRPr lang="en-GB" sz="1600" dirty="0">
              <a:latin typeface="Segoe Print" panose="02000600000000000000" pitchFamily="2" charset="0"/>
            </a:endParaRPr>
          </a:p>
          <a:p>
            <a:pPr lvl="0"/>
            <a:endParaRPr lang="en-GB" sz="1600" dirty="0">
              <a:latin typeface="Segoe Print" panose="02000600000000000000" pitchFamily="2" charset="0"/>
            </a:endParaRPr>
          </a:p>
          <a:p>
            <a:pPr lvl="0"/>
            <a:r>
              <a:rPr lang="en-GB" sz="1600" dirty="0">
                <a:latin typeface="Segoe Print" panose="02000600000000000000" pitchFamily="2" charset="0"/>
              </a:rPr>
              <a:t>-</a:t>
            </a:r>
            <a:r>
              <a:rPr lang="en-GB" sz="1600" dirty="0" err="1">
                <a:latin typeface="Segoe Print" panose="02000600000000000000" pitchFamily="2" charset="0"/>
              </a:rPr>
              <a:t>Dosbarth</a:t>
            </a:r>
            <a:r>
              <a:rPr lang="en-GB" sz="1600" dirty="0">
                <a:latin typeface="Segoe Print" panose="02000600000000000000" pitchFamily="2" charset="0"/>
              </a:rPr>
              <a:t> Miss </a:t>
            </a:r>
            <a:r>
              <a:rPr lang="en-GB" sz="1600" dirty="0" smtClean="0">
                <a:latin typeface="Segoe Print" panose="02000600000000000000" pitchFamily="2" charset="0"/>
              </a:rPr>
              <a:t>Rees – </a:t>
            </a:r>
            <a:r>
              <a:rPr lang="en-GB" sz="1600" dirty="0" err="1" smtClean="0">
                <a:latin typeface="Segoe Print" panose="02000600000000000000" pitchFamily="2" charset="0"/>
              </a:rPr>
              <a:t>Dydd</a:t>
            </a:r>
            <a:r>
              <a:rPr lang="en-GB" sz="1600" dirty="0">
                <a:latin typeface="Segoe Print" panose="02000600000000000000" pitchFamily="2" charset="0"/>
              </a:rPr>
              <a:t> </a:t>
            </a:r>
            <a:r>
              <a:rPr lang="en-GB" sz="1600" dirty="0" err="1" smtClean="0">
                <a:latin typeface="Segoe Print" panose="02000600000000000000" pitchFamily="2" charset="0"/>
              </a:rPr>
              <a:t>Iau</a:t>
            </a:r>
            <a:endParaRPr lang="en-GB" sz="1600" dirty="0">
              <a:latin typeface="Segoe Print" panose="02000600000000000000" pitchFamily="2" charset="0"/>
            </a:endParaRPr>
          </a:p>
          <a:p>
            <a:pPr lvl="0"/>
            <a:endParaRPr lang="en-GB" sz="2800" b="1" i="1" u="sng" dirty="0"/>
          </a:p>
          <a:p>
            <a:pPr lvl="0"/>
            <a:endParaRPr lang="en-GB" sz="2800" b="1" i="1" u="sng" dirty="0"/>
          </a:p>
          <a:p>
            <a:pPr lvl="0"/>
            <a:endParaRPr lang="en-GB" sz="2800" b="1" i="1" u="sng" dirty="0"/>
          </a:p>
          <a:p>
            <a:pPr lvl="0"/>
            <a:endParaRPr lang="en-GB" sz="2800" b="1" i="1" u="sng"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376" y="379076"/>
            <a:ext cx="890587" cy="96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p:cNvPicPr>
            <a:picLocks noChangeAspect="1"/>
          </p:cNvPicPr>
          <p:nvPr/>
        </p:nvPicPr>
        <p:blipFill>
          <a:blip r:embed="rId4"/>
          <a:stretch>
            <a:fillRect/>
          </a:stretch>
        </p:blipFill>
        <p:spPr>
          <a:xfrm>
            <a:off x="1369996" y="5157192"/>
            <a:ext cx="6404007" cy="1442963"/>
          </a:xfrm>
          <a:prstGeom prst="rect">
            <a:avLst/>
          </a:prstGeom>
        </p:spPr>
      </p:pic>
    </p:spTree>
    <p:custDataLst>
      <p:tags r:id="rId1"/>
    </p:custDataLst>
    <p:extLst>
      <p:ext uri="{BB962C8B-B14F-4D97-AF65-F5344CB8AC3E}">
        <p14:creationId xmlns:p14="http://schemas.microsoft.com/office/powerpoint/2010/main" val="23206275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73901" y="298797"/>
            <a:ext cx="890587" cy="96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251520" y="260648"/>
            <a:ext cx="8378690" cy="461665"/>
          </a:xfrm>
          <a:prstGeom prst="rect">
            <a:avLst/>
          </a:prstGeom>
          <a:noFill/>
        </p:spPr>
        <p:txBody>
          <a:bodyPr wrap="square" rtlCol="0">
            <a:spAutoFit/>
          </a:bodyPr>
          <a:lstStyle/>
          <a:p>
            <a:r>
              <a:rPr lang="en-GB" sz="2400" b="1" u="sng" dirty="0" err="1" smtClean="0">
                <a:latin typeface="Segoe Print" panose="02000600000000000000" pitchFamily="2" charset="0"/>
              </a:rPr>
              <a:t>Cysyniad</a:t>
            </a:r>
            <a:r>
              <a:rPr lang="en-GB" sz="2400" b="1" u="sng" dirty="0" smtClean="0">
                <a:latin typeface="Segoe Print" panose="02000600000000000000" pitchFamily="2" charset="0"/>
              </a:rPr>
              <a:t> </a:t>
            </a:r>
            <a:r>
              <a:rPr lang="en-GB" sz="2400" b="1" u="sng" dirty="0" err="1" smtClean="0">
                <a:latin typeface="Segoe Print" panose="02000600000000000000" pitchFamily="2" charset="0"/>
              </a:rPr>
              <a:t>Ysgol</a:t>
            </a:r>
            <a:r>
              <a:rPr lang="en-GB" sz="2400" b="1" u="sng" dirty="0" smtClean="0">
                <a:latin typeface="Segoe Print" panose="02000600000000000000" pitchFamily="2" charset="0"/>
              </a:rPr>
              <a:t> </a:t>
            </a:r>
            <a:r>
              <a:rPr lang="en-GB" sz="2400" b="1" u="sng" dirty="0" err="1" smtClean="0">
                <a:latin typeface="Segoe Print" panose="02000600000000000000" pitchFamily="2" charset="0"/>
              </a:rPr>
              <a:t>Gyfan</a:t>
            </a:r>
            <a:r>
              <a:rPr lang="en-GB" sz="2400" b="1" u="sng" dirty="0" smtClean="0">
                <a:latin typeface="Segoe Print" panose="02000600000000000000" pitchFamily="2" charset="0"/>
              </a:rPr>
              <a:t> </a:t>
            </a:r>
            <a:r>
              <a:rPr lang="en-GB" sz="2400" b="1" u="sng" dirty="0">
                <a:latin typeface="Segoe Print" panose="02000600000000000000" pitchFamily="2" charset="0"/>
              </a:rPr>
              <a:t>: </a:t>
            </a:r>
            <a:r>
              <a:rPr lang="en-GB" sz="2400" b="1" u="sng" dirty="0" err="1" smtClean="0">
                <a:latin typeface="Segoe Print" panose="02000600000000000000" pitchFamily="2" charset="0"/>
              </a:rPr>
              <a:t>Caredigrwydd</a:t>
            </a:r>
            <a:endParaRPr lang="en-GB" sz="2400" b="1" i="1" u="sng" dirty="0">
              <a:latin typeface="SassoonCRInfant" panose="02010503020300020003" pitchFamily="2" charset="0"/>
            </a:endParaRPr>
          </a:p>
        </p:txBody>
      </p:sp>
      <p:sp>
        <p:nvSpPr>
          <p:cNvPr id="10" name="TextBox 9"/>
          <p:cNvSpPr txBox="1"/>
          <p:nvPr/>
        </p:nvSpPr>
        <p:spPr>
          <a:xfrm>
            <a:off x="251520" y="674472"/>
            <a:ext cx="8378690" cy="4862870"/>
          </a:xfrm>
          <a:prstGeom prst="rect">
            <a:avLst/>
          </a:prstGeom>
          <a:noFill/>
        </p:spPr>
        <p:txBody>
          <a:bodyPr wrap="square" rtlCol="0">
            <a:spAutoFit/>
          </a:bodyPr>
          <a:lstStyle/>
          <a:p>
            <a:pPr marL="285750" indent="-285750">
              <a:buFont typeface="Arial" panose="020B0604020202020204" pitchFamily="34" charset="0"/>
              <a:buChar char="•"/>
            </a:pPr>
            <a:r>
              <a:rPr lang="en-GB" dirty="0" err="1" smtClean="0">
                <a:latin typeface="Segoe Print" panose="02000600000000000000" pitchFamily="2" charset="0"/>
              </a:rPr>
              <a:t>Cynllunio</a:t>
            </a:r>
            <a:r>
              <a:rPr lang="en-GB" dirty="0" smtClean="0">
                <a:latin typeface="Segoe Print" panose="02000600000000000000" pitchFamily="2" charset="0"/>
              </a:rPr>
              <a:t> </a:t>
            </a:r>
            <a:r>
              <a:rPr lang="en-GB" dirty="0" err="1" smtClean="0">
                <a:latin typeface="Segoe Print" panose="02000600000000000000" pitchFamily="2" charset="0"/>
              </a:rPr>
              <a:t>fel</a:t>
            </a:r>
            <a:r>
              <a:rPr lang="en-GB" dirty="0" smtClean="0">
                <a:latin typeface="Segoe Print" panose="02000600000000000000" pitchFamily="2" charset="0"/>
              </a:rPr>
              <a:t> </a:t>
            </a:r>
            <a:r>
              <a:rPr lang="en-GB" dirty="0" err="1" smtClean="0">
                <a:latin typeface="Segoe Print" panose="02000600000000000000" pitchFamily="2" charset="0"/>
              </a:rPr>
              <a:t>adran</a:t>
            </a:r>
            <a:r>
              <a:rPr lang="en-GB" dirty="0" smtClean="0">
                <a:latin typeface="Segoe Print" panose="02000600000000000000" pitchFamily="2" charset="0"/>
              </a:rPr>
              <a:t> </a:t>
            </a:r>
            <a:r>
              <a:rPr lang="en-GB" dirty="0" err="1" smtClean="0">
                <a:latin typeface="Segoe Print" panose="02000600000000000000" pitchFamily="2" charset="0"/>
              </a:rPr>
              <a:t>er</a:t>
            </a:r>
            <a:r>
              <a:rPr lang="en-GB" dirty="0" smtClean="0">
                <a:latin typeface="Segoe Print" panose="02000600000000000000" pitchFamily="2" charset="0"/>
              </a:rPr>
              <a:t> </a:t>
            </a:r>
            <a:r>
              <a:rPr lang="en-GB" dirty="0" err="1" smtClean="0">
                <a:latin typeface="Segoe Print" panose="02000600000000000000" pitchFamily="2" charset="0"/>
              </a:rPr>
              <a:t>mwyn</a:t>
            </a:r>
            <a:r>
              <a:rPr lang="en-GB" dirty="0" smtClean="0">
                <a:latin typeface="Segoe Print" panose="02000600000000000000" pitchFamily="2" charset="0"/>
              </a:rPr>
              <a:t> </a:t>
            </a:r>
            <a:r>
              <a:rPr lang="en-GB" dirty="0" err="1" smtClean="0">
                <a:latin typeface="Segoe Print" panose="02000600000000000000" pitchFamily="2" charset="0"/>
              </a:rPr>
              <a:t>sicrhau</a:t>
            </a:r>
            <a:r>
              <a:rPr lang="en-GB" dirty="0" smtClean="0">
                <a:latin typeface="Segoe Print" panose="02000600000000000000" pitchFamily="2" charset="0"/>
              </a:rPr>
              <a:t> </a:t>
            </a:r>
            <a:r>
              <a:rPr lang="en-GB" dirty="0" err="1" smtClean="0">
                <a:latin typeface="Segoe Print" panose="02000600000000000000" pitchFamily="2" charset="0"/>
              </a:rPr>
              <a:t>cysondeb</a:t>
            </a:r>
            <a:r>
              <a:rPr lang="en-GB" dirty="0" smtClean="0">
                <a:latin typeface="Segoe Print" panose="02000600000000000000" pitchFamily="2" charset="0"/>
              </a:rPr>
              <a:t>/</a:t>
            </a:r>
            <a:r>
              <a:rPr lang="en-GB" i="1" dirty="0" smtClean="0">
                <a:latin typeface="Segoe Print" panose="02000600000000000000" pitchFamily="2" charset="0"/>
              </a:rPr>
              <a:t> Planning as a </a:t>
            </a:r>
          </a:p>
          <a:p>
            <a:r>
              <a:rPr lang="en-GB" i="1" dirty="0" smtClean="0">
                <a:latin typeface="Segoe Print" panose="02000600000000000000" pitchFamily="2" charset="0"/>
              </a:rPr>
              <a:t>   department for consistency.</a:t>
            </a:r>
          </a:p>
          <a:p>
            <a:endParaRPr lang="en-GB" dirty="0" smtClean="0">
              <a:latin typeface="Segoe Print" panose="02000600000000000000" pitchFamily="2" charset="0"/>
            </a:endParaRPr>
          </a:p>
          <a:p>
            <a:pPr marL="285750" indent="-285750">
              <a:buFont typeface="Arial" panose="020B0604020202020204" pitchFamily="34" charset="0"/>
              <a:buChar char="•"/>
            </a:pPr>
            <a:r>
              <a:rPr lang="en-GB" dirty="0" err="1" smtClean="0">
                <a:latin typeface="Segoe Print" panose="02000600000000000000" pitchFamily="2" charset="0"/>
              </a:rPr>
              <a:t>Llais</a:t>
            </a:r>
            <a:r>
              <a:rPr lang="en-GB" dirty="0" smtClean="0">
                <a:latin typeface="Segoe Print" panose="02000600000000000000" pitchFamily="2" charset="0"/>
              </a:rPr>
              <a:t> y </a:t>
            </a:r>
            <a:r>
              <a:rPr lang="en-GB" dirty="0" err="1" smtClean="0">
                <a:latin typeface="Segoe Print" panose="02000600000000000000" pitchFamily="2" charset="0"/>
              </a:rPr>
              <a:t>plentyn</a:t>
            </a:r>
            <a:r>
              <a:rPr lang="en-GB" dirty="0" smtClean="0">
                <a:latin typeface="Segoe Print" panose="02000600000000000000" pitchFamily="2" charset="0"/>
              </a:rPr>
              <a:t> </a:t>
            </a:r>
            <a:r>
              <a:rPr lang="en-GB" dirty="0" err="1" smtClean="0">
                <a:latin typeface="Segoe Print" panose="02000600000000000000" pitchFamily="2" charset="0"/>
              </a:rPr>
              <a:t>yn</a:t>
            </a:r>
            <a:r>
              <a:rPr lang="en-GB" dirty="0" smtClean="0">
                <a:latin typeface="Segoe Print" panose="02000600000000000000" pitchFamily="2" charset="0"/>
              </a:rPr>
              <a:t> </a:t>
            </a:r>
            <a:r>
              <a:rPr lang="en-GB" dirty="0" err="1" smtClean="0">
                <a:latin typeface="Segoe Print" panose="02000600000000000000" pitchFamily="2" charset="0"/>
              </a:rPr>
              <a:t>bwydo</a:t>
            </a:r>
            <a:r>
              <a:rPr lang="en-GB" dirty="0" smtClean="0">
                <a:latin typeface="Segoe Print" panose="02000600000000000000" pitchFamily="2" charset="0"/>
              </a:rPr>
              <a:t> </a:t>
            </a:r>
            <a:r>
              <a:rPr lang="en-GB" dirty="0" err="1" smtClean="0">
                <a:latin typeface="Segoe Print" panose="02000600000000000000" pitchFamily="2" charset="0"/>
              </a:rPr>
              <a:t>mewn</a:t>
            </a:r>
            <a:r>
              <a:rPr lang="en-GB" dirty="0" smtClean="0">
                <a:latin typeface="Segoe Print" panose="02000600000000000000" pitchFamily="2" charset="0"/>
              </a:rPr>
              <a:t> </a:t>
            </a:r>
            <a:r>
              <a:rPr lang="en-GB" dirty="0" err="1">
                <a:latin typeface="Segoe Print" panose="02000600000000000000" pitchFamily="2" charset="0"/>
              </a:rPr>
              <a:t>i</a:t>
            </a:r>
            <a:r>
              <a:rPr lang="en-GB" dirty="0" err="1" smtClean="0">
                <a:latin typeface="Segoe Print" panose="02000600000000000000" pitchFamily="2" charset="0"/>
              </a:rPr>
              <a:t>’r</a:t>
            </a:r>
            <a:r>
              <a:rPr lang="en-GB" dirty="0" smtClean="0">
                <a:latin typeface="Segoe Print" panose="02000600000000000000" pitchFamily="2" charset="0"/>
              </a:rPr>
              <a:t> </a:t>
            </a:r>
            <a:r>
              <a:rPr lang="en-GB" dirty="0" err="1" smtClean="0">
                <a:latin typeface="Segoe Print" panose="02000600000000000000" pitchFamily="2" charset="0"/>
              </a:rPr>
              <a:t>thema</a:t>
            </a:r>
            <a:r>
              <a:rPr lang="en-GB" dirty="0" smtClean="0">
                <a:latin typeface="Segoe Print" panose="02000600000000000000" pitchFamily="2" charset="0"/>
              </a:rPr>
              <a:t> / </a:t>
            </a:r>
            <a:r>
              <a:rPr lang="en-GB" i="1" dirty="0" err="1" smtClean="0">
                <a:latin typeface="Segoe Print" panose="02000600000000000000" pitchFamily="2" charset="0"/>
              </a:rPr>
              <a:t>Childrens</a:t>
            </a:r>
            <a:r>
              <a:rPr lang="en-GB" i="1" dirty="0" smtClean="0">
                <a:latin typeface="Segoe Print" panose="02000600000000000000" pitchFamily="2" charset="0"/>
              </a:rPr>
              <a:t>’ voice contributes to planning.</a:t>
            </a:r>
          </a:p>
          <a:p>
            <a:pPr marL="285750" indent="-285750">
              <a:buFont typeface="Arial" panose="020B0604020202020204" pitchFamily="34" charset="0"/>
              <a:buChar char="•"/>
            </a:pPr>
            <a:endParaRPr lang="en-GB" dirty="0">
              <a:latin typeface="Segoe Print" panose="02000600000000000000" pitchFamily="2" charset="0"/>
            </a:endParaRPr>
          </a:p>
          <a:p>
            <a:pPr marL="285750" indent="-285750">
              <a:buFont typeface="Arial" panose="020B0604020202020204" pitchFamily="34" charset="0"/>
              <a:buChar char="•"/>
            </a:pPr>
            <a:r>
              <a:rPr lang="en-GB" dirty="0" err="1" smtClean="0">
                <a:latin typeface="Segoe Print" panose="02000600000000000000" pitchFamily="2" charset="0"/>
              </a:rPr>
              <a:t>Dylanwad</a:t>
            </a:r>
            <a:r>
              <a:rPr lang="en-GB" dirty="0" smtClean="0">
                <a:latin typeface="Segoe Print" panose="02000600000000000000" pitchFamily="2" charset="0"/>
              </a:rPr>
              <a:t> </a:t>
            </a:r>
            <a:r>
              <a:rPr lang="en-GB" dirty="0" err="1" smtClean="0">
                <a:latin typeface="Segoe Print" panose="02000600000000000000" pitchFamily="2" charset="0"/>
              </a:rPr>
              <a:t>disgybl</a:t>
            </a:r>
            <a:r>
              <a:rPr lang="en-GB" dirty="0" smtClean="0">
                <a:latin typeface="Segoe Print" panose="02000600000000000000" pitchFamily="2" charset="0"/>
              </a:rPr>
              <a:t> / Pupil influenced. </a:t>
            </a:r>
            <a:endParaRPr lang="en-GB" dirty="0">
              <a:latin typeface="Segoe Print" panose="02000600000000000000" pitchFamily="2" charset="0"/>
            </a:endParaRPr>
          </a:p>
          <a:p>
            <a:endParaRPr lang="en-GB" dirty="0" smtClean="0">
              <a:latin typeface="Segoe Print" panose="02000600000000000000" pitchFamily="2" charset="0"/>
            </a:endParaRPr>
          </a:p>
          <a:p>
            <a:endParaRPr lang="en-GB" u="sng" dirty="0">
              <a:latin typeface="Segoe Print" panose="02000600000000000000" pitchFamily="2" charset="0"/>
            </a:endParaRPr>
          </a:p>
          <a:p>
            <a:r>
              <a:rPr lang="en-GB" u="sng" dirty="0" err="1" smtClean="0">
                <a:latin typeface="Segoe Print" panose="02000600000000000000" pitchFamily="2" charset="0"/>
              </a:rPr>
              <a:t>Straeon</a:t>
            </a:r>
            <a:r>
              <a:rPr lang="en-GB" u="sng" dirty="0" smtClean="0">
                <a:latin typeface="Segoe Print" panose="02000600000000000000" pitchFamily="2" charset="0"/>
              </a:rPr>
              <a:t> </a:t>
            </a:r>
            <a:r>
              <a:rPr lang="en-GB" u="sng" dirty="0">
                <a:latin typeface="Segoe Print" panose="02000600000000000000" pitchFamily="2" charset="0"/>
              </a:rPr>
              <a:t>/Stories</a:t>
            </a:r>
            <a:endParaRPr lang="en-GB" dirty="0">
              <a:latin typeface="Segoe Print" panose="02000600000000000000" pitchFamily="2" charset="0"/>
            </a:endParaRPr>
          </a:p>
          <a:p>
            <a:pPr marL="285750" indent="-285750">
              <a:buFontTx/>
              <a:buChar char="-"/>
            </a:pPr>
            <a:r>
              <a:rPr lang="en-GB" sz="2000" b="1" dirty="0" err="1" smtClean="0">
                <a:solidFill>
                  <a:schemeClr val="accent5"/>
                </a:solidFill>
                <a:latin typeface="Segoe Print" panose="02000600000000000000" pitchFamily="2" charset="0"/>
              </a:rPr>
              <a:t>Gwiwerod</a:t>
            </a:r>
            <a:r>
              <a:rPr lang="en-GB" sz="2000" b="1" dirty="0" smtClean="0">
                <a:solidFill>
                  <a:schemeClr val="accent5"/>
                </a:solidFill>
                <a:latin typeface="Segoe Print" panose="02000600000000000000" pitchFamily="2" charset="0"/>
              </a:rPr>
              <a:t> </a:t>
            </a:r>
            <a:r>
              <a:rPr lang="en-GB" sz="2000" b="1" dirty="0" err="1" smtClean="0">
                <a:solidFill>
                  <a:schemeClr val="accent5"/>
                </a:solidFill>
                <a:latin typeface="Segoe Print" panose="02000600000000000000" pitchFamily="2" charset="0"/>
              </a:rPr>
              <a:t>Gwirion</a:t>
            </a:r>
            <a:r>
              <a:rPr lang="en-GB" sz="2000" b="1" dirty="0" smtClean="0">
                <a:solidFill>
                  <a:schemeClr val="accent5"/>
                </a:solidFill>
                <a:latin typeface="Segoe Print" panose="02000600000000000000" pitchFamily="2" charset="0"/>
              </a:rPr>
              <a:t> </a:t>
            </a:r>
            <a:r>
              <a:rPr lang="en-GB" sz="2000" b="1" dirty="0" err="1" smtClean="0">
                <a:solidFill>
                  <a:schemeClr val="accent5"/>
                </a:solidFill>
                <a:latin typeface="Segoe Print" panose="02000600000000000000" pitchFamily="2" charset="0"/>
              </a:rPr>
              <a:t>Bost</a:t>
            </a:r>
            <a:r>
              <a:rPr lang="en-GB" sz="2000" b="1" dirty="0" smtClean="0">
                <a:solidFill>
                  <a:schemeClr val="accent5"/>
                </a:solidFill>
                <a:latin typeface="Segoe Print" panose="02000600000000000000" pitchFamily="2" charset="0"/>
              </a:rPr>
              <a:t> </a:t>
            </a:r>
            <a:r>
              <a:rPr lang="en-GB" dirty="0" smtClean="0">
                <a:latin typeface="Segoe Print" panose="02000600000000000000" pitchFamily="2" charset="0"/>
              </a:rPr>
              <a:t>– </a:t>
            </a:r>
            <a:r>
              <a:rPr lang="en-GB" dirty="0" err="1" smtClean="0">
                <a:latin typeface="Segoe Print" panose="02000600000000000000" pitchFamily="2" charset="0"/>
              </a:rPr>
              <a:t>Pwysleisio’r</a:t>
            </a:r>
            <a:r>
              <a:rPr lang="en-GB" dirty="0" smtClean="0">
                <a:latin typeface="Segoe Print" panose="02000600000000000000" pitchFamily="2" charset="0"/>
              </a:rPr>
              <a:t> </a:t>
            </a:r>
            <a:r>
              <a:rPr lang="en-GB" dirty="0" err="1" smtClean="0">
                <a:latin typeface="Segoe Print" panose="02000600000000000000" pitchFamily="2" charset="0"/>
              </a:rPr>
              <a:t>pwysigrwydd</a:t>
            </a:r>
            <a:r>
              <a:rPr lang="en-GB" dirty="0" smtClean="0">
                <a:latin typeface="Segoe Print" panose="02000600000000000000" pitchFamily="2" charset="0"/>
              </a:rPr>
              <a:t> o </a:t>
            </a:r>
            <a:r>
              <a:rPr lang="en-GB" dirty="0" err="1" smtClean="0">
                <a:latin typeface="Segoe Print" panose="02000600000000000000" pitchFamily="2" charset="0"/>
              </a:rPr>
              <a:t>rannu</a:t>
            </a:r>
            <a:r>
              <a:rPr lang="en-GB" dirty="0" smtClean="0">
                <a:latin typeface="Segoe Print" panose="02000600000000000000" pitchFamily="2" charset="0"/>
              </a:rPr>
              <a:t> a </a:t>
            </a:r>
            <a:r>
              <a:rPr lang="en-GB" dirty="0" err="1" smtClean="0">
                <a:latin typeface="Segoe Print" panose="02000600000000000000" pitchFamily="2" charset="0"/>
              </a:rPr>
              <a:t>chyfeillgarwch</a:t>
            </a:r>
            <a:r>
              <a:rPr lang="en-GB" dirty="0" smtClean="0">
                <a:latin typeface="Segoe Print" panose="02000600000000000000" pitchFamily="2" charset="0"/>
              </a:rPr>
              <a:t>/ </a:t>
            </a:r>
            <a:r>
              <a:rPr lang="en-GB" i="1" dirty="0" smtClean="0">
                <a:latin typeface="Segoe Print" panose="02000600000000000000" pitchFamily="2" charset="0"/>
              </a:rPr>
              <a:t>Emphasising the importance of sharing and friendships.</a:t>
            </a:r>
          </a:p>
          <a:p>
            <a:pPr marL="285750" indent="-285750">
              <a:buFontTx/>
              <a:buChar char="-"/>
            </a:pPr>
            <a:r>
              <a:rPr lang="en-GB" sz="2000" b="1" dirty="0" err="1" smtClean="0">
                <a:solidFill>
                  <a:schemeClr val="accent4"/>
                </a:solidFill>
                <a:latin typeface="Segoe Print" panose="02000600000000000000" pitchFamily="2" charset="0"/>
              </a:rPr>
              <a:t>Sut</a:t>
            </a:r>
            <a:r>
              <a:rPr lang="en-GB" sz="2000" b="1" dirty="0" smtClean="0">
                <a:solidFill>
                  <a:schemeClr val="accent4"/>
                </a:solidFill>
                <a:latin typeface="Segoe Print" panose="02000600000000000000" pitchFamily="2" charset="0"/>
              </a:rPr>
              <a:t> </a:t>
            </a:r>
            <a:r>
              <a:rPr lang="en-GB" sz="2000" b="1" dirty="0" err="1" smtClean="0">
                <a:solidFill>
                  <a:schemeClr val="accent4"/>
                </a:solidFill>
                <a:latin typeface="Segoe Print" panose="02000600000000000000" pitchFamily="2" charset="0"/>
              </a:rPr>
              <a:t>alla</a:t>
            </a:r>
            <a:r>
              <a:rPr lang="en-GB" sz="2000" b="1" dirty="0" smtClean="0">
                <a:solidFill>
                  <a:schemeClr val="accent4"/>
                </a:solidFill>
                <a:latin typeface="Segoe Print" panose="02000600000000000000" pitchFamily="2" charset="0"/>
              </a:rPr>
              <a:t> </a:t>
            </a:r>
            <a:r>
              <a:rPr lang="en-GB" sz="2000" b="1" dirty="0" err="1" smtClean="0">
                <a:solidFill>
                  <a:schemeClr val="accent4"/>
                </a:solidFill>
                <a:latin typeface="Segoe Print" panose="02000600000000000000" pitchFamily="2" charset="0"/>
              </a:rPr>
              <a:t>i</a:t>
            </a:r>
            <a:r>
              <a:rPr lang="en-GB" sz="2000" b="1" dirty="0" smtClean="0">
                <a:solidFill>
                  <a:schemeClr val="accent4"/>
                </a:solidFill>
                <a:latin typeface="Segoe Print" panose="02000600000000000000" pitchFamily="2" charset="0"/>
              </a:rPr>
              <a:t> </a:t>
            </a:r>
            <a:r>
              <a:rPr lang="en-GB" sz="2000" b="1" dirty="0" err="1" smtClean="0">
                <a:solidFill>
                  <a:schemeClr val="accent4"/>
                </a:solidFill>
                <a:latin typeface="Segoe Print" panose="02000600000000000000" pitchFamily="2" charset="0"/>
              </a:rPr>
              <a:t>greu</a:t>
            </a:r>
            <a:r>
              <a:rPr lang="en-GB" sz="2000" b="1" dirty="0" smtClean="0">
                <a:solidFill>
                  <a:schemeClr val="accent4"/>
                </a:solidFill>
                <a:latin typeface="Segoe Print" panose="02000600000000000000" pitchFamily="2" charset="0"/>
              </a:rPr>
              <a:t> </a:t>
            </a:r>
            <a:r>
              <a:rPr lang="en-GB" sz="2000" b="1" dirty="0" err="1" smtClean="0">
                <a:solidFill>
                  <a:schemeClr val="accent4"/>
                </a:solidFill>
                <a:latin typeface="Segoe Print" panose="02000600000000000000" pitchFamily="2" charset="0"/>
              </a:rPr>
              <a:t>Enfys</a:t>
            </a:r>
            <a:r>
              <a:rPr lang="en-GB" sz="2000" b="1" dirty="0" smtClean="0">
                <a:solidFill>
                  <a:schemeClr val="accent4"/>
                </a:solidFill>
                <a:latin typeface="Segoe Print" panose="02000600000000000000" pitchFamily="2" charset="0"/>
              </a:rPr>
              <a:t>? </a:t>
            </a:r>
            <a:r>
              <a:rPr lang="en-GB" dirty="0" smtClean="0">
                <a:latin typeface="Segoe Print" panose="02000600000000000000" pitchFamily="2" charset="0"/>
              </a:rPr>
              <a:t>– </a:t>
            </a:r>
            <a:r>
              <a:rPr lang="en-GB" dirty="0" err="1" smtClean="0">
                <a:latin typeface="Segoe Print" panose="02000600000000000000" pitchFamily="2" charset="0"/>
              </a:rPr>
              <a:t>Sut</a:t>
            </a:r>
            <a:r>
              <a:rPr lang="en-GB" dirty="0" smtClean="0">
                <a:latin typeface="Segoe Print" panose="02000600000000000000" pitchFamily="2" charset="0"/>
              </a:rPr>
              <a:t> </a:t>
            </a:r>
            <a:r>
              <a:rPr lang="en-GB" dirty="0" err="1" smtClean="0">
                <a:latin typeface="Segoe Print" panose="02000600000000000000" pitchFamily="2" charset="0"/>
              </a:rPr>
              <a:t>i</a:t>
            </a:r>
            <a:r>
              <a:rPr lang="en-GB" dirty="0" smtClean="0">
                <a:latin typeface="Segoe Print" panose="02000600000000000000" pitchFamily="2" charset="0"/>
              </a:rPr>
              <a:t> </a:t>
            </a:r>
            <a:r>
              <a:rPr lang="en-GB" dirty="0" err="1" smtClean="0">
                <a:latin typeface="Segoe Print" panose="02000600000000000000" pitchFamily="2" charset="0"/>
              </a:rPr>
              <a:t>fodeli</a:t>
            </a:r>
            <a:r>
              <a:rPr lang="en-GB" dirty="0" smtClean="0">
                <a:latin typeface="Segoe Print" panose="02000600000000000000" pitchFamily="2" charset="0"/>
              </a:rPr>
              <a:t> </a:t>
            </a:r>
            <a:r>
              <a:rPr lang="en-GB" dirty="0" err="1" smtClean="0">
                <a:latin typeface="Segoe Print" panose="02000600000000000000" pitchFamily="2" charset="0"/>
              </a:rPr>
              <a:t>cariad</a:t>
            </a:r>
            <a:r>
              <a:rPr lang="en-GB" dirty="0" smtClean="0">
                <a:latin typeface="Segoe Print" panose="02000600000000000000" pitchFamily="2" charset="0"/>
              </a:rPr>
              <a:t> a </a:t>
            </a:r>
            <a:r>
              <a:rPr lang="en-GB" dirty="0" err="1" smtClean="0">
                <a:latin typeface="Segoe Print" panose="02000600000000000000" pitchFamily="2" charset="0"/>
              </a:rPr>
              <a:t>charedigrwydd</a:t>
            </a:r>
            <a:r>
              <a:rPr lang="en-GB" dirty="0" smtClean="0">
                <a:latin typeface="Segoe Print" panose="02000600000000000000" pitchFamily="2" charset="0"/>
              </a:rPr>
              <a:t> </a:t>
            </a:r>
            <a:r>
              <a:rPr lang="en-GB" dirty="0" err="1" smtClean="0">
                <a:latin typeface="Segoe Print" panose="02000600000000000000" pitchFamily="2" charset="0"/>
              </a:rPr>
              <a:t>i’n</a:t>
            </a:r>
            <a:r>
              <a:rPr lang="en-GB" dirty="0" smtClean="0">
                <a:latin typeface="Segoe Print" panose="02000600000000000000" pitchFamily="2" charset="0"/>
              </a:rPr>
              <a:t> </a:t>
            </a:r>
            <a:r>
              <a:rPr lang="en-GB" dirty="0" err="1" smtClean="0">
                <a:latin typeface="Segoe Print" panose="02000600000000000000" pitchFamily="2" charset="0"/>
              </a:rPr>
              <a:t>teuluoedd</a:t>
            </a:r>
            <a:r>
              <a:rPr lang="en-GB" dirty="0" smtClean="0">
                <a:latin typeface="Segoe Print" panose="02000600000000000000" pitchFamily="2" charset="0"/>
              </a:rPr>
              <a:t>, </a:t>
            </a:r>
            <a:r>
              <a:rPr lang="en-GB" dirty="0" err="1" smtClean="0">
                <a:latin typeface="Segoe Print" panose="02000600000000000000" pitchFamily="2" charset="0"/>
              </a:rPr>
              <a:t>ffrindiau</a:t>
            </a:r>
            <a:r>
              <a:rPr lang="en-GB" dirty="0" smtClean="0">
                <a:latin typeface="Segoe Print" panose="02000600000000000000" pitchFamily="2" charset="0"/>
              </a:rPr>
              <a:t> </a:t>
            </a:r>
            <a:r>
              <a:rPr lang="en-GB" dirty="0" err="1" smtClean="0">
                <a:latin typeface="Segoe Print" panose="02000600000000000000" pitchFamily="2" charset="0"/>
              </a:rPr>
              <a:t>a’r</a:t>
            </a:r>
            <a:r>
              <a:rPr lang="en-GB" dirty="0" smtClean="0">
                <a:latin typeface="Segoe Print" panose="02000600000000000000" pitchFamily="2" charset="0"/>
              </a:rPr>
              <a:t> </a:t>
            </a:r>
            <a:r>
              <a:rPr lang="en-GB" dirty="0" err="1" smtClean="0">
                <a:latin typeface="Segoe Print" panose="02000600000000000000" pitchFamily="2" charset="0"/>
              </a:rPr>
              <a:t>gymuned</a:t>
            </a:r>
            <a:r>
              <a:rPr lang="en-GB" dirty="0" smtClean="0">
                <a:latin typeface="Segoe Print" panose="02000600000000000000" pitchFamily="2" charset="0"/>
              </a:rPr>
              <a:t>. / </a:t>
            </a:r>
            <a:r>
              <a:rPr lang="en-GB" i="1" dirty="0" smtClean="0">
                <a:latin typeface="Segoe Print" panose="02000600000000000000" pitchFamily="2" charset="0"/>
              </a:rPr>
              <a:t>Modelling </a:t>
            </a:r>
            <a:r>
              <a:rPr lang="en-GB" i="1" dirty="0" smtClean="0">
                <a:latin typeface="Segoe Print" panose="02000600000000000000" pitchFamily="2" charset="0"/>
              </a:rPr>
              <a:t>love and kindness with family, friends and the community.</a:t>
            </a:r>
            <a:endParaRPr lang="en-GB" i="1" dirty="0">
              <a:latin typeface="Segoe Print" panose="02000600000000000000" pitchFamily="2" charset="0"/>
            </a:endParaRPr>
          </a:p>
          <a:p>
            <a:pPr marL="285750" indent="-285750">
              <a:buFontTx/>
              <a:buChar char="-"/>
            </a:pPr>
            <a:endParaRPr lang="en-GB" dirty="0">
              <a:latin typeface="Segoe Print" panose="02000600000000000000" pitchFamily="2" charset="0"/>
            </a:endParaRPr>
          </a:p>
        </p:txBody>
      </p:sp>
      <p:sp>
        <p:nvSpPr>
          <p:cNvPr id="13" name="TextBox 12"/>
          <p:cNvSpPr txBox="1"/>
          <p:nvPr/>
        </p:nvSpPr>
        <p:spPr>
          <a:xfrm>
            <a:off x="225758" y="5408056"/>
            <a:ext cx="8738730" cy="1477328"/>
          </a:xfrm>
          <a:prstGeom prst="rect">
            <a:avLst/>
          </a:prstGeom>
          <a:noFill/>
        </p:spPr>
        <p:txBody>
          <a:bodyPr wrap="square" rtlCol="0">
            <a:spAutoFit/>
          </a:bodyPr>
          <a:lstStyle/>
          <a:p>
            <a:r>
              <a:rPr lang="en-GB" u="sng" dirty="0" err="1">
                <a:latin typeface="Segoe Print" panose="02000600000000000000" pitchFamily="2" charset="0"/>
              </a:rPr>
              <a:t>Ysgogi</a:t>
            </a:r>
            <a:r>
              <a:rPr lang="en-GB" u="sng" dirty="0">
                <a:latin typeface="Segoe Print" panose="02000600000000000000" pitchFamily="2" charset="0"/>
              </a:rPr>
              <a:t> </a:t>
            </a:r>
            <a:r>
              <a:rPr lang="en-GB" u="sng" dirty="0" err="1">
                <a:latin typeface="Segoe Print" panose="02000600000000000000" pitchFamily="2" charset="0"/>
              </a:rPr>
              <a:t>Trafodaeth</a:t>
            </a:r>
            <a:r>
              <a:rPr lang="en-GB" u="sng" dirty="0">
                <a:latin typeface="Segoe Print" panose="02000600000000000000" pitchFamily="2" charset="0"/>
              </a:rPr>
              <a:t> </a:t>
            </a:r>
            <a:r>
              <a:rPr lang="en-GB" u="sng" dirty="0" err="1">
                <a:latin typeface="Segoe Print" panose="02000600000000000000" pitchFamily="2" charset="0"/>
              </a:rPr>
              <a:t>Adre</a:t>
            </a:r>
            <a:r>
              <a:rPr lang="en-GB" u="sng" dirty="0">
                <a:latin typeface="Segoe Print" panose="02000600000000000000" pitchFamily="2" charset="0"/>
              </a:rPr>
              <a:t>’ /Topics of Conversations at Home</a:t>
            </a:r>
          </a:p>
          <a:p>
            <a:pPr marL="285750" indent="-285750">
              <a:buFontTx/>
              <a:buChar char="-"/>
            </a:pPr>
            <a:r>
              <a:rPr lang="en-GB" dirty="0" err="1" smtClean="0">
                <a:latin typeface="Segoe Print" panose="02000600000000000000" pitchFamily="2" charset="0"/>
              </a:rPr>
              <a:t>Priodweddau</a:t>
            </a:r>
            <a:r>
              <a:rPr lang="en-GB" dirty="0" smtClean="0">
                <a:latin typeface="Segoe Print" panose="02000600000000000000" pitchFamily="2" charset="0"/>
              </a:rPr>
              <a:t> </a:t>
            </a:r>
            <a:r>
              <a:rPr lang="en-GB" dirty="0" err="1" smtClean="0">
                <a:latin typeface="Segoe Print" panose="02000600000000000000" pitchFamily="2" charset="0"/>
              </a:rPr>
              <a:t>ffrind</a:t>
            </a:r>
            <a:r>
              <a:rPr lang="en-GB" dirty="0" smtClean="0">
                <a:latin typeface="Segoe Print" panose="02000600000000000000" pitchFamily="2" charset="0"/>
              </a:rPr>
              <a:t> da </a:t>
            </a:r>
            <a:r>
              <a:rPr lang="en-GB" dirty="0" smtClean="0">
                <a:latin typeface="Segoe Print" panose="02000600000000000000" pitchFamily="2" charset="0"/>
              </a:rPr>
              <a:t>/ </a:t>
            </a:r>
            <a:r>
              <a:rPr lang="en-GB" i="1" dirty="0" smtClean="0">
                <a:latin typeface="Segoe Print" panose="02000600000000000000" pitchFamily="2" charset="0"/>
              </a:rPr>
              <a:t>The qualities of a good friend.</a:t>
            </a:r>
            <a:endParaRPr lang="en-GB" i="1" dirty="0" smtClean="0">
              <a:latin typeface="Segoe Print" panose="02000600000000000000" pitchFamily="2" charset="0"/>
            </a:endParaRPr>
          </a:p>
          <a:p>
            <a:pPr marL="285750" indent="-285750">
              <a:buFontTx/>
              <a:buChar char="-"/>
            </a:pPr>
            <a:r>
              <a:rPr lang="en-GB" dirty="0" smtClean="0">
                <a:latin typeface="Segoe Print" panose="02000600000000000000" pitchFamily="2" charset="0"/>
              </a:rPr>
              <a:t>Y </a:t>
            </a:r>
            <a:r>
              <a:rPr lang="en-GB" dirty="0" err="1" smtClean="0">
                <a:latin typeface="Segoe Print" panose="02000600000000000000" pitchFamily="2" charset="0"/>
              </a:rPr>
              <a:t>pwysigrwydd</a:t>
            </a:r>
            <a:r>
              <a:rPr lang="en-GB" dirty="0" smtClean="0">
                <a:latin typeface="Segoe Print" panose="02000600000000000000" pitchFamily="2" charset="0"/>
              </a:rPr>
              <a:t> o </a:t>
            </a:r>
            <a:r>
              <a:rPr lang="en-GB" dirty="0" err="1" smtClean="0">
                <a:latin typeface="Segoe Print" panose="02000600000000000000" pitchFamily="2" charset="0"/>
              </a:rPr>
              <a:t>rannu</a:t>
            </a:r>
            <a:r>
              <a:rPr lang="en-GB" dirty="0" smtClean="0">
                <a:latin typeface="Segoe Print" panose="02000600000000000000" pitchFamily="2" charset="0"/>
              </a:rPr>
              <a:t> </a:t>
            </a:r>
            <a:r>
              <a:rPr lang="en-GB" dirty="0" smtClean="0">
                <a:latin typeface="Segoe Print" panose="02000600000000000000" pitchFamily="2" charset="0"/>
              </a:rPr>
              <a:t>a bod </a:t>
            </a:r>
            <a:r>
              <a:rPr lang="en-GB" dirty="0" err="1" smtClean="0">
                <a:latin typeface="Segoe Print" panose="02000600000000000000" pitchFamily="2" charset="0"/>
              </a:rPr>
              <a:t>yn</a:t>
            </a:r>
            <a:r>
              <a:rPr lang="en-GB" dirty="0" smtClean="0">
                <a:latin typeface="Segoe Print" panose="02000600000000000000" pitchFamily="2" charset="0"/>
              </a:rPr>
              <a:t> </a:t>
            </a:r>
            <a:r>
              <a:rPr lang="en-GB" dirty="0" err="1" smtClean="0">
                <a:latin typeface="Segoe Print" panose="02000600000000000000" pitchFamily="2" charset="0"/>
              </a:rPr>
              <a:t>garedig</a:t>
            </a:r>
            <a:r>
              <a:rPr lang="en-GB" dirty="0" smtClean="0">
                <a:latin typeface="Segoe Print" panose="02000600000000000000" pitchFamily="2" charset="0"/>
              </a:rPr>
              <a:t> / </a:t>
            </a:r>
            <a:r>
              <a:rPr lang="en-GB" dirty="0" smtClean="0">
                <a:latin typeface="Segoe Print" panose="02000600000000000000" pitchFamily="2" charset="0"/>
              </a:rPr>
              <a:t>The im</a:t>
            </a:r>
            <a:r>
              <a:rPr lang="en-GB" i="1" dirty="0" smtClean="0">
                <a:latin typeface="Segoe Print" panose="02000600000000000000" pitchFamily="2" charset="0"/>
              </a:rPr>
              <a:t>portance </a:t>
            </a:r>
            <a:r>
              <a:rPr lang="en-GB" i="1" dirty="0" smtClean="0">
                <a:latin typeface="Segoe Print" panose="02000600000000000000" pitchFamily="2" charset="0"/>
              </a:rPr>
              <a:t>of sharing and kindness.</a:t>
            </a:r>
          </a:p>
          <a:p>
            <a:pPr marL="285750" indent="-285750">
              <a:buFontTx/>
              <a:buChar char="-"/>
            </a:pPr>
            <a:endParaRPr lang="en-GB" dirty="0">
              <a:latin typeface="Segoe Print" panose="02000600000000000000" pitchFamily="2" charset="0"/>
            </a:endParaRPr>
          </a:p>
        </p:txBody>
      </p:sp>
      <p:pic>
        <p:nvPicPr>
          <p:cNvPr id="3" name="Picture 2"/>
          <p:cNvPicPr>
            <a:picLocks noChangeAspect="1"/>
          </p:cNvPicPr>
          <p:nvPr/>
        </p:nvPicPr>
        <p:blipFill>
          <a:blip r:embed="rId4"/>
          <a:stretch>
            <a:fillRect/>
          </a:stretch>
        </p:blipFill>
        <p:spPr>
          <a:xfrm>
            <a:off x="5700436" y="1974348"/>
            <a:ext cx="1319836" cy="1319836"/>
          </a:xfrm>
          <a:prstGeom prst="rect">
            <a:avLst/>
          </a:prstGeom>
        </p:spPr>
      </p:pic>
      <p:pic>
        <p:nvPicPr>
          <p:cNvPr id="4" name="Picture 3"/>
          <p:cNvPicPr>
            <a:picLocks noChangeAspect="1"/>
          </p:cNvPicPr>
          <p:nvPr/>
        </p:nvPicPr>
        <p:blipFill>
          <a:blip r:embed="rId5"/>
          <a:stretch>
            <a:fillRect/>
          </a:stretch>
        </p:blipFill>
        <p:spPr>
          <a:xfrm>
            <a:off x="7241676" y="1974348"/>
            <a:ext cx="1290764" cy="1319836"/>
          </a:xfrm>
          <a:prstGeom prst="rect">
            <a:avLst/>
          </a:prstGeom>
        </p:spPr>
      </p:pic>
    </p:spTree>
    <p:custDataLst>
      <p:tags r:id="rId1"/>
    </p:custDataLst>
    <p:extLst>
      <p:ext uri="{BB962C8B-B14F-4D97-AF65-F5344CB8AC3E}">
        <p14:creationId xmlns:p14="http://schemas.microsoft.com/office/powerpoint/2010/main" val="5172129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369774" y="620688"/>
            <a:ext cx="8378690" cy="461665"/>
          </a:xfrm>
          <a:prstGeom prst="rect">
            <a:avLst/>
          </a:prstGeom>
          <a:noFill/>
        </p:spPr>
        <p:txBody>
          <a:bodyPr wrap="square" rtlCol="0">
            <a:spAutoFit/>
          </a:bodyPr>
          <a:lstStyle/>
          <a:p>
            <a:r>
              <a:rPr lang="en-GB" sz="2400" b="1" u="sng" dirty="0" err="1">
                <a:latin typeface="Segoe Print" panose="02000600000000000000" pitchFamily="2" charset="0"/>
              </a:rPr>
              <a:t>Cwricwlwm</a:t>
            </a:r>
            <a:r>
              <a:rPr lang="en-GB" sz="2400" b="1" u="sng" dirty="0">
                <a:latin typeface="Segoe Print" panose="02000600000000000000" pitchFamily="2" charset="0"/>
              </a:rPr>
              <a:t> </a:t>
            </a:r>
            <a:r>
              <a:rPr lang="en-GB" sz="2400" b="1" u="sng" dirty="0" err="1">
                <a:latin typeface="Segoe Print" panose="02000600000000000000" pitchFamily="2" charset="0"/>
              </a:rPr>
              <a:t>Newydd</a:t>
            </a:r>
            <a:r>
              <a:rPr lang="en-GB" sz="2400" b="1" u="sng" dirty="0">
                <a:latin typeface="Segoe Print" panose="02000600000000000000" pitchFamily="2" charset="0"/>
              </a:rPr>
              <a:t> /</a:t>
            </a:r>
            <a:r>
              <a:rPr lang="en-GB" sz="2400" b="1" i="1" u="sng" dirty="0">
                <a:latin typeface="Segoe Print" panose="02000600000000000000" pitchFamily="2" charset="0"/>
              </a:rPr>
              <a:t>New Curriculum</a:t>
            </a:r>
            <a:r>
              <a:rPr lang="en-GB" sz="2400" b="1" i="1" u="sng" dirty="0">
                <a:latin typeface="SassoonCRInfant" panose="02010503020300020003" pitchFamily="2" charset="0"/>
              </a:rPr>
              <a:t>.</a:t>
            </a:r>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79717" y="256512"/>
            <a:ext cx="668747" cy="7283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6"/>
          <p:cNvPicPr>
            <a:picLocks noChangeAspect="1"/>
          </p:cNvPicPr>
          <p:nvPr/>
        </p:nvPicPr>
        <p:blipFill>
          <a:blip r:embed="rId4"/>
          <a:stretch>
            <a:fillRect/>
          </a:stretch>
        </p:blipFill>
        <p:spPr>
          <a:xfrm>
            <a:off x="323528" y="1082353"/>
            <a:ext cx="4043617" cy="5391490"/>
          </a:xfrm>
          <a:prstGeom prst="rect">
            <a:avLst/>
          </a:prstGeom>
        </p:spPr>
      </p:pic>
      <p:cxnSp>
        <p:nvCxnSpPr>
          <p:cNvPr id="10" name="Straight Connector 9"/>
          <p:cNvCxnSpPr/>
          <p:nvPr/>
        </p:nvCxnSpPr>
        <p:spPr>
          <a:xfrm>
            <a:off x="4572000" y="1484784"/>
            <a:ext cx="0" cy="4824536"/>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pic>
        <p:nvPicPr>
          <p:cNvPr id="3" name="Picture 2"/>
          <p:cNvPicPr>
            <a:picLocks noChangeAspect="1"/>
          </p:cNvPicPr>
          <p:nvPr/>
        </p:nvPicPr>
        <p:blipFill rotWithShape="1">
          <a:blip r:embed="rId5"/>
          <a:srcRect t="1563" b="1226"/>
          <a:stretch/>
        </p:blipFill>
        <p:spPr>
          <a:xfrm>
            <a:off x="4752960" y="1082353"/>
            <a:ext cx="4093130" cy="5357776"/>
          </a:xfrm>
          <a:prstGeom prst="rect">
            <a:avLst/>
          </a:prstGeom>
        </p:spPr>
      </p:pic>
    </p:spTree>
    <p:custDataLst>
      <p:tags r:id="rId1"/>
    </p:custDataLst>
    <p:extLst>
      <p:ext uri="{BB962C8B-B14F-4D97-AF65-F5344CB8AC3E}">
        <p14:creationId xmlns:p14="http://schemas.microsoft.com/office/powerpoint/2010/main" val="24931980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251520" y="303048"/>
            <a:ext cx="8496944" cy="4185761"/>
          </a:xfrm>
          <a:prstGeom prst="rect">
            <a:avLst/>
          </a:prstGeom>
          <a:noFill/>
        </p:spPr>
        <p:txBody>
          <a:bodyPr wrap="square" rtlCol="0">
            <a:spAutoFit/>
          </a:bodyPr>
          <a:lstStyle/>
          <a:p>
            <a:r>
              <a:rPr lang="en-GB" sz="2000" u="sng" dirty="0" err="1">
                <a:latin typeface="Segoe Print" panose="02000600000000000000" pitchFamily="2" charset="0"/>
              </a:rPr>
              <a:t>Tasgau</a:t>
            </a:r>
            <a:r>
              <a:rPr lang="en-GB" sz="2000" u="sng" dirty="0">
                <a:latin typeface="Segoe Print" panose="02000600000000000000" pitchFamily="2" charset="0"/>
              </a:rPr>
              <a:t> </a:t>
            </a:r>
            <a:r>
              <a:rPr lang="en-GB" sz="2000" u="sng" dirty="0" err="1">
                <a:latin typeface="Segoe Print" panose="02000600000000000000" pitchFamily="2" charset="0"/>
              </a:rPr>
              <a:t>Darllen</a:t>
            </a:r>
            <a:r>
              <a:rPr lang="en-GB" sz="2000" u="sng" dirty="0" smtClean="0">
                <a:latin typeface="Segoe Print" panose="02000600000000000000" pitchFamily="2" charset="0"/>
              </a:rPr>
              <a:t>/</a:t>
            </a:r>
          </a:p>
          <a:p>
            <a:r>
              <a:rPr lang="en-GB" sz="2000" i="1" u="sng" dirty="0" smtClean="0">
                <a:latin typeface="Segoe Print" panose="02000600000000000000" pitchFamily="2" charset="0"/>
              </a:rPr>
              <a:t>Reading </a:t>
            </a:r>
            <a:r>
              <a:rPr lang="en-GB" sz="2000" i="1" u="sng" dirty="0">
                <a:latin typeface="Segoe Print" panose="02000600000000000000" pitchFamily="2" charset="0"/>
              </a:rPr>
              <a:t>Tasks</a:t>
            </a:r>
          </a:p>
          <a:p>
            <a:endParaRPr lang="en-GB" sz="2400" u="sng" dirty="0">
              <a:latin typeface="SassoonCRInfant" panose="02010503020300020003" pitchFamily="2" charset="0"/>
            </a:endParaRPr>
          </a:p>
          <a:p>
            <a:endParaRPr lang="en-GB" sz="2400" u="sng" dirty="0">
              <a:latin typeface="SassoonCRInfant" panose="02010503020300020003" pitchFamily="2" charset="0"/>
            </a:endParaRPr>
          </a:p>
          <a:p>
            <a:endParaRPr lang="en-GB" sz="2000" u="sng" dirty="0">
              <a:latin typeface="SassoonCRInfant" panose="02010503020300020003" pitchFamily="2" charset="0"/>
            </a:endParaRPr>
          </a:p>
          <a:p>
            <a:endParaRPr lang="en-GB" sz="2000" u="sng" dirty="0">
              <a:latin typeface="SassoonCRInfant" panose="02010503020300020003" pitchFamily="2" charset="0"/>
            </a:endParaRPr>
          </a:p>
          <a:p>
            <a:endParaRPr lang="en-GB" sz="2000" i="1" u="sng" dirty="0">
              <a:latin typeface="SassoonCRInfant" panose="02010503020300020003" pitchFamily="2" charset="0"/>
            </a:endParaRPr>
          </a:p>
          <a:p>
            <a:endParaRPr lang="en-GB" sz="2000" i="1" u="sng" dirty="0">
              <a:latin typeface="SassoonCRInfant" panose="02010503020300020003" pitchFamily="2" charset="0"/>
            </a:endParaRPr>
          </a:p>
          <a:p>
            <a:endParaRPr lang="en-GB" sz="2000" i="1" u="sng" dirty="0">
              <a:latin typeface="SassoonCRInfant" panose="02010503020300020003" pitchFamily="2" charset="0"/>
            </a:endParaRPr>
          </a:p>
          <a:p>
            <a:endParaRPr lang="en-GB" sz="2000" i="1" u="sng" dirty="0">
              <a:latin typeface="SassoonCRInfant" panose="02010503020300020003" pitchFamily="2" charset="0"/>
            </a:endParaRPr>
          </a:p>
          <a:p>
            <a:endParaRPr lang="en-GB" sz="2000" i="1" u="sng" dirty="0">
              <a:latin typeface="SassoonCRInfant" panose="02010503020300020003" pitchFamily="2" charset="0"/>
            </a:endParaRPr>
          </a:p>
          <a:p>
            <a:endParaRPr lang="en-GB" sz="2000" i="1" u="sng" dirty="0">
              <a:latin typeface="SassoonCRInfant" panose="02010503020300020003" pitchFamily="2" charset="0"/>
            </a:endParaRPr>
          </a:p>
          <a:p>
            <a:endParaRPr lang="en-GB" i="1" dirty="0">
              <a:latin typeface="SassoonCRInfant" panose="02010503020300020003" pitchFamily="2" charset="0"/>
            </a:endParaRPr>
          </a:p>
        </p:txBody>
      </p:sp>
      <p:sp>
        <p:nvSpPr>
          <p:cNvPr id="3" name="TextBox 2"/>
          <p:cNvSpPr txBox="1"/>
          <p:nvPr/>
        </p:nvSpPr>
        <p:spPr>
          <a:xfrm>
            <a:off x="607910" y="1297796"/>
            <a:ext cx="7848872" cy="1384995"/>
          </a:xfrm>
          <a:prstGeom prst="rect">
            <a:avLst/>
          </a:prstGeom>
          <a:noFill/>
        </p:spPr>
        <p:txBody>
          <a:bodyPr wrap="square" rtlCol="0">
            <a:spAutoFit/>
          </a:bodyPr>
          <a:lstStyle/>
          <a:p>
            <a:endParaRPr lang="en-GB" sz="2800" dirty="0">
              <a:latin typeface="SassoonCRInfant" panose="02010503020300020003" pitchFamily="2" charset="0"/>
            </a:endParaRPr>
          </a:p>
          <a:p>
            <a:endParaRPr lang="en-GB" sz="2800" dirty="0">
              <a:latin typeface="SassoonCRInfant" panose="02010503020300020003" pitchFamily="2" charset="0"/>
            </a:endParaRPr>
          </a:p>
          <a:p>
            <a:endParaRPr lang="en-GB" sz="2800" dirty="0">
              <a:latin typeface="SassoonCRInfant" panose="02010503020300020003" pitchFamily="2" charset="0"/>
            </a:endParaRPr>
          </a:p>
        </p:txBody>
      </p:sp>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59983" y="255533"/>
            <a:ext cx="1572363" cy="1179272"/>
          </a:xfrm>
          <a:prstGeom prst="rect">
            <a:avLst/>
          </a:prstGeom>
          <a:noFill/>
          <a:ln w="38100">
            <a:solidFill>
              <a:schemeClr val="accent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35798" r="14929" b="5566"/>
          <a:stretch/>
        </p:blipFill>
        <p:spPr bwMode="auto">
          <a:xfrm rot="5400000">
            <a:off x="6637953" y="-5069"/>
            <a:ext cx="1179272" cy="1700476"/>
          </a:xfrm>
          <a:prstGeom prst="rect">
            <a:avLst/>
          </a:prstGeom>
          <a:noFill/>
          <a:ln w="38100">
            <a:solidFill>
              <a:schemeClr val="accent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41953" t="16674" r="-1"/>
          <a:stretch/>
        </p:blipFill>
        <p:spPr bwMode="auto">
          <a:xfrm rot="5400000">
            <a:off x="4857691" y="132971"/>
            <a:ext cx="1194316" cy="1439441"/>
          </a:xfrm>
          <a:prstGeom prst="rect">
            <a:avLst/>
          </a:prstGeom>
          <a:noFill/>
          <a:ln w="38100">
            <a:solidFill>
              <a:schemeClr val="accent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p:cNvPicPr>
            <a:picLocks noChangeAspect="1"/>
          </p:cNvPicPr>
          <p:nvPr/>
        </p:nvPicPr>
        <p:blipFill rotWithShape="1">
          <a:blip r:embed="rId6"/>
          <a:srcRect l="24858" t="24376" r="23563" b="11310"/>
          <a:stretch/>
        </p:blipFill>
        <p:spPr>
          <a:xfrm>
            <a:off x="899592" y="1556792"/>
            <a:ext cx="7344816" cy="5046538"/>
          </a:xfrm>
          <a:prstGeom prst="rect">
            <a:avLst/>
          </a:prstGeom>
          <a:ln w="38100">
            <a:solidFill>
              <a:schemeClr val="accent1"/>
            </a:solidFill>
          </a:ln>
        </p:spPr>
      </p:pic>
      <p:pic>
        <p:nvPicPr>
          <p:cNvPr id="6" name="Picture 5"/>
          <p:cNvPicPr>
            <a:picLocks noChangeAspect="1"/>
          </p:cNvPicPr>
          <p:nvPr/>
        </p:nvPicPr>
        <p:blipFill>
          <a:blip r:embed="rId7"/>
          <a:stretch>
            <a:fillRect/>
          </a:stretch>
        </p:blipFill>
        <p:spPr>
          <a:xfrm>
            <a:off x="8220046" y="255533"/>
            <a:ext cx="670618" cy="731583"/>
          </a:xfrm>
          <a:prstGeom prst="rect">
            <a:avLst/>
          </a:prstGeom>
        </p:spPr>
      </p:pic>
    </p:spTree>
    <p:custDataLst>
      <p:tags r:id="rId1"/>
    </p:custDataLst>
    <p:extLst>
      <p:ext uri="{BB962C8B-B14F-4D97-AF65-F5344CB8AC3E}">
        <p14:creationId xmlns:p14="http://schemas.microsoft.com/office/powerpoint/2010/main" val="221966607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369774" y="571671"/>
            <a:ext cx="5930418" cy="523220"/>
          </a:xfrm>
          <a:prstGeom prst="rect">
            <a:avLst/>
          </a:prstGeom>
          <a:noFill/>
        </p:spPr>
        <p:txBody>
          <a:bodyPr wrap="square" rtlCol="0">
            <a:spAutoFit/>
          </a:bodyPr>
          <a:lstStyle/>
          <a:p>
            <a:r>
              <a:rPr lang="en-GB" sz="2800" u="sng" dirty="0" err="1">
                <a:latin typeface="Segoe Print" panose="02000600000000000000" pitchFamily="2" charset="0"/>
              </a:rPr>
              <a:t>Gwisg</a:t>
            </a:r>
            <a:r>
              <a:rPr lang="en-GB" sz="2800" u="sng" dirty="0">
                <a:latin typeface="Segoe Print" panose="02000600000000000000" pitchFamily="2" charset="0"/>
              </a:rPr>
              <a:t> </a:t>
            </a:r>
            <a:r>
              <a:rPr lang="en-GB" sz="2800" u="sng" dirty="0" err="1">
                <a:latin typeface="Segoe Print" panose="02000600000000000000" pitchFamily="2" charset="0"/>
              </a:rPr>
              <a:t>Ysgol</a:t>
            </a:r>
            <a:r>
              <a:rPr lang="en-GB" sz="2800" u="sng" dirty="0">
                <a:latin typeface="Segoe Print" panose="02000600000000000000" pitchFamily="2" charset="0"/>
              </a:rPr>
              <a:t>/</a:t>
            </a:r>
            <a:r>
              <a:rPr lang="en-GB" sz="2800" i="1" u="sng" dirty="0" err="1">
                <a:latin typeface="Segoe Print" panose="02000600000000000000" pitchFamily="2" charset="0"/>
              </a:rPr>
              <a:t>Schoool</a:t>
            </a:r>
            <a:r>
              <a:rPr lang="en-GB" sz="2800" u="sng" dirty="0">
                <a:latin typeface="Segoe Print" panose="02000600000000000000" pitchFamily="2" charset="0"/>
              </a:rPr>
              <a:t> </a:t>
            </a:r>
            <a:r>
              <a:rPr lang="en-GB" sz="2800" i="1" u="sng" dirty="0">
                <a:latin typeface="Segoe Print" panose="02000600000000000000" pitchFamily="2" charset="0"/>
              </a:rPr>
              <a:t>Uniform</a:t>
            </a: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376" y="379076"/>
            <a:ext cx="890587" cy="96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35705" t="6524" r="18753" b="6698"/>
          <a:stretch/>
        </p:blipFill>
        <p:spPr bwMode="auto">
          <a:xfrm rot="5400000">
            <a:off x="1048227" y="835184"/>
            <a:ext cx="2395129" cy="34228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868415" y="1700808"/>
            <a:ext cx="144016" cy="144016"/>
          </a:xfrm>
          <a:prstGeom prst="rect">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75" name="Picture 3"/>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8754" t="23706" r="13468" b="2183"/>
          <a:stretch/>
        </p:blipFill>
        <p:spPr bwMode="auto">
          <a:xfrm>
            <a:off x="505862" y="3832906"/>
            <a:ext cx="3451350" cy="2620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30558"/>
          <a:stretch/>
        </p:blipFill>
        <p:spPr bwMode="auto">
          <a:xfrm rot="5400000">
            <a:off x="4958673" y="1716203"/>
            <a:ext cx="3213580" cy="34708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p:cNvSpPr txBox="1"/>
          <p:nvPr/>
        </p:nvSpPr>
        <p:spPr>
          <a:xfrm>
            <a:off x="4032449" y="5350577"/>
            <a:ext cx="5004047" cy="1200329"/>
          </a:xfrm>
          <a:prstGeom prst="rect">
            <a:avLst/>
          </a:prstGeom>
          <a:noFill/>
        </p:spPr>
        <p:txBody>
          <a:bodyPr wrap="square" rtlCol="0">
            <a:spAutoFit/>
          </a:bodyPr>
          <a:lstStyle/>
          <a:p>
            <a:r>
              <a:rPr lang="en-GB" dirty="0" smtClean="0">
                <a:latin typeface="Segoe Print" panose="02000600000000000000" pitchFamily="2" charset="0"/>
              </a:rPr>
              <a:t>“</a:t>
            </a:r>
            <a:r>
              <a:rPr lang="en-GB" dirty="0" err="1" smtClean="0">
                <a:latin typeface="Segoe Print" panose="02000600000000000000" pitchFamily="2" charset="0"/>
              </a:rPr>
              <a:t>Rwy’n</a:t>
            </a:r>
            <a:r>
              <a:rPr lang="en-GB" dirty="0" smtClean="0">
                <a:latin typeface="Segoe Print" panose="02000600000000000000" pitchFamily="2" charset="0"/>
              </a:rPr>
              <a:t> </a:t>
            </a:r>
            <a:r>
              <a:rPr lang="en-GB" dirty="0" err="1">
                <a:latin typeface="Segoe Print" panose="02000600000000000000" pitchFamily="2" charset="0"/>
              </a:rPr>
              <a:t>flin</a:t>
            </a:r>
            <a:r>
              <a:rPr lang="en-GB" dirty="0">
                <a:latin typeface="Segoe Print" panose="02000600000000000000" pitchFamily="2" charset="0"/>
              </a:rPr>
              <a:t> </a:t>
            </a:r>
            <a:r>
              <a:rPr lang="en-GB" dirty="0" err="1">
                <a:latin typeface="Segoe Print" panose="02000600000000000000" pitchFamily="2" charset="0"/>
              </a:rPr>
              <a:t>mae</a:t>
            </a:r>
            <a:r>
              <a:rPr lang="en-GB" dirty="0">
                <a:latin typeface="Segoe Print" panose="02000600000000000000" pitchFamily="2" charset="0"/>
              </a:rPr>
              <a:t> </a:t>
            </a:r>
            <a:r>
              <a:rPr lang="en-GB" dirty="0" err="1">
                <a:latin typeface="Segoe Print" panose="02000600000000000000" pitchFamily="2" charset="0"/>
              </a:rPr>
              <a:t>fy</a:t>
            </a:r>
            <a:r>
              <a:rPr lang="en-GB" dirty="0">
                <a:latin typeface="Segoe Print" panose="02000600000000000000" pitchFamily="2" charset="0"/>
              </a:rPr>
              <a:t> </a:t>
            </a:r>
            <a:r>
              <a:rPr lang="en-GB" dirty="0" err="1">
                <a:latin typeface="Segoe Print" panose="02000600000000000000" pitchFamily="2" charset="0"/>
              </a:rPr>
              <a:t>nghrys</a:t>
            </a:r>
            <a:r>
              <a:rPr lang="en-GB" dirty="0">
                <a:latin typeface="Segoe Print" panose="02000600000000000000" pitchFamily="2" charset="0"/>
              </a:rPr>
              <a:t> </a:t>
            </a:r>
            <a:r>
              <a:rPr lang="en-GB" dirty="0" err="1">
                <a:latin typeface="Segoe Print" panose="02000600000000000000" pitchFamily="2" charset="0"/>
              </a:rPr>
              <a:t>yn</a:t>
            </a:r>
            <a:r>
              <a:rPr lang="en-GB" dirty="0">
                <a:latin typeface="Segoe Print" panose="02000600000000000000" pitchFamily="2" charset="0"/>
              </a:rPr>
              <a:t> </a:t>
            </a:r>
            <a:r>
              <a:rPr lang="en-GB" dirty="0" err="1">
                <a:latin typeface="Segoe Print" panose="02000600000000000000" pitchFamily="2" charset="0"/>
              </a:rPr>
              <a:t>frwnt</a:t>
            </a:r>
            <a:r>
              <a:rPr lang="en-GB" dirty="0">
                <a:latin typeface="Segoe Print" panose="02000600000000000000" pitchFamily="2" charset="0"/>
              </a:rPr>
              <a:t> </a:t>
            </a:r>
            <a:r>
              <a:rPr lang="en-GB" dirty="0" err="1">
                <a:latin typeface="Segoe Print" panose="02000600000000000000" pitchFamily="2" charset="0"/>
              </a:rPr>
              <a:t>ond</a:t>
            </a:r>
            <a:r>
              <a:rPr lang="en-GB" dirty="0">
                <a:latin typeface="Segoe Print" panose="02000600000000000000" pitchFamily="2" charset="0"/>
              </a:rPr>
              <a:t> </a:t>
            </a:r>
            <a:r>
              <a:rPr lang="en-GB" dirty="0" err="1">
                <a:latin typeface="Segoe Print" panose="02000600000000000000" pitchFamily="2" charset="0"/>
              </a:rPr>
              <a:t>mae’n</a:t>
            </a:r>
            <a:r>
              <a:rPr lang="en-GB" dirty="0">
                <a:latin typeface="Segoe Print" panose="02000600000000000000" pitchFamily="2" charset="0"/>
              </a:rPr>
              <a:t> </a:t>
            </a:r>
            <a:r>
              <a:rPr lang="en-GB" dirty="0" err="1">
                <a:latin typeface="Segoe Print" panose="02000600000000000000" pitchFamily="2" charset="0"/>
              </a:rPr>
              <a:t>dangos</a:t>
            </a:r>
            <a:r>
              <a:rPr lang="en-GB" dirty="0">
                <a:latin typeface="Segoe Print" panose="02000600000000000000" pitchFamily="2" charset="0"/>
              </a:rPr>
              <a:t> </a:t>
            </a:r>
            <a:r>
              <a:rPr lang="en-GB" dirty="0" err="1">
                <a:latin typeface="Segoe Print" panose="02000600000000000000" pitchFamily="2" charset="0"/>
              </a:rPr>
              <a:t>fy</a:t>
            </a:r>
            <a:r>
              <a:rPr lang="en-GB" dirty="0">
                <a:latin typeface="Segoe Print" panose="02000600000000000000" pitchFamily="2" charset="0"/>
              </a:rPr>
              <a:t> mod </a:t>
            </a:r>
            <a:r>
              <a:rPr lang="en-GB" dirty="0" err="1">
                <a:latin typeface="Segoe Print" panose="02000600000000000000" pitchFamily="2" charset="0"/>
              </a:rPr>
              <a:t>yn</a:t>
            </a:r>
            <a:r>
              <a:rPr lang="en-GB" dirty="0">
                <a:latin typeface="Segoe Print" panose="02000600000000000000" pitchFamily="2" charset="0"/>
              </a:rPr>
              <a:t> </a:t>
            </a:r>
            <a:r>
              <a:rPr lang="en-GB" dirty="0" err="1">
                <a:latin typeface="Segoe Print" panose="02000600000000000000" pitchFamily="2" charset="0"/>
              </a:rPr>
              <a:t>dysgu</a:t>
            </a:r>
            <a:r>
              <a:rPr lang="en-GB" dirty="0">
                <a:latin typeface="Segoe Print" panose="02000600000000000000" pitchFamily="2" charset="0"/>
              </a:rPr>
              <a:t> / </a:t>
            </a:r>
            <a:r>
              <a:rPr lang="en-GB" b="1" i="1" dirty="0">
                <a:latin typeface="Segoe Print" panose="02000600000000000000" pitchFamily="2" charset="0"/>
              </a:rPr>
              <a:t>I’m sorry that my shirt got dirty but it shows I’ve been </a:t>
            </a:r>
            <a:r>
              <a:rPr lang="en-GB" b="1" i="1" dirty="0" smtClean="0">
                <a:latin typeface="Segoe Print" panose="02000600000000000000" pitchFamily="2" charset="0"/>
              </a:rPr>
              <a:t>learning!”</a:t>
            </a:r>
            <a:endParaRPr lang="en-GB" b="1" i="1" dirty="0">
              <a:latin typeface="Segoe Print" panose="02000600000000000000" pitchFamily="2" charset="0"/>
            </a:endParaRPr>
          </a:p>
        </p:txBody>
      </p:sp>
    </p:spTree>
    <p:custDataLst>
      <p:tags r:id="rId1"/>
    </p:custDataLst>
    <p:extLst>
      <p:ext uri="{BB962C8B-B14F-4D97-AF65-F5344CB8AC3E}">
        <p14:creationId xmlns:p14="http://schemas.microsoft.com/office/powerpoint/2010/main" val="275569730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45909" y="226789"/>
            <a:ext cx="890587" cy="96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251520" y="260648"/>
            <a:ext cx="8378690" cy="461665"/>
          </a:xfrm>
          <a:prstGeom prst="rect">
            <a:avLst/>
          </a:prstGeom>
          <a:noFill/>
        </p:spPr>
        <p:txBody>
          <a:bodyPr wrap="square" rtlCol="0">
            <a:spAutoFit/>
          </a:bodyPr>
          <a:lstStyle/>
          <a:p>
            <a:r>
              <a:rPr lang="en-GB" sz="2400" b="1" u="sng" dirty="0" err="1">
                <a:latin typeface="Segoe Print" panose="02000600000000000000" pitchFamily="2" charset="0"/>
              </a:rPr>
              <a:t>Sesiynau</a:t>
            </a:r>
            <a:r>
              <a:rPr lang="en-GB" sz="2400" b="1" u="sng" dirty="0">
                <a:latin typeface="Segoe Print" panose="02000600000000000000" pitchFamily="2" charset="0"/>
              </a:rPr>
              <a:t> </a:t>
            </a:r>
            <a:r>
              <a:rPr lang="en-GB" sz="2400" b="1" u="sng" dirty="0" err="1">
                <a:latin typeface="Segoe Print" panose="02000600000000000000" pitchFamily="2" charset="0"/>
              </a:rPr>
              <a:t>Ysgol</a:t>
            </a:r>
            <a:r>
              <a:rPr lang="en-GB" sz="2400" b="1" u="sng" dirty="0">
                <a:latin typeface="Segoe Print" panose="02000600000000000000" pitchFamily="2" charset="0"/>
              </a:rPr>
              <a:t> </a:t>
            </a:r>
            <a:r>
              <a:rPr lang="en-GB" sz="2400" b="1" u="sng" dirty="0" err="1">
                <a:latin typeface="Segoe Print" panose="02000600000000000000" pitchFamily="2" charset="0"/>
              </a:rPr>
              <a:t>Goed</a:t>
            </a:r>
            <a:r>
              <a:rPr lang="en-GB" sz="2400" b="1" u="sng" dirty="0">
                <a:latin typeface="Segoe Print" panose="02000600000000000000" pitchFamily="2" charset="0"/>
              </a:rPr>
              <a:t> / Forest School Sessions </a:t>
            </a:r>
            <a:endParaRPr lang="en-GB" sz="2400" b="1" i="1" u="sng" dirty="0">
              <a:latin typeface="SassoonCRInfant" panose="02010503020300020003" pitchFamily="2" charset="0"/>
            </a:endParaRPr>
          </a:p>
        </p:txBody>
      </p:sp>
      <p:pic>
        <p:nvPicPr>
          <p:cNvPr id="7" name="Picture 6"/>
          <p:cNvPicPr>
            <a:picLocks noChangeAspect="1"/>
          </p:cNvPicPr>
          <p:nvPr/>
        </p:nvPicPr>
        <p:blipFill rotWithShape="1">
          <a:blip r:embed="rId3"/>
          <a:srcRect l="16869" t="12388" r="19881" b="12388"/>
          <a:stretch/>
        </p:blipFill>
        <p:spPr>
          <a:xfrm>
            <a:off x="657078" y="2772845"/>
            <a:ext cx="1898698" cy="1808283"/>
          </a:xfrm>
          <a:prstGeom prst="rect">
            <a:avLst/>
          </a:prstGeom>
        </p:spPr>
      </p:pic>
      <p:sp>
        <p:nvSpPr>
          <p:cNvPr id="5" name="TextBox 4"/>
          <p:cNvSpPr txBox="1"/>
          <p:nvPr/>
        </p:nvSpPr>
        <p:spPr>
          <a:xfrm>
            <a:off x="251520" y="888463"/>
            <a:ext cx="8595442" cy="5355312"/>
          </a:xfrm>
          <a:prstGeom prst="rect">
            <a:avLst/>
          </a:prstGeom>
          <a:noFill/>
        </p:spPr>
        <p:txBody>
          <a:bodyPr wrap="square" rtlCol="0">
            <a:spAutoFit/>
          </a:bodyPr>
          <a:lstStyle/>
          <a:p>
            <a:pPr fontAlgn="base"/>
            <a:r>
              <a:rPr lang="en-US" dirty="0" err="1">
                <a:solidFill>
                  <a:srgbClr val="000000"/>
                </a:solidFill>
                <a:latin typeface="Segoe Print" panose="02000600000000000000" pitchFamily="2" charset="0"/>
              </a:rPr>
              <a:t>Prif</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bwriad</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Ysgol</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Goed</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yw</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i</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annog</a:t>
            </a:r>
            <a:r>
              <a:rPr lang="en-US" dirty="0">
                <a:solidFill>
                  <a:srgbClr val="000000"/>
                </a:solidFill>
                <a:latin typeface="Segoe Print" panose="02000600000000000000" pitchFamily="2" charset="0"/>
              </a:rPr>
              <a:t> plant </a:t>
            </a:r>
            <a:r>
              <a:rPr lang="en-US" dirty="0" err="1">
                <a:solidFill>
                  <a:srgbClr val="000000"/>
                </a:solidFill>
                <a:latin typeface="Segoe Print" panose="02000600000000000000" pitchFamily="2" charset="0"/>
              </a:rPr>
              <a:t>i</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fwynhau</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gwerthfawrogi</a:t>
            </a:r>
            <a:r>
              <a:rPr lang="en-US" dirty="0">
                <a:solidFill>
                  <a:srgbClr val="000000"/>
                </a:solidFill>
                <a:latin typeface="Segoe Print" panose="02000600000000000000" pitchFamily="2" charset="0"/>
              </a:rPr>
              <a:t> </a:t>
            </a:r>
            <a:endParaRPr lang="en-US" dirty="0" smtClean="0">
              <a:solidFill>
                <a:srgbClr val="000000"/>
              </a:solidFill>
              <a:latin typeface="Segoe Print" panose="02000600000000000000" pitchFamily="2" charset="0"/>
            </a:endParaRPr>
          </a:p>
          <a:p>
            <a:pPr fontAlgn="base"/>
            <a:r>
              <a:rPr lang="en-US" dirty="0" smtClean="0">
                <a:solidFill>
                  <a:srgbClr val="000000"/>
                </a:solidFill>
                <a:latin typeface="Segoe Print" panose="02000600000000000000" pitchFamily="2" charset="0"/>
              </a:rPr>
              <a:t>a </a:t>
            </a:r>
            <a:r>
              <a:rPr lang="en-US" dirty="0" err="1">
                <a:solidFill>
                  <a:srgbClr val="000000"/>
                </a:solidFill>
                <a:latin typeface="Segoe Print" panose="02000600000000000000" pitchFamily="2" charset="0"/>
              </a:rPr>
              <a:t>chwilota</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yn</a:t>
            </a:r>
            <a:r>
              <a:rPr lang="en-US" dirty="0">
                <a:solidFill>
                  <a:srgbClr val="000000"/>
                </a:solidFill>
                <a:latin typeface="Segoe Print" panose="02000600000000000000" pitchFamily="2" charset="0"/>
              </a:rPr>
              <a:t> y </a:t>
            </a:r>
            <a:r>
              <a:rPr lang="en-US" dirty="0" err="1">
                <a:solidFill>
                  <a:srgbClr val="000000"/>
                </a:solidFill>
                <a:latin typeface="Segoe Print" panose="02000600000000000000" pitchFamily="2" charset="0"/>
              </a:rPr>
              <a:t>byd</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natur</a:t>
            </a:r>
            <a:r>
              <a:rPr lang="en-US" dirty="0">
                <a:solidFill>
                  <a:srgbClr val="000000"/>
                </a:solidFill>
                <a:latin typeface="Segoe Print" panose="02000600000000000000" pitchFamily="2" charset="0"/>
              </a:rPr>
              <a:t>. </a:t>
            </a:r>
            <a:endParaRPr lang="en-US" dirty="0" smtClean="0">
              <a:solidFill>
                <a:srgbClr val="000000"/>
              </a:solidFill>
              <a:latin typeface="Segoe Print" panose="02000600000000000000" pitchFamily="2" charset="0"/>
            </a:endParaRPr>
          </a:p>
          <a:p>
            <a:pPr fontAlgn="base"/>
            <a:endParaRPr lang="en-US" dirty="0">
              <a:solidFill>
                <a:srgbClr val="000000"/>
              </a:solidFill>
              <a:latin typeface="Segoe Print" panose="02000600000000000000" pitchFamily="2" charset="0"/>
            </a:endParaRPr>
          </a:p>
          <a:p>
            <a:pPr fontAlgn="base"/>
            <a:r>
              <a:rPr lang="en-US" dirty="0" err="1" smtClean="0">
                <a:solidFill>
                  <a:srgbClr val="000000"/>
                </a:solidFill>
                <a:latin typeface="Segoe Print" panose="02000600000000000000" pitchFamily="2" charset="0"/>
              </a:rPr>
              <a:t>Mae’n</a:t>
            </a:r>
            <a:r>
              <a:rPr lang="en-US" dirty="0" smtClean="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cynnig</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cyfleoedd</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i</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blant</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ddatblygu</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eu</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strwythur</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holistaidd</a:t>
            </a:r>
            <a:r>
              <a:rPr lang="en-US" dirty="0">
                <a:solidFill>
                  <a:srgbClr val="000000"/>
                </a:solidFill>
                <a:latin typeface="Segoe Print" panose="02000600000000000000" pitchFamily="2" charset="0"/>
              </a:rPr>
              <a:t> ac </a:t>
            </a:r>
            <a:r>
              <a:rPr lang="en-US" dirty="0" err="1">
                <a:solidFill>
                  <a:srgbClr val="000000"/>
                </a:solidFill>
                <a:latin typeface="Segoe Print" panose="02000600000000000000" pitchFamily="2" charset="0"/>
              </a:rPr>
              <a:t>i</a:t>
            </a:r>
            <a:r>
              <a:rPr lang="en-US" dirty="0" smtClean="0">
                <a:solidFill>
                  <a:srgbClr val="000000"/>
                </a:solidFill>
                <a:latin typeface="Segoe Print" panose="02000600000000000000" pitchFamily="2" charset="0"/>
              </a:rPr>
              <a:t> </a:t>
            </a:r>
            <a:r>
              <a:rPr lang="en-US" dirty="0" err="1" smtClean="0">
                <a:solidFill>
                  <a:srgbClr val="000000"/>
                </a:solidFill>
                <a:latin typeface="Segoe Print" panose="02000600000000000000" pitchFamily="2" charset="0"/>
              </a:rPr>
              <a:t>asesu</a:t>
            </a:r>
            <a:r>
              <a:rPr lang="en-US" dirty="0" smtClean="0">
                <a:solidFill>
                  <a:srgbClr val="000000"/>
                </a:solidFill>
                <a:latin typeface="Segoe Print" panose="02000600000000000000" pitchFamily="2" charset="0"/>
              </a:rPr>
              <a:t> </a:t>
            </a:r>
            <a:r>
              <a:rPr lang="en-US" dirty="0">
                <a:solidFill>
                  <a:srgbClr val="000000"/>
                </a:solidFill>
                <a:latin typeface="Segoe Print" panose="02000600000000000000" pitchFamily="2" charset="0"/>
              </a:rPr>
              <a:t>a </a:t>
            </a:r>
            <a:r>
              <a:rPr lang="en-US" dirty="0" err="1">
                <a:solidFill>
                  <a:srgbClr val="000000"/>
                </a:solidFill>
                <a:latin typeface="Segoe Print" panose="02000600000000000000" pitchFamily="2" charset="0"/>
              </a:rPr>
              <a:t>rheoli</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risg</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yn</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annibynnol</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Yn</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ganolog</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i</a:t>
            </a:r>
            <a:r>
              <a:rPr lang="en-US" dirty="0">
                <a:solidFill>
                  <a:srgbClr val="000000"/>
                </a:solidFill>
                <a:latin typeface="Segoe Print" panose="02000600000000000000" pitchFamily="2" charset="0"/>
              </a:rPr>
              <a:t> </a:t>
            </a:r>
            <a:r>
              <a:rPr lang="en-US" dirty="0" err="1" smtClean="0">
                <a:solidFill>
                  <a:srgbClr val="000000"/>
                </a:solidFill>
                <a:latin typeface="Segoe Print" panose="02000600000000000000" pitchFamily="2" charset="0"/>
              </a:rPr>
              <a:t>hyn</a:t>
            </a:r>
            <a:r>
              <a:rPr lang="en-US" dirty="0" smtClean="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mae’r</a:t>
            </a:r>
            <a:r>
              <a:rPr lang="en-US" dirty="0">
                <a:solidFill>
                  <a:srgbClr val="000000"/>
                </a:solidFill>
                <a:latin typeface="Segoe Print" panose="02000600000000000000" pitchFamily="2" charset="0"/>
              </a:rPr>
              <a:t> </a:t>
            </a:r>
            <a:r>
              <a:rPr lang="en-US" dirty="0" err="1" smtClean="0">
                <a:solidFill>
                  <a:srgbClr val="000000"/>
                </a:solidFill>
                <a:latin typeface="Segoe Print" panose="02000600000000000000" pitchFamily="2" charset="0"/>
              </a:rPr>
              <a:t>amgylchedd</a:t>
            </a:r>
            <a:r>
              <a:rPr lang="en-US" dirty="0" smtClean="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drwy</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brofi’r</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tymhorau</a:t>
            </a:r>
            <a:r>
              <a:rPr lang="en-US" dirty="0">
                <a:solidFill>
                  <a:srgbClr val="000000"/>
                </a:solidFill>
                <a:latin typeface="Segoe Print" panose="02000600000000000000" pitchFamily="2" charset="0"/>
              </a:rPr>
              <a:t> a </a:t>
            </a:r>
            <a:r>
              <a:rPr lang="en-US" dirty="0" err="1">
                <a:solidFill>
                  <a:srgbClr val="000000"/>
                </a:solidFill>
                <a:latin typeface="Segoe Print" panose="02000600000000000000" pitchFamily="2" charset="0"/>
              </a:rPr>
              <a:t>rhyfeddodau’r</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byd</a:t>
            </a:r>
            <a:r>
              <a:rPr lang="en-US" dirty="0">
                <a:solidFill>
                  <a:srgbClr val="000000"/>
                </a:solidFill>
                <a:latin typeface="Segoe Print" panose="02000600000000000000" pitchFamily="2" charset="0"/>
              </a:rPr>
              <a:t> </a:t>
            </a:r>
            <a:r>
              <a:rPr lang="en-US" dirty="0" err="1" smtClean="0">
                <a:solidFill>
                  <a:srgbClr val="000000"/>
                </a:solidFill>
                <a:latin typeface="Segoe Print" panose="02000600000000000000" pitchFamily="2" charset="0"/>
              </a:rPr>
              <a:t>natur</a:t>
            </a:r>
            <a:r>
              <a:rPr lang="en-US" dirty="0" smtClean="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o’u</a:t>
            </a:r>
            <a:r>
              <a:rPr lang="en-US" dirty="0">
                <a:solidFill>
                  <a:srgbClr val="000000"/>
                </a:solidFill>
                <a:latin typeface="Segoe Print" panose="02000600000000000000" pitchFamily="2" charset="0"/>
              </a:rPr>
              <a:t> </a:t>
            </a:r>
            <a:r>
              <a:rPr lang="en-US" dirty="0" err="1">
                <a:solidFill>
                  <a:srgbClr val="000000"/>
                </a:solidFill>
                <a:latin typeface="Segoe Print" panose="02000600000000000000" pitchFamily="2" charset="0"/>
              </a:rPr>
              <a:t>cwmpas</a:t>
            </a:r>
            <a:r>
              <a:rPr lang="en-US" dirty="0">
                <a:solidFill>
                  <a:srgbClr val="000000"/>
                </a:solidFill>
                <a:latin typeface="Segoe Print" panose="02000600000000000000" pitchFamily="2" charset="0"/>
              </a:rPr>
              <a:t>. </a:t>
            </a:r>
            <a:r>
              <a:rPr lang="en-US" b="1" dirty="0" err="1">
                <a:solidFill>
                  <a:srgbClr val="000000"/>
                </a:solidFill>
                <a:latin typeface="Segoe Print" panose="02000600000000000000" pitchFamily="2" charset="0"/>
              </a:rPr>
              <a:t>Magu</a:t>
            </a:r>
            <a:r>
              <a:rPr lang="en-US" b="1" dirty="0">
                <a:solidFill>
                  <a:srgbClr val="000000"/>
                </a:solidFill>
                <a:latin typeface="Segoe Print" panose="02000600000000000000" pitchFamily="2" charset="0"/>
              </a:rPr>
              <a:t> </a:t>
            </a:r>
            <a:r>
              <a:rPr lang="en-US" b="1" dirty="0" err="1">
                <a:solidFill>
                  <a:srgbClr val="000000"/>
                </a:solidFill>
                <a:latin typeface="Segoe Print" panose="02000600000000000000" pitchFamily="2" charset="0"/>
              </a:rPr>
              <a:t>hyder</a:t>
            </a:r>
            <a:r>
              <a:rPr lang="en-US" b="1" dirty="0">
                <a:solidFill>
                  <a:srgbClr val="000000"/>
                </a:solidFill>
                <a:latin typeface="Segoe Print" panose="02000600000000000000" pitchFamily="2" charset="0"/>
              </a:rPr>
              <a:t> a </a:t>
            </a:r>
            <a:r>
              <a:rPr lang="en-US" b="1" dirty="0" err="1">
                <a:solidFill>
                  <a:srgbClr val="000000"/>
                </a:solidFill>
                <a:latin typeface="Segoe Print" panose="02000600000000000000" pitchFamily="2" charset="0"/>
              </a:rPr>
              <a:t>pharch</a:t>
            </a:r>
            <a:r>
              <a:rPr lang="en-US" b="1" dirty="0">
                <a:solidFill>
                  <a:srgbClr val="000000"/>
                </a:solidFill>
                <a:latin typeface="Segoe Print" panose="02000600000000000000" pitchFamily="2" charset="0"/>
              </a:rPr>
              <a:t> at </a:t>
            </a:r>
            <a:r>
              <a:rPr lang="en-US" b="1" dirty="0" err="1">
                <a:solidFill>
                  <a:srgbClr val="000000"/>
                </a:solidFill>
                <a:latin typeface="Segoe Print" panose="02000600000000000000" pitchFamily="2" charset="0"/>
              </a:rPr>
              <a:t>bobl</a:t>
            </a:r>
            <a:r>
              <a:rPr lang="en-US" b="1" dirty="0">
                <a:solidFill>
                  <a:srgbClr val="000000"/>
                </a:solidFill>
                <a:latin typeface="Segoe Print" panose="02000600000000000000" pitchFamily="2" charset="0"/>
              </a:rPr>
              <a:t> a </a:t>
            </a:r>
            <a:r>
              <a:rPr lang="en-US" b="1" dirty="0" err="1">
                <a:solidFill>
                  <a:srgbClr val="000000"/>
                </a:solidFill>
                <a:latin typeface="Segoe Print" panose="02000600000000000000" pitchFamily="2" charset="0"/>
              </a:rPr>
              <a:t>natur</a:t>
            </a:r>
            <a:r>
              <a:rPr lang="en-US" b="1" dirty="0">
                <a:solidFill>
                  <a:srgbClr val="000000"/>
                </a:solidFill>
                <a:latin typeface="Segoe Print" panose="02000600000000000000" pitchFamily="2" charset="0"/>
              </a:rPr>
              <a:t> </a:t>
            </a:r>
            <a:r>
              <a:rPr lang="en-US" b="1" dirty="0" err="1">
                <a:solidFill>
                  <a:srgbClr val="000000"/>
                </a:solidFill>
                <a:latin typeface="Segoe Print" panose="02000600000000000000" pitchFamily="2" charset="0"/>
              </a:rPr>
              <a:t>yw</a:t>
            </a:r>
            <a:r>
              <a:rPr lang="en-US" b="1" dirty="0">
                <a:solidFill>
                  <a:srgbClr val="000000"/>
                </a:solidFill>
                <a:latin typeface="Segoe Print" panose="02000600000000000000" pitchFamily="2" charset="0"/>
              </a:rPr>
              <a:t> </a:t>
            </a:r>
            <a:r>
              <a:rPr lang="en-US" b="1" dirty="0" err="1">
                <a:solidFill>
                  <a:srgbClr val="000000"/>
                </a:solidFill>
                <a:latin typeface="Segoe Print" panose="02000600000000000000" pitchFamily="2" charset="0"/>
              </a:rPr>
              <a:t>ein</a:t>
            </a:r>
            <a:r>
              <a:rPr lang="en-US" b="1" dirty="0">
                <a:solidFill>
                  <a:srgbClr val="000000"/>
                </a:solidFill>
                <a:latin typeface="Segoe Print" panose="02000600000000000000" pitchFamily="2" charset="0"/>
              </a:rPr>
              <a:t> nod a </a:t>
            </a:r>
            <a:r>
              <a:rPr lang="en-US" b="1" dirty="0" err="1">
                <a:solidFill>
                  <a:srgbClr val="000000"/>
                </a:solidFill>
                <a:latin typeface="Segoe Print" panose="02000600000000000000" pitchFamily="2" charset="0"/>
              </a:rPr>
              <a:t>rhoi’r</a:t>
            </a:r>
            <a:r>
              <a:rPr lang="en-US" b="1" dirty="0">
                <a:solidFill>
                  <a:srgbClr val="000000"/>
                </a:solidFill>
                <a:latin typeface="Segoe Print" panose="02000600000000000000" pitchFamily="2" charset="0"/>
              </a:rPr>
              <a:t> </a:t>
            </a:r>
            <a:r>
              <a:rPr lang="en-US" b="1" dirty="0" err="1">
                <a:solidFill>
                  <a:srgbClr val="000000"/>
                </a:solidFill>
                <a:latin typeface="Segoe Print" panose="02000600000000000000" pitchFamily="2" charset="0"/>
              </a:rPr>
              <a:t>cyfle</a:t>
            </a:r>
            <a:r>
              <a:rPr lang="en-US" b="1" dirty="0">
                <a:solidFill>
                  <a:srgbClr val="000000"/>
                </a:solidFill>
                <a:latin typeface="Segoe Print" panose="02000600000000000000" pitchFamily="2" charset="0"/>
              </a:rPr>
              <a:t> </a:t>
            </a:r>
            <a:r>
              <a:rPr lang="en-US" b="1" dirty="0" err="1">
                <a:solidFill>
                  <a:srgbClr val="000000"/>
                </a:solidFill>
                <a:latin typeface="Segoe Print" panose="02000600000000000000" pitchFamily="2" charset="0"/>
              </a:rPr>
              <a:t>i</a:t>
            </a:r>
            <a:r>
              <a:rPr lang="en-US" b="1" dirty="0">
                <a:solidFill>
                  <a:srgbClr val="000000"/>
                </a:solidFill>
                <a:latin typeface="Segoe Print" panose="02000600000000000000" pitchFamily="2" charset="0"/>
              </a:rPr>
              <a:t> bob </a:t>
            </a:r>
            <a:r>
              <a:rPr lang="en-US" b="1" dirty="0" err="1">
                <a:solidFill>
                  <a:srgbClr val="000000"/>
                </a:solidFill>
                <a:latin typeface="Segoe Print" panose="02000600000000000000" pitchFamily="2" charset="0"/>
              </a:rPr>
              <a:t>plentyn</a:t>
            </a:r>
            <a:r>
              <a:rPr lang="en-US" b="1" dirty="0">
                <a:solidFill>
                  <a:srgbClr val="000000"/>
                </a:solidFill>
                <a:latin typeface="Segoe Print" panose="02000600000000000000" pitchFamily="2" charset="0"/>
              </a:rPr>
              <a:t> </a:t>
            </a:r>
            <a:r>
              <a:rPr lang="en-US" b="1" dirty="0" err="1">
                <a:solidFill>
                  <a:srgbClr val="000000"/>
                </a:solidFill>
                <a:latin typeface="Segoe Print" panose="02000600000000000000" pitchFamily="2" charset="0"/>
              </a:rPr>
              <a:t>lwyddo</a:t>
            </a:r>
            <a:r>
              <a:rPr lang="en-US" b="1" dirty="0">
                <a:solidFill>
                  <a:srgbClr val="000000"/>
                </a:solidFill>
                <a:latin typeface="Segoe Print" panose="02000600000000000000" pitchFamily="2" charset="0"/>
              </a:rPr>
              <a:t>.</a:t>
            </a:r>
          </a:p>
          <a:p>
            <a:pPr fontAlgn="base"/>
            <a:endParaRPr lang="en-US" dirty="0">
              <a:solidFill>
                <a:srgbClr val="000000"/>
              </a:solidFill>
              <a:latin typeface="Segoe Print" panose="02000600000000000000" pitchFamily="2" charset="0"/>
            </a:endParaRPr>
          </a:p>
          <a:p>
            <a:pPr fontAlgn="base"/>
            <a:r>
              <a:rPr lang="en-US" i="1" dirty="0" smtClean="0">
                <a:solidFill>
                  <a:srgbClr val="000000"/>
                </a:solidFill>
                <a:latin typeface="Segoe Print" panose="02000600000000000000" pitchFamily="2" charset="0"/>
              </a:rPr>
              <a:t>		 The </a:t>
            </a:r>
            <a:r>
              <a:rPr lang="en-US" i="1" dirty="0">
                <a:solidFill>
                  <a:srgbClr val="000000"/>
                </a:solidFill>
                <a:latin typeface="Segoe Print" panose="02000600000000000000" pitchFamily="2" charset="0"/>
              </a:rPr>
              <a:t>main aim of Forest School is to encourage children </a:t>
            </a:r>
            <a:r>
              <a:rPr lang="en-US" i="1" dirty="0" smtClean="0">
                <a:solidFill>
                  <a:srgbClr val="000000"/>
                </a:solidFill>
                <a:latin typeface="Segoe Print" panose="02000600000000000000" pitchFamily="2" charset="0"/>
              </a:rPr>
              <a:t>		 to </a:t>
            </a:r>
            <a:r>
              <a:rPr lang="en-US" i="1" dirty="0">
                <a:solidFill>
                  <a:srgbClr val="000000"/>
                </a:solidFill>
                <a:latin typeface="Segoe Print" panose="02000600000000000000" pitchFamily="2" charset="0"/>
              </a:rPr>
              <a:t>enjoy, appreciate and explore the natural </a:t>
            </a:r>
            <a:r>
              <a:rPr lang="en-US" i="1" dirty="0" smtClean="0">
                <a:solidFill>
                  <a:srgbClr val="000000"/>
                </a:solidFill>
                <a:latin typeface="Segoe Print" panose="02000600000000000000" pitchFamily="2" charset="0"/>
              </a:rPr>
              <a:t>				 environment</a:t>
            </a:r>
            <a:r>
              <a:rPr lang="en-US" i="1" dirty="0">
                <a:solidFill>
                  <a:srgbClr val="000000"/>
                </a:solidFill>
                <a:latin typeface="Segoe Print" panose="02000600000000000000" pitchFamily="2" charset="0"/>
              </a:rPr>
              <a:t>. </a:t>
            </a:r>
            <a:endParaRPr lang="en-US" i="1" dirty="0" smtClean="0">
              <a:solidFill>
                <a:srgbClr val="000000"/>
              </a:solidFill>
              <a:latin typeface="Segoe Print" panose="02000600000000000000" pitchFamily="2" charset="0"/>
            </a:endParaRPr>
          </a:p>
          <a:p>
            <a:pPr fontAlgn="base"/>
            <a:endParaRPr lang="en-US" i="1" dirty="0">
              <a:solidFill>
                <a:srgbClr val="000000"/>
              </a:solidFill>
              <a:latin typeface="Segoe Print" panose="02000600000000000000" pitchFamily="2" charset="0"/>
            </a:endParaRPr>
          </a:p>
          <a:p>
            <a:pPr fontAlgn="base"/>
            <a:r>
              <a:rPr lang="en-US" i="1" dirty="0" smtClean="0">
                <a:solidFill>
                  <a:srgbClr val="000000"/>
                </a:solidFill>
                <a:latin typeface="Segoe Print" panose="02000600000000000000" pitchFamily="2" charset="0"/>
              </a:rPr>
              <a:t>The </a:t>
            </a:r>
            <a:r>
              <a:rPr lang="en-US" i="1" dirty="0">
                <a:solidFill>
                  <a:srgbClr val="000000"/>
                </a:solidFill>
                <a:latin typeface="Segoe Print" panose="02000600000000000000" pitchFamily="2" charset="0"/>
              </a:rPr>
              <a:t>approach promotes the children’s holistic development and to confidently assess and manage risks independently. Central to all of this is the environment. Children experience the seasons, the wonders of nature and the world around them. </a:t>
            </a:r>
            <a:r>
              <a:rPr lang="en-US" b="1" i="1" dirty="0">
                <a:solidFill>
                  <a:srgbClr val="000000"/>
                </a:solidFill>
                <a:latin typeface="Segoe Print" panose="02000600000000000000" pitchFamily="2" charset="0"/>
              </a:rPr>
              <a:t>Forest School’s aim is to boost children’s self-confidence and respect to themselves, others and nature and to ensure they know how it feels to succeed.</a:t>
            </a:r>
          </a:p>
        </p:txBody>
      </p:sp>
      <p:pic>
        <p:nvPicPr>
          <p:cNvPr id="6" name="Picture 2" descr="Cathedral - Forest School"/>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44208" y="5583393"/>
            <a:ext cx="2448272" cy="1085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564163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369774" y="476672"/>
            <a:ext cx="8378690" cy="8186857"/>
          </a:xfrm>
          <a:prstGeom prst="rect">
            <a:avLst/>
          </a:prstGeom>
          <a:noFill/>
        </p:spPr>
        <p:txBody>
          <a:bodyPr wrap="square" rtlCol="0">
            <a:spAutoFit/>
          </a:bodyPr>
          <a:lstStyle/>
          <a:p>
            <a:r>
              <a:rPr lang="en-GB" sz="2400" u="sng" dirty="0" err="1">
                <a:latin typeface="Segoe Print" panose="02000600000000000000" pitchFamily="2" charset="0"/>
              </a:rPr>
              <a:t>Tudalen</a:t>
            </a:r>
            <a:r>
              <a:rPr lang="en-GB" sz="2400" u="sng" dirty="0">
                <a:latin typeface="Segoe Print" panose="02000600000000000000" pitchFamily="2" charset="0"/>
              </a:rPr>
              <a:t> </a:t>
            </a:r>
            <a:r>
              <a:rPr lang="en-GB" sz="2400" u="sng" dirty="0" err="1">
                <a:latin typeface="Segoe Print" panose="02000600000000000000" pitchFamily="2" charset="0"/>
              </a:rPr>
              <a:t>Trydar</a:t>
            </a:r>
            <a:r>
              <a:rPr lang="en-GB" sz="2400" u="sng" dirty="0">
                <a:latin typeface="Segoe Print" panose="02000600000000000000" pitchFamily="2" charset="0"/>
              </a:rPr>
              <a:t>/ </a:t>
            </a:r>
            <a:r>
              <a:rPr lang="en-GB" sz="2400" i="1" u="sng" dirty="0">
                <a:latin typeface="Segoe Print" panose="02000600000000000000" pitchFamily="2" charset="0"/>
              </a:rPr>
              <a:t>Twitter Page</a:t>
            </a:r>
          </a:p>
          <a:p>
            <a:endParaRPr lang="en-GB" sz="2400" i="1" u="sng" dirty="0">
              <a:latin typeface="Segoe Print" panose="02000600000000000000" pitchFamily="2" charset="0"/>
            </a:endParaRPr>
          </a:p>
          <a:p>
            <a:r>
              <a:rPr lang="en-GB" sz="2000" dirty="0">
                <a:latin typeface="Segoe Print" panose="02000600000000000000" pitchFamily="2" charset="0"/>
              </a:rPr>
              <a:t>Mae </a:t>
            </a:r>
            <a:r>
              <a:rPr lang="en-GB" sz="2000" dirty="0" err="1">
                <a:latin typeface="Segoe Print" panose="02000600000000000000" pitchFamily="2" charset="0"/>
              </a:rPr>
              <a:t>gan</a:t>
            </a:r>
            <a:r>
              <a:rPr lang="en-GB" sz="2000" dirty="0">
                <a:latin typeface="Segoe Print" panose="02000600000000000000" pitchFamily="2" charset="0"/>
              </a:rPr>
              <a:t> y </a:t>
            </a:r>
            <a:r>
              <a:rPr lang="en-GB" sz="2000" dirty="0" err="1">
                <a:latin typeface="Segoe Print" panose="02000600000000000000" pitchFamily="2" charset="0"/>
              </a:rPr>
              <a:t>dosbarthiadau</a:t>
            </a:r>
            <a:r>
              <a:rPr lang="en-GB" sz="2000" dirty="0">
                <a:latin typeface="Segoe Print" panose="02000600000000000000" pitchFamily="2" charset="0"/>
              </a:rPr>
              <a:t> </a:t>
            </a:r>
            <a:r>
              <a:rPr lang="en-GB" sz="2000" dirty="0" err="1">
                <a:latin typeface="Segoe Print" panose="02000600000000000000" pitchFamily="2" charset="0"/>
              </a:rPr>
              <a:t>Derbyn</a:t>
            </a:r>
            <a:r>
              <a:rPr lang="en-GB" sz="2000" dirty="0">
                <a:latin typeface="Segoe Print" panose="02000600000000000000" pitchFamily="2" charset="0"/>
              </a:rPr>
              <a:t> </a:t>
            </a:r>
            <a:r>
              <a:rPr lang="en-GB" sz="2000" dirty="0" err="1">
                <a:latin typeface="Segoe Print" panose="02000600000000000000" pitchFamily="2" charset="0"/>
              </a:rPr>
              <a:t>gyfrif</a:t>
            </a:r>
            <a:r>
              <a:rPr lang="en-GB" sz="2000" dirty="0">
                <a:latin typeface="Segoe Print" panose="02000600000000000000" pitchFamily="2" charset="0"/>
              </a:rPr>
              <a:t> </a:t>
            </a:r>
            <a:r>
              <a:rPr lang="en-GB" sz="2000" dirty="0" err="1">
                <a:latin typeface="Segoe Print" panose="02000600000000000000" pitchFamily="2" charset="0"/>
              </a:rPr>
              <a:t>Trydar</a:t>
            </a:r>
            <a:r>
              <a:rPr lang="en-GB" sz="2000" dirty="0">
                <a:latin typeface="Segoe Print" panose="02000600000000000000" pitchFamily="2" charset="0"/>
              </a:rPr>
              <a:t> </a:t>
            </a:r>
            <a:r>
              <a:rPr lang="en-GB" sz="2000" dirty="0" err="1">
                <a:latin typeface="Segoe Print" panose="02000600000000000000" pitchFamily="2" charset="0"/>
              </a:rPr>
              <a:t>caëedig</a:t>
            </a:r>
            <a:r>
              <a:rPr lang="en-GB" sz="2000" dirty="0">
                <a:latin typeface="Segoe Print" panose="02000600000000000000" pitchFamily="2" charset="0"/>
              </a:rPr>
              <a:t>: @</a:t>
            </a:r>
            <a:r>
              <a:rPr lang="en-GB" sz="2000" dirty="0" err="1">
                <a:latin typeface="Segoe Print" panose="02000600000000000000" pitchFamily="2" charset="0"/>
              </a:rPr>
              <a:t>derbyn_cnedd</a:t>
            </a:r>
            <a:r>
              <a:rPr lang="en-GB" sz="2000" dirty="0">
                <a:latin typeface="Segoe Print" panose="02000600000000000000" pitchFamily="2" charset="0"/>
              </a:rPr>
              <a:t>.  A </a:t>
            </a:r>
            <a:r>
              <a:rPr lang="en-GB" sz="2000" dirty="0" err="1">
                <a:latin typeface="Segoe Print" panose="02000600000000000000" pitchFamily="2" charset="0"/>
              </a:rPr>
              <a:t>fyddech</a:t>
            </a:r>
            <a:r>
              <a:rPr lang="en-GB" sz="2000" dirty="0">
                <a:latin typeface="Segoe Print" panose="02000600000000000000" pitchFamily="2" charset="0"/>
              </a:rPr>
              <a:t> </a:t>
            </a:r>
            <a:r>
              <a:rPr lang="en-GB" sz="2000" dirty="0" err="1">
                <a:latin typeface="Segoe Print" panose="02000600000000000000" pitchFamily="2" charset="0"/>
              </a:rPr>
              <a:t>gystal</a:t>
            </a:r>
            <a:r>
              <a:rPr lang="en-GB" sz="2000" dirty="0">
                <a:latin typeface="Segoe Print" panose="02000600000000000000" pitchFamily="2" charset="0"/>
              </a:rPr>
              <a:t> â </a:t>
            </a:r>
            <a:r>
              <a:rPr lang="en-GB" sz="2000" dirty="0" err="1">
                <a:latin typeface="Segoe Print" panose="02000600000000000000" pitchFamily="2" charset="0"/>
              </a:rPr>
              <a:t>danfon</a:t>
            </a:r>
            <a:r>
              <a:rPr lang="en-GB" sz="2000" dirty="0">
                <a:latin typeface="Segoe Print" panose="02000600000000000000" pitchFamily="2" charset="0"/>
              </a:rPr>
              <a:t> </a:t>
            </a:r>
            <a:r>
              <a:rPr lang="en-GB" sz="2000" dirty="0" err="1">
                <a:latin typeface="Segoe Print" panose="02000600000000000000" pitchFamily="2" charset="0"/>
              </a:rPr>
              <a:t>eich</a:t>
            </a:r>
            <a:r>
              <a:rPr lang="en-GB" sz="2000" dirty="0">
                <a:latin typeface="Segoe Print" panose="02000600000000000000" pitchFamily="2" charset="0"/>
              </a:rPr>
              <a:t> </a:t>
            </a:r>
            <a:r>
              <a:rPr lang="en-GB" sz="2000" dirty="0" err="1">
                <a:latin typeface="Segoe Print" panose="02000600000000000000" pitchFamily="2" charset="0"/>
              </a:rPr>
              <a:t>enw</a:t>
            </a:r>
            <a:r>
              <a:rPr lang="en-GB" sz="2000" dirty="0">
                <a:latin typeface="Segoe Print" panose="02000600000000000000" pitchFamily="2" charset="0"/>
              </a:rPr>
              <a:t> </a:t>
            </a:r>
            <a:r>
              <a:rPr lang="en-GB" sz="2000" dirty="0" err="1">
                <a:latin typeface="Segoe Print" panose="02000600000000000000" pitchFamily="2" charset="0"/>
              </a:rPr>
              <a:t>defnyddiwr</a:t>
            </a:r>
            <a:r>
              <a:rPr lang="en-GB" sz="2000" dirty="0">
                <a:latin typeface="Segoe Print" panose="02000600000000000000" pitchFamily="2" charset="0"/>
              </a:rPr>
              <a:t> </a:t>
            </a:r>
            <a:r>
              <a:rPr lang="en-GB" sz="2000" dirty="0" err="1">
                <a:latin typeface="Segoe Print" panose="02000600000000000000" pitchFamily="2" charset="0"/>
              </a:rPr>
              <a:t>i’r</a:t>
            </a:r>
            <a:r>
              <a:rPr lang="en-GB" sz="2000" dirty="0">
                <a:latin typeface="Segoe Print" panose="02000600000000000000" pitchFamily="2" charset="0"/>
              </a:rPr>
              <a:t> </a:t>
            </a:r>
            <a:r>
              <a:rPr lang="en-GB" sz="2000" dirty="0" err="1">
                <a:latin typeface="Segoe Print" panose="02000600000000000000" pitchFamily="2" charset="0"/>
              </a:rPr>
              <a:t>ysgol</a:t>
            </a:r>
            <a:r>
              <a:rPr lang="en-GB" sz="2000" dirty="0">
                <a:latin typeface="Segoe Print" panose="02000600000000000000" pitchFamily="2" charset="0"/>
              </a:rPr>
              <a:t> </a:t>
            </a:r>
            <a:r>
              <a:rPr lang="en-GB" sz="2000" dirty="0" err="1">
                <a:latin typeface="Segoe Print" panose="02000600000000000000" pitchFamily="2" charset="0"/>
              </a:rPr>
              <a:t>cyn</a:t>
            </a:r>
            <a:r>
              <a:rPr lang="en-GB" sz="2000" dirty="0">
                <a:latin typeface="Segoe Print" panose="02000600000000000000" pitchFamily="2" charset="0"/>
              </a:rPr>
              <a:t> </a:t>
            </a:r>
            <a:r>
              <a:rPr lang="en-GB" sz="2000" dirty="0" err="1">
                <a:latin typeface="Segoe Print" panose="02000600000000000000" pitchFamily="2" charset="0"/>
              </a:rPr>
              <a:t>ceisio</a:t>
            </a:r>
            <a:r>
              <a:rPr lang="en-GB" sz="2000" dirty="0">
                <a:latin typeface="Segoe Print" panose="02000600000000000000" pitchFamily="2" charset="0"/>
              </a:rPr>
              <a:t> </a:t>
            </a:r>
            <a:r>
              <a:rPr lang="en-GB" sz="2000" dirty="0" err="1">
                <a:latin typeface="Segoe Print" panose="02000600000000000000" pitchFamily="2" charset="0"/>
              </a:rPr>
              <a:t>ymuno</a:t>
            </a:r>
            <a:r>
              <a:rPr lang="en-GB" sz="2000" dirty="0">
                <a:latin typeface="Segoe Print" panose="02000600000000000000" pitchFamily="2" charset="0"/>
              </a:rPr>
              <a:t> </a:t>
            </a:r>
            <a:r>
              <a:rPr lang="en-GB" sz="2000" dirty="0" err="1">
                <a:latin typeface="Segoe Print" panose="02000600000000000000" pitchFamily="2" charset="0"/>
              </a:rPr>
              <a:t>fel</a:t>
            </a:r>
            <a:r>
              <a:rPr lang="en-GB" sz="2000" dirty="0">
                <a:latin typeface="Segoe Print" panose="02000600000000000000" pitchFamily="2" charset="0"/>
              </a:rPr>
              <a:t> </a:t>
            </a:r>
            <a:r>
              <a:rPr lang="en-GB" sz="2000" dirty="0" err="1">
                <a:latin typeface="Segoe Print" panose="02000600000000000000" pitchFamily="2" charset="0"/>
              </a:rPr>
              <a:t>ein</a:t>
            </a:r>
            <a:r>
              <a:rPr lang="en-GB" sz="2000" dirty="0">
                <a:latin typeface="Segoe Print" panose="02000600000000000000" pitchFamily="2" charset="0"/>
              </a:rPr>
              <a:t> bod </a:t>
            </a:r>
            <a:r>
              <a:rPr lang="en-GB" sz="2000" dirty="0" err="1">
                <a:latin typeface="Segoe Print" panose="02000600000000000000" pitchFamily="2" charset="0"/>
              </a:rPr>
              <a:t>yn</a:t>
            </a:r>
            <a:r>
              <a:rPr lang="en-GB" sz="2000" dirty="0">
                <a:latin typeface="Segoe Print" panose="02000600000000000000" pitchFamily="2" charset="0"/>
              </a:rPr>
              <a:t> </a:t>
            </a:r>
            <a:r>
              <a:rPr lang="en-GB" sz="2000" dirty="0" err="1">
                <a:latin typeface="Segoe Print" panose="02000600000000000000" pitchFamily="2" charset="0"/>
              </a:rPr>
              <a:t>gwybod</a:t>
            </a:r>
            <a:r>
              <a:rPr lang="en-GB" sz="2000" dirty="0">
                <a:latin typeface="Segoe Print" panose="02000600000000000000" pitchFamily="2" charset="0"/>
              </a:rPr>
              <a:t> </a:t>
            </a:r>
            <a:r>
              <a:rPr lang="en-GB" sz="2000" dirty="0" err="1">
                <a:latin typeface="Segoe Print" panose="02000600000000000000" pitchFamily="2" charset="0"/>
              </a:rPr>
              <a:t>pwy</a:t>
            </a:r>
            <a:r>
              <a:rPr lang="en-GB" sz="2000" dirty="0">
                <a:latin typeface="Segoe Print" panose="02000600000000000000" pitchFamily="2" charset="0"/>
              </a:rPr>
              <a:t> </a:t>
            </a:r>
            <a:r>
              <a:rPr lang="en-GB" sz="2000" dirty="0" err="1">
                <a:latin typeface="Segoe Print" panose="02000600000000000000" pitchFamily="2" charset="0"/>
              </a:rPr>
              <a:t>ydych</a:t>
            </a:r>
            <a:r>
              <a:rPr lang="en-GB" sz="2000" dirty="0">
                <a:latin typeface="Segoe Print" panose="02000600000000000000" pitchFamily="2" charset="0"/>
              </a:rPr>
              <a:t> chi </a:t>
            </a:r>
            <a:r>
              <a:rPr lang="en-GB" sz="2000" dirty="0" err="1">
                <a:latin typeface="Segoe Print" panose="02000600000000000000" pitchFamily="2" charset="0"/>
              </a:rPr>
              <a:t>cyn</a:t>
            </a:r>
            <a:r>
              <a:rPr lang="en-GB" sz="2000" dirty="0">
                <a:latin typeface="Segoe Print" panose="02000600000000000000" pitchFamily="2" charset="0"/>
              </a:rPr>
              <a:t> </a:t>
            </a:r>
            <a:r>
              <a:rPr lang="en-GB" sz="2000" dirty="0" err="1">
                <a:latin typeface="Segoe Print" panose="02000600000000000000" pitchFamily="2" charset="0"/>
              </a:rPr>
              <a:t>derbyn</a:t>
            </a:r>
            <a:r>
              <a:rPr lang="en-GB" sz="2000" dirty="0">
                <a:latin typeface="Segoe Print" panose="02000600000000000000" pitchFamily="2" charset="0"/>
              </a:rPr>
              <a:t> </a:t>
            </a:r>
            <a:r>
              <a:rPr lang="en-GB" sz="2000" dirty="0" err="1">
                <a:latin typeface="Segoe Print" panose="02000600000000000000" pitchFamily="2" charset="0"/>
              </a:rPr>
              <a:t>eich</a:t>
            </a:r>
            <a:r>
              <a:rPr lang="en-GB" sz="2000" dirty="0">
                <a:latin typeface="Segoe Print" panose="02000600000000000000" pitchFamily="2" charset="0"/>
              </a:rPr>
              <a:t> </a:t>
            </a:r>
            <a:r>
              <a:rPr lang="en-GB" sz="2000" dirty="0" err="1">
                <a:latin typeface="Segoe Print" panose="02000600000000000000" pitchFamily="2" charset="0"/>
              </a:rPr>
              <a:t>cais</a:t>
            </a:r>
            <a:r>
              <a:rPr lang="en-GB" sz="2000" dirty="0">
                <a:latin typeface="Segoe Print" panose="02000600000000000000" pitchFamily="2" charset="0"/>
              </a:rPr>
              <a:t>.</a:t>
            </a:r>
          </a:p>
          <a:p>
            <a:endParaRPr lang="en-GB" sz="2000" dirty="0">
              <a:latin typeface="Segoe Print" panose="02000600000000000000" pitchFamily="2" charset="0"/>
            </a:endParaRPr>
          </a:p>
          <a:p>
            <a:r>
              <a:rPr lang="en-GB" sz="2000" dirty="0">
                <a:latin typeface="Segoe Print" panose="02000600000000000000" pitchFamily="2" charset="0"/>
              </a:rPr>
              <a:t>The Reception classes have a closed Twitter group.  The username is @</a:t>
            </a:r>
            <a:r>
              <a:rPr lang="en-GB" sz="2000" dirty="0" err="1">
                <a:latin typeface="Segoe Print" panose="02000600000000000000" pitchFamily="2" charset="0"/>
              </a:rPr>
              <a:t>derbyn_cnedd</a:t>
            </a:r>
            <a:r>
              <a:rPr lang="en-GB" sz="2000" dirty="0">
                <a:latin typeface="Segoe Print" panose="02000600000000000000" pitchFamily="2" charset="0"/>
              </a:rPr>
              <a:t>.   Please send your Twitter handle in to school before requesting to follow so that we know who you are before accepting your request</a:t>
            </a:r>
            <a:r>
              <a:rPr lang="en-GB" sz="2000" dirty="0" smtClean="0">
                <a:latin typeface="Segoe Print" panose="02000600000000000000" pitchFamily="2" charset="0"/>
              </a:rPr>
              <a:t>.</a:t>
            </a:r>
          </a:p>
          <a:p>
            <a:endParaRPr lang="en-GB" sz="2000" dirty="0">
              <a:solidFill>
                <a:srgbClr val="FF0000"/>
              </a:solidFill>
              <a:latin typeface="Segoe Print" panose="02000600000000000000" pitchFamily="2" charset="0"/>
            </a:endParaRPr>
          </a:p>
          <a:p>
            <a:pPr algn="ctr"/>
            <a:r>
              <a:rPr lang="en-GB" sz="4800" dirty="0" smtClean="0">
                <a:solidFill>
                  <a:srgbClr val="FF0000"/>
                </a:solidFill>
                <a:latin typeface="Segoe Print" panose="02000600000000000000" pitchFamily="2" charset="0"/>
              </a:rPr>
              <a:t>@</a:t>
            </a:r>
            <a:r>
              <a:rPr lang="en-GB" sz="4800" dirty="0" err="1" smtClean="0">
                <a:solidFill>
                  <a:srgbClr val="FF0000"/>
                </a:solidFill>
                <a:latin typeface="Segoe Print" panose="02000600000000000000" pitchFamily="2" charset="0"/>
              </a:rPr>
              <a:t>cnedd_Derbyn</a:t>
            </a:r>
            <a:endParaRPr lang="en-GB" sz="4800" u="sng" dirty="0">
              <a:solidFill>
                <a:srgbClr val="FF0000"/>
              </a:solidFill>
              <a:latin typeface="Segoe Print" panose="02000600000000000000" pitchFamily="2" charset="0"/>
            </a:endParaRPr>
          </a:p>
          <a:p>
            <a:endParaRPr lang="en-GB" sz="2400" u="sng" dirty="0">
              <a:latin typeface="SassoonCRInfant" panose="02010503020300020003" pitchFamily="2" charset="0"/>
            </a:endParaRPr>
          </a:p>
          <a:p>
            <a:endParaRPr lang="en-GB" sz="2400" u="sng" dirty="0">
              <a:latin typeface="SassoonCRInfant" panose="02010503020300020003" pitchFamily="2" charset="0"/>
            </a:endParaRPr>
          </a:p>
          <a:p>
            <a:endParaRPr lang="en-GB" sz="2000" u="sng" dirty="0">
              <a:latin typeface="SassoonCRInfant" panose="02010503020300020003" pitchFamily="2" charset="0"/>
            </a:endParaRPr>
          </a:p>
          <a:p>
            <a:endParaRPr lang="en-GB" sz="2000" u="sng" dirty="0">
              <a:latin typeface="SassoonCRInfant" panose="02010503020300020003" pitchFamily="2" charset="0"/>
            </a:endParaRPr>
          </a:p>
          <a:p>
            <a:endParaRPr lang="en-GB" sz="2000" i="1" u="sng" dirty="0">
              <a:latin typeface="SassoonCRInfant" panose="02010503020300020003" pitchFamily="2" charset="0"/>
            </a:endParaRPr>
          </a:p>
          <a:p>
            <a:endParaRPr lang="en-GB" sz="2000" i="1" u="sng" dirty="0">
              <a:latin typeface="SassoonCRInfant" panose="02010503020300020003" pitchFamily="2" charset="0"/>
            </a:endParaRPr>
          </a:p>
          <a:p>
            <a:endParaRPr lang="en-GB" sz="2000" i="1" u="sng" dirty="0">
              <a:latin typeface="SassoonCRInfant" panose="02010503020300020003" pitchFamily="2" charset="0"/>
            </a:endParaRPr>
          </a:p>
          <a:p>
            <a:endParaRPr lang="en-GB" sz="2000" i="1" u="sng" dirty="0">
              <a:latin typeface="SassoonCRInfant" panose="02010503020300020003" pitchFamily="2" charset="0"/>
            </a:endParaRPr>
          </a:p>
          <a:p>
            <a:endParaRPr lang="en-GB" sz="2000" i="1" u="sng" dirty="0">
              <a:latin typeface="SassoonCRInfant" panose="02010503020300020003" pitchFamily="2" charset="0"/>
            </a:endParaRPr>
          </a:p>
          <a:p>
            <a:endParaRPr lang="en-GB" sz="2000" i="1" u="sng" dirty="0">
              <a:latin typeface="SassoonCRInfant" panose="02010503020300020003" pitchFamily="2" charset="0"/>
            </a:endParaRPr>
          </a:p>
          <a:p>
            <a:endParaRPr lang="en-GB" i="1" dirty="0">
              <a:latin typeface="SassoonCRInfant" panose="02010503020300020003" pitchFamily="2" charset="0"/>
            </a:endParaRP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57877" y="260648"/>
            <a:ext cx="890587" cy="96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a:blip r:embed="rId4"/>
          <a:stretch>
            <a:fillRect/>
          </a:stretch>
        </p:blipFill>
        <p:spPr>
          <a:xfrm>
            <a:off x="3856199" y="5085184"/>
            <a:ext cx="1431602" cy="1431602"/>
          </a:xfrm>
          <a:prstGeom prst="rect">
            <a:avLst/>
          </a:prstGeom>
        </p:spPr>
      </p:pic>
    </p:spTree>
    <p:custDataLst>
      <p:tags r:id="rId1"/>
    </p:custDataLst>
    <p:extLst>
      <p:ext uri="{BB962C8B-B14F-4D97-AF65-F5344CB8AC3E}">
        <p14:creationId xmlns:p14="http://schemas.microsoft.com/office/powerpoint/2010/main" val="151052383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231521" y="0"/>
            <a:ext cx="8378690" cy="3570208"/>
          </a:xfrm>
          <a:prstGeom prst="rect">
            <a:avLst/>
          </a:prstGeom>
          <a:noFill/>
        </p:spPr>
        <p:txBody>
          <a:bodyPr wrap="square" rtlCol="0">
            <a:spAutoFit/>
          </a:bodyPr>
          <a:lstStyle/>
          <a:p>
            <a:endParaRPr lang="en-GB" sz="2400" u="sng" dirty="0">
              <a:latin typeface="SassoonCRInfant" panose="02010503020300020003" pitchFamily="2" charset="0"/>
            </a:endParaRPr>
          </a:p>
          <a:p>
            <a:endParaRPr lang="en-GB" sz="2400" u="sng" dirty="0">
              <a:latin typeface="SassoonCRInfant" panose="02010503020300020003" pitchFamily="2" charset="0"/>
            </a:endParaRPr>
          </a:p>
          <a:p>
            <a:endParaRPr lang="en-GB" sz="2000" u="sng" dirty="0">
              <a:latin typeface="SassoonCRInfant" panose="02010503020300020003" pitchFamily="2" charset="0"/>
            </a:endParaRPr>
          </a:p>
          <a:p>
            <a:endParaRPr lang="en-GB" sz="2000" u="sng" dirty="0">
              <a:latin typeface="SassoonCRInfant" panose="02010503020300020003" pitchFamily="2" charset="0"/>
            </a:endParaRPr>
          </a:p>
          <a:p>
            <a:endParaRPr lang="en-GB" sz="2000" i="1" u="sng" dirty="0">
              <a:latin typeface="SassoonCRInfant" panose="02010503020300020003" pitchFamily="2" charset="0"/>
            </a:endParaRPr>
          </a:p>
          <a:p>
            <a:endParaRPr lang="en-GB" sz="2000" i="1" u="sng" dirty="0">
              <a:latin typeface="SassoonCRInfant" panose="02010503020300020003" pitchFamily="2" charset="0"/>
            </a:endParaRPr>
          </a:p>
          <a:p>
            <a:endParaRPr lang="en-GB" sz="2000" i="1" u="sng" dirty="0">
              <a:latin typeface="SassoonCRInfant" panose="02010503020300020003" pitchFamily="2" charset="0"/>
            </a:endParaRPr>
          </a:p>
          <a:p>
            <a:endParaRPr lang="en-GB" sz="2000" i="1" u="sng" dirty="0">
              <a:latin typeface="SassoonCRInfant" panose="02010503020300020003" pitchFamily="2" charset="0"/>
            </a:endParaRPr>
          </a:p>
          <a:p>
            <a:endParaRPr lang="en-GB" sz="2000" i="1" u="sng" dirty="0">
              <a:latin typeface="SassoonCRInfant" panose="02010503020300020003" pitchFamily="2" charset="0"/>
            </a:endParaRPr>
          </a:p>
          <a:p>
            <a:endParaRPr lang="en-GB" sz="2000" i="1" u="sng" dirty="0">
              <a:latin typeface="SassoonCRInfant" panose="02010503020300020003" pitchFamily="2" charset="0"/>
            </a:endParaRPr>
          </a:p>
          <a:p>
            <a:endParaRPr lang="en-GB" i="1" dirty="0">
              <a:latin typeface="SassoonCRInfant" panose="02010503020300020003" pitchFamily="2" charset="0"/>
            </a:endParaRP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57877" y="260648"/>
            <a:ext cx="890587" cy="96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itle 1"/>
          <p:cNvSpPr txBox="1">
            <a:spLocks/>
          </p:cNvSpPr>
          <p:nvPr/>
        </p:nvSpPr>
        <p:spPr>
          <a:xfrm>
            <a:off x="-175938" y="254967"/>
            <a:ext cx="6768752" cy="412112"/>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2800" b="1" u="sng" dirty="0" err="1">
                <a:latin typeface="Segoe Print" panose="02000600000000000000" pitchFamily="2" charset="0"/>
              </a:rPr>
              <a:t>Cyswllt</a:t>
            </a:r>
            <a:r>
              <a:rPr lang="en-GB" sz="2800" b="1" u="sng" dirty="0">
                <a:latin typeface="Segoe Print" panose="02000600000000000000" pitchFamily="2" charset="0"/>
              </a:rPr>
              <a:t> </a:t>
            </a:r>
            <a:r>
              <a:rPr lang="en-GB" sz="2800" b="1" u="sng" dirty="0" err="1">
                <a:latin typeface="Segoe Print" panose="02000600000000000000" pitchFamily="2" charset="0"/>
              </a:rPr>
              <a:t>rhieni</a:t>
            </a:r>
            <a:r>
              <a:rPr lang="en-GB" sz="2800" b="1" u="sng" dirty="0">
                <a:latin typeface="Segoe Print" panose="02000600000000000000" pitchFamily="2" charset="0"/>
              </a:rPr>
              <a:t> / Parental contact</a:t>
            </a:r>
          </a:p>
        </p:txBody>
      </p:sp>
      <p:sp>
        <p:nvSpPr>
          <p:cNvPr id="7" name="Content Placeholder 2"/>
          <p:cNvSpPr txBox="1">
            <a:spLocks/>
          </p:cNvSpPr>
          <p:nvPr/>
        </p:nvSpPr>
        <p:spPr>
          <a:xfrm>
            <a:off x="231521" y="3607477"/>
            <a:ext cx="8655192" cy="2701843"/>
          </a:xfrm>
          <a:prstGeom prst="rect">
            <a:avLst/>
          </a:prstGeom>
        </p:spPr>
        <p:txBody>
          <a:bodyP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GB" altLang="en-US" sz="2400" b="1" i="1" dirty="0">
                <a:solidFill>
                  <a:schemeClr val="accent1"/>
                </a:solidFill>
                <a:latin typeface="Segoe Print" panose="02000600000000000000" pitchFamily="2" charset="0"/>
                <a:cs typeface="Calibri" panose="020F0502020204030204" pitchFamily="34" charset="0"/>
              </a:rPr>
              <a:t>Remember our door is always open!</a:t>
            </a:r>
            <a:endParaRPr lang="en-GB" altLang="en-US" sz="1200" i="1" dirty="0">
              <a:solidFill>
                <a:schemeClr val="accent1"/>
              </a:solidFill>
              <a:latin typeface="Segoe Print" panose="02000600000000000000" pitchFamily="2" charset="0"/>
              <a:cs typeface="Calibri" panose="020F0502020204030204" pitchFamily="34" charset="0"/>
            </a:endParaRPr>
          </a:p>
          <a:p>
            <a:pPr marL="0" indent="0">
              <a:buFont typeface="Arial" panose="020B0604020202020204" pitchFamily="34" charset="0"/>
              <a:buNone/>
            </a:pPr>
            <a:r>
              <a:rPr lang="en-GB" altLang="en-US" sz="1400" i="1" dirty="0">
                <a:solidFill>
                  <a:srgbClr val="000000"/>
                </a:solidFill>
                <a:latin typeface="Segoe Print" panose="02000600000000000000" pitchFamily="2" charset="0"/>
                <a:cs typeface="Calibri" panose="020F0502020204030204" pitchFamily="34" charset="0"/>
              </a:rPr>
              <a:t>We have an ‘open door’ policy. We are usually available at the end of the </a:t>
            </a:r>
            <a:r>
              <a:rPr lang="en-GB" altLang="en-US" sz="1400" i="1" dirty="0" smtClean="0">
                <a:solidFill>
                  <a:srgbClr val="000000"/>
                </a:solidFill>
                <a:latin typeface="Segoe Print" panose="02000600000000000000" pitchFamily="2" charset="0"/>
                <a:cs typeface="Calibri" panose="020F0502020204030204" pitchFamily="34" charset="0"/>
              </a:rPr>
              <a:t>day </a:t>
            </a:r>
            <a:r>
              <a:rPr lang="en-GB" altLang="en-US" sz="1400" i="1" dirty="0">
                <a:solidFill>
                  <a:srgbClr val="000000"/>
                </a:solidFill>
                <a:latin typeface="Segoe Print" panose="02000600000000000000" pitchFamily="2" charset="0"/>
                <a:cs typeface="Calibri" panose="020F0502020204030204" pitchFamily="34" charset="0"/>
              </a:rPr>
              <a:t>to discuss any matters that may concern </a:t>
            </a:r>
            <a:r>
              <a:rPr lang="en-GB" altLang="en-US" sz="1400" i="1" dirty="0" smtClean="0">
                <a:solidFill>
                  <a:srgbClr val="000000"/>
                </a:solidFill>
                <a:latin typeface="Segoe Print" panose="02000600000000000000" pitchFamily="2" charset="0"/>
                <a:cs typeface="Calibri" panose="020F0502020204030204" pitchFamily="34" charset="0"/>
              </a:rPr>
              <a:t>you.</a:t>
            </a:r>
          </a:p>
          <a:p>
            <a:pPr marL="0" indent="0">
              <a:buFont typeface="Arial" panose="020B0604020202020204" pitchFamily="34" charset="0"/>
              <a:buNone/>
            </a:pPr>
            <a:r>
              <a:rPr lang="en-GB" sz="1400" i="1" dirty="0" smtClean="0">
                <a:latin typeface="Segoe Print" panose="02000600000000000000" pitchFamily="2" charset="0"/>
                <a:cs typeface="Calibri" panose="020F0502020204030204" pitchFamily="34" charset="0"/>
              </a:rPr>
              <a:t>If you </a:t>
            </a:r>
            <a:r>
              <a:rPr lang="en-GB" sz="1400" i="1" dirty="0">
                <a:latin typeface="Segoe Print" panose="02000600000000000000" pitchFamily="2" charset="0"/>
                <a:cs typeface="Calibri" panose="020F0502020204030204" pitchFamily="34" charset="0"/>
              </a:rPr>
              <a:t>wish to discuss anything regarding your child, please don't hesitate </a:t>
            </a:r>
            <a:endParaRPr lang="en-GB" sz="1400" i="1" dirty="0" smtClean="0">
              <a:latin typeface="Segoe Print" panose="02000600000000000000" pitchFamily="2" charset="0"/>
              <a:cs typeface="Calibri" panose="020F0502020204030204" pitchFamily="34" charset="0"/>
            </a:endParaRPr>
          </a:p>
          <a:p>
            <a:pPr marL="0" indent="0">
              <a:buFont typeface="Arial" panose="020B0604020202020204" pitchFamily="34" charset="0"/>
              <a:buNone/>
            </a:pPr>
            <a:r>
              <a:rPr lang="en-GB" sz="1400" i="1" dirty="0" smtClean="0">
                <a:latin typeface="Segoe Print" panose="02000600000000000000" pitchFamily="2" charset="0"/>
                <a:cs typeface="Calibri" panose="020F0502020204030204" pitchFamily="34" charset="0"/>
              </a:rPr>
              <a:t>to </a:t>
            </a:r>
            <a:r>
              <a:rPr lang="en-GB" sz="1400" i="1" dirty="0">
                <a:latin typeface="Segoe Print" panose="02000600000000000000" pitchFamily="2" charset="0"/>
                <a:cs typeface="Calibri" panose="020F0502020204030204" pitchFamily="34" charset="0"/>
              </a:rPr>
              <a:t>contact the school and have a discussion over the phone</a:t>
            </a:r>
            <a:r>
              <a:rPr lang="en-GB" sz="1400" i="1" dirty="0" smtClean="0">
                <a:latin typeface="Segoe Print" panose="02000600000000000000" pitchFamily="2" charset="0"/>
                <a:cs typeface="Calibri" panose="020F0502020204030204" pitchFamily="34" charset="0"/>
              </a:rPr>
              <a:t>.</a:t>
            </a:r>
          </a:p>
          <a:p>
            <a:pPr marL="0" indent="0">
              <a:buFont typeface="Arial" panose="020B0604020202020204" pitchFamily="34" charset="0"/>
              <a:buNone/>
            </a:pPr>
            <a:endParaRPr lang="en-GB" altLang="en-US" sz="2400" b="1" i="1" dirty="0">
              <a:solidFill>
                <a:srgbClr val="000000"/>
              </a:solidFill>
              <a:latin typeface="Segoe Print" panose="02000600000000000000" pitchFamily="2" charset="0"/>
              <a:cs typeface="Calibri" panose="020F0502020204030204" pitchFamily="34" charset="0"/>
            </a:endParaRPr>
          </a:p>
          <a:p>
            <a:pPr marL="0" indent="0">
              <a:buFont typeface="Arial" panose="020B0604020202020204" pitchFamily="34" charset="0"/>
              <a:buNone/>
            </a:pPr>
            <a:r>
              <a:rPr lang="en-GB" altLang="en-US" sz="2400" b="1" i="1" dirty="0">
                <a:solidFill>
                  <a:srgbClr val="000000"/>
                </a:solidFill>
                <a:latin typeface="Segoe Print" panose="02000600000000000000" pitchFamily="2" charset="0"/>
                <a:cs typeface="Calibri" panose="020F0502020204030204" pitchFamily="34" charset="0"/>
              </a:rPr>
              <a:t>A problem shared is a problem halved!</a:t>
            </a:r>
          </a:p>
          <a:p>
            <a:endParaRPr lang="en-GB" sz="2000" dirty="0">
              <a:latin typeface="Segoe Print" panose="02000600000000000000" pitchFamily="2" charset="0"/>
            </a:endParaRPr>
          </a:p>
        </p:txBody>
      </p:sp>
      <p:sp>
        <p:nvSpPr>
          <p:cNvPr id="8" name="Rectangle 7"/>
          <p:cNvSpPr/>
          <p:nvPr/>
        </p:nvSpPr>
        <p:spPr>
          <a:xfrm>
            <a:off x="231522" y="1135191"/>
            <a:ext cx="8516941" cy="2369880"/>
          </a:xfrm>
          <a:prstGeom prst="rect">
            <a:avLst/>
          </a:prstGeom>
        </p:spPr>
        <p:txBody>
          <a:bodyPr wrap="square">
            <a:spAutoFit/>
          </a:bodyPr>
          <a:lstStyle/>
          <a:p>
            <a:r>
              <a:rPr lang="en-GB" altLang="en-US" sz="2400" b="1" dirty="0" err="1">
                <a:solidFill>
                  <a:schemeClr val="accent1"/>
                </a:solidFill>
                <a:latin typeface="Segoe Print" panose="02000600000000000000" pitchFamily="2" charset="0"/>
                <a:cs typeface="Calibri" panose="020F0502020204030204" pitchFamily="34" charset="0"/>
              </a:rPr>
              <a:t>Cofiwch</a:t>
            </a:r>
            <a:r>
              <a:rPr lang="en-GB" altLang="en-US" sz="2400" b="1" dirty="0">
                <a:solidFill>
                  <a:schemeClr val="accent1"/>
                </a:solidFill>
                <a:latin typeface="Segoe Print" panose="02000600000000000000" pitchFamily="2" charset="0"/>
                <a:cs typeface="Calibri" panose="020F0502020204030204" pitchFamily="34" charset="0"/>
              </a:rPr>
              <a:t> </a:t>
            </a:r>
            <a:r>
              <a:rPr lang="en-GB" altLang="en-US" sz="2400" b="1" dirty="0" err="1">
                <a:solidFill>
                  <a:schemeClr val="accent1"/>
                </a:solidFill>
                <a:latin typeface="Segoe Print" panose="02000600000000000000" pitchFamily="2" charset="0"/>
                <a:cs typeface="Calibri" panose="020F0502020204030204" pitchFamily="34" charset="0"/>
              </a:rPr>
              <a:t>fod</a:t>
            </a:r>
            <a:r>
              <a:rPr lang="en-GB" altLang="en-US" sz="2400" b="1" dirty="0">
                <a:solidFill>
                  <a:schemeClr val="accent1"/>
                </a:solidFill>
                <a:latin typeface="Segoe Print" panose="02000600000000000000" pitchFamily="2" charset="0"/>
                <a:cs typeface="Calibri" panose="020F0502020204030204" pitchFamily="34" charset="0"/>
              </a:rPr>
              <a:t> </a:t>
            </a:r>
            <a:r>
              <a:rPr lang="en-GB" altLang="en-US" sz="2400" b="1" dirty="0" err="1">
                <a:solidFill>
                  <a:schemeClr val="accent1"/>
                </a:solidFill>
                <a:latin typeface="Segoe Print" panose="02000600000000000000" pitchFamily="2" charset="0"/>
                <a:cs typeface="Calibri" panose="020F0502020204030204" pitchFamily="34" charset="0"/>
              </a:rPr>
              <a:t>ein</a:t>
            </a:r>
            <a:r>
              <a:rPr lang="en-GB" altLang="en-US" sz="2400" b="1" dirty="0">
                <a:solidFill>
                  <a:schemeClr val="accent1"/>
                </a:solidFill>
                <a:latin typeface="Segoe Print" panose="02000600000000000000" pitchFamily="2" charset="0"/>
                <a:cs typeface="Calibri" panose="020F0502020204030204" pitchFamily="34" charset="0"/>
              </a:rPr>
              <a:t> </a:t>
            </a:r>
            <a:r>
              <a:rPr lang="en-GB" altLang="en-US" sz="2400" b="1" dirty="0" err="1">
                <a:solidFill>
                  <a:schemeClr val="accent1"/>
                </a:solidFill>
                <a:latin typeface="Segoe Print" panose="02000600000000000000" pitchFamily="2" charset="0"/>
                <a:cs typeface="Calibri" panose="020F0502020204030204" pitchFamily="34" charset="0"/>
              </a:rPr>
              <a:t>drws</a:t>
            </a:r>
            <a:r>
              <a:rPr lang="en-GB" altLang="en-US" sz="2400" b="1" dirty="0">
                <a:solidFill>
                  <a:schemeClr val="accent1"/>
                </a:solidFill>
                <a:latin typeface="Segoe Print" panose="02000600000000000000" pitchFamily="2" charset="0"/>
                <a:cs typeface="Calibri" panose="020F0502020204030204" pitchFamily="34" charset="0"/>
              </a:rPr>
              <a:t> o </a:t>
            </a:r>
            <a:r>
              <a:rPr lang="en-GB" altLang="en-US" sz="2400" b="1" dirty="0" err="1">
                <a:solidFill>
                  <a:schemeClr val="accent1"/>
                </a:solidFill>
                <a:latin typeface="Segoe Print" panose="02000600000000000000" pitchFamily="2" charset="0"/>
                <a:cs typeface="Calibri" panose="020F0502020204030204" pitchFamily="34" charset="0"/>
              </a:rPr>
              <a:t>hyd</a:t>
            </a:r>
            <a:r>
              <a:rPr lang="en-GB" altLang="en-US" sz="2400" b="1" dirty="0">
                <a:solidFill>
                  <a:schemeClr val="accent1"/>
                </a:solidFill>
                <a:latin typeface="Segoe Print" panose="02000600000000000000" pitchFamily="2" charset="0"/>
                <a:cs typeface="Calibri" panose="020F0502020204030204" pitchFamily="34" charset="0"/>
              </a:rPr>
              <a:t> </a:t>
            </a:r>
            <a:r>
              <a:rPr lang="en-GB" altLang="en-US" sz="2400" b="1" dirty="0" err="1">
                <a:solidFill>
                  <a:schemeClr val="accent1"/>
                </a:solidFill>
                <a:latin typeface="Segoe Print" panose="02000600000000000000" pitchFamily="2" charset="0"/>
                <a:cs typeface="Calibri" panose="020F0502020204030204" pitchFamily="34" charset="0"/>
              </a:rPr>
              <a:t>ar</a:t>
            </a:r>
            <a:r>
              <a:rPr lang="en-GB" altLang="en-US" sz="2400" b="1" dirty="0">
                <a:solidFill>
                  <a:schemeClr val="accent1"/>
                </a:solidFill>
                <a:latin typeface="Segoe Print" panose="02000600000000000000" pitchFamily="2" charset="0"/>
                <a:cs typeface="Calibri" panose="020F0502020204030204" pitchFamily="34" charset="0"/>
              </a:rPr>
              <a:t> </a:t>
            </a:r>
            <a:r>
              <a:rPr lang="en-GB" altLang="en-US" sz="2400" b="1" dirty="0" err="1">
                <a:solidFill>
                  <a:schemeClr val="accent1"/>
                </a:solidFill>
                <a:latin typeface="Segoe Print" panose="02000600000000000000" pitchFamily="2" charset="0"/>
                <a:cs typeface="Calibri" panose="020F0502020204030204" pitchFamily="34" charset="0"/>
              </a:rPr>
              <a:t>agor</a:t>
            </a:r>
            <a:r>
              <a:rPr lang="en-GB" altLang="en-US" sz="2400" b="1" dirty="0">
                <a:solidFill>
                  <a:schemeClr val="accent1"/>
                </a:solidFill>
                <a:latin typeface="Segoe Print" panose="02000600000000000000" pitchFamily="2" charset="0"/>
                <a:cs typeface="Calibri" panose="020F0502020204030204" pitchFamily="34" charset="0"/>
              </a:rPr>
              <a:t>!</a:t>
            </a:r>
          </a:p>
          <a:p>
            <a:endParaRPr lang="en-GB" altLang="en-US" sz="600" i="1" dirty="0">
              <a:solidFill>
                <a:srgbClr val="000000"/>
              </a:solidFill>
              <a:latin typeface="Segoe Print" panose="02000600000000000000" pitchFamily="2" charset="0"/>
              <a:cs typeface="Calibri" panose="020F0502020204030204" pitchFamily="34" charset="0"/>
            </a:endParaRPr>
          </a:p>
          <a:p>
            <a:r>
              <a:rPr lang="en-GB" altLang="en-US" sz="1400" dirty="0">
                <a:solidFill>
                  <a:srgbClr val="000000"/>
                </a:solidFill>
                <a:latin typeface="Segoe Print" panose="02000600000000000000" pitchFamily="2" charset="0"/>
                <a:cs typeface="Calibri" panose="020F0502020204030204" pitchFamily="34" charset="0"/>
              </a:rPr>
              <a:t>Mae </a:t>
            </a:r>
            <a:r>
              <a:rPr lang="en-GB" altLang="en-US" sz="1400" dirty="0" err="1">
                <a:solidFill>
                  <a:srgbClr val="000000"/>
                </a:solidFill>
                <a:latin typeface="Segoe Print" panose="02000600000000000000" pitchFamily="2" charset="0"/>
                <a:cs typeface="Calibri" panose="020F0502020204030204" pitchFamily="34" charset="0"/>
              </a:rPr>
              <a:t>gennym</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bolisi</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drws</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agored</a:t>
            </a:r>
            <a:r>
              <a:rPr lang="en-GB" altLang="en-US" sz="1400" dirty="0">
                <a:solidFill>
                  <a:srgbClr val="000000"/>
                </a:solidFill>
                <a:latin typeface="Segoe Print" panose="02000600000000000000" pitchFamily="2" charset="0"/>
                <a:cs typeface="Calibri" panose="020F0502020204030204" pitchFamily="34" charset="0"/>
              </a:rPr>
              <a:t>.’ </a:t>
            </a:r>
          </a:p>
          <a:p>
            <a:r>
              <a:rPr lang="en-GB" altLang="en-US" sz="1400" dirty="0" err="1">
                <a:solidFill>
                  <a:srgbClr val="000000"/>
                </a:solidFill>
                <a:latin typeface="Segoe Print" panose="02000600000000000000" pitchFamily="2" charset="0"/>
                <a:cs typeface="Calibri" panose="020F0502020204030204" pitchFamily="34" charset="0"/>
              </a:rPr>
              <a:t>Ar</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hyn</a:t>
            </a:r>
            <a:r>
              <a:rPr lang="en-GB" altLang="en-US" sz="1400" dirty="0">
                <a:solidFill>
                  <a:srgbClr val="000000"/>
                </a:solidFill>
                <a:latin typeface="Segoe Print" panose="02000600000000000000" pitchFamily="2" charset="0"/>
                <a:cs typeface="Calibri" panose="020F0502020204030204" pitchFamily="34" charset="0"/>
              </a:rPr>
              <a:t> o </a:t>
            </a:r>
            <a:r>
              <a:rPr lang="en-GB" altLang="en-US" sz="1400" dirty="0" err="1">
                <a:solidFill>
                  <a:srgbClr val="000000"/>
                </a:solidFill>
                <a:latin typeface="Segoe Print" panose="02000600000000000000" pitchFamily="2" charset="0"/>
                <a:cs typeface="Calibri" panose="020F0502020204030204" pitchFamily="34" charset="0"/>
              </a:rPr>
              <a:t>bryd</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rydym</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ar</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gael</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ar</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ddiwedd</a:t>
            </a:r>
            <a:r>
              <a:rPr lang="en-GB" altLang="en-US" sz="1400" dirty="0">
                <a:solidFill>
                  <a:srgbClr val="000000"/>
                </a:solidFill>
                <a:latin typeface="Segoe Print" panose="02000600000000000000" pitchFamily="2" charset="0"/>
                <a:cs typeface="Calibri" panose="020F0502020204030204" pitchFamily="34" charset="0"/>
              </a:rPr>
              <a:t> y </a:t>
            </a:r>
            <a:r>
              <a:rPr lang="en-GB" altLang="en-US" sz="1400" dirty="0" err="1">
                <a:solidFill>
                  <a:srgbClr val="000000"/>
                </a:solidFill>
                <a:latin typeface="Segoe Print" panose="02000600000000000000" pitchFamily="2" charset="0"/>
                <a:cs typeface="Calibri" panose="020F0502020204030204" pitchFamily="34" charset="0"/>
              </a:rPr>
              <a:t>dydd</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smtClean="0">
                <a:solidFill>
                  <a:srgbClr val="000000"/>
                </a:solidFill>
                <a:latin typeface="Segoe Print" panose="02000600000000000000" pitchFamily="2" charset="0"/>
                <a:cs typeface="Calibri" panose="020F0502020204030204" pitchFamily="34" charset="0"/>
              </a:rPr>
              <a:t>neu</a:t>
            </a:r>
            <a:r>
              <a:rPr lang="en-GB" altLang="en-US" sz="1400" dirty="0" smtClean="0">
                <a:solidFill>
                  <a:srgbClr val="000000"/>
                </a:solidFill>
                <a:latin typeface="Segoe Print" panose="02000600000000000000" pitchFamily="2" charset="0"/>
                <a:cs typeface="Calibri" panose="020F0502020204030204" pitchFamily="34" charset="0"/>
              </a:rPr>
              <a:t> </a:t>
            </a:r>
            <a:r>
              <a:rPr lang="en-GB" altLang="en-US" sz="1400" dirty="0" err="1" smtClean="0">
                <a:solidFill>
                  <a:srgbClr val="000000"/>
                </a:solidFill>
                <a:latin typeface="Segoe Print" panose="02000600000000000000" pitchFamily="2" charset="0"/>
                <a:cs typeface="Calibri" panose="020F0502020204030204" pitchFamily="34" charset="0"/>
              </a:rPr>
              <a:t>ar</a:t>
            </a:r>
            <a:r>
              <a:rPr lang="en-GB" altLang="en-US" sz="1400" dirty="0" smtClean="0">
                <a:solidFill>
                  <a:srgbClr val="000000"/>
                </a:solidFill>
                <a:latin typeface="Segoe Print" panose="02000600000000000000" pitchFamily="2" charset="0"/>
                <a:cs typeface="Calibri" panose="020F0502020204030204" pitchFamily="34" charset="0"/>
              </a:rPr>
              <a:t> </a:t>
            </a:r>
            <a:r>
              <a:rPr lang="en-GB" altLang="en-US" sz="1400" dirty="0" err="1" smtClean="0">
                <a:solidFill>
                  <a:srgbClr val="000000"/>
                </a:solidFill>
                <a:latin typeface="Segoe Print" panose="02000600000000000000" pitchFamily="2" charset="0"/>
                <a:cs typeface="Calibri" panose="020F0502020204030204" pitchFamily="34" charset="0"/>
              </a:rPr>
              <a:t>gael</a:t>
            </a:r>
            <a:r>
              <a:rPr lang="en-GB" altLang="en-US" sz="1400" dirty="0" smtClean="0">
                <a:solidFill>
                  <a:srgbClr val="000000"/>
                </a:solidFill>
                <a:latin typeface="Segoe Print" panose="02000600000000000000" pitchFamily="2" charset="0"/>
                <a:cs typeface="Calibri" panose="020F0502020204030204" pitchFamily="34" charset="0"/>
              </a:rPr>
              <a:t> am </a:t>
            </a:r>
            <a:r>
              <a:rPr lang="en-GB" altLang="en-US" sz="1400" dirty="0" err="1">
                <a:solidFill>
                  <a:srgbClr val="000000"/>
                </a:solidFill>
                <a:latin typeface="Segoe Print" panose="02000600000000000000" pitchFamily="2" charset="0"/>
                <a:cs typeface="Calibri" panose="020F0502020204030204" pitchFamily="34" charset="0"/>
              </a:rPr>
              <a:t>sgwrs</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dros</a:t>
            </a:r>
            <a:r>
              <a:rPr lang="en-GB" altLang="en-US" sz="1400" dirty="0">
                <a:solidFill>
                  <a:srgbClr val="000000"/>
                </a:solidFill>
                <a:latin typeface="Segoe Print" panose="02000600000000000000" pitchFamily="2" charset="0"/>
                <a:cs typeface="Calibri" panose="020F0502020204030204" pitchFamily="34" charset="0"/>
              </a:rPr>
              <a:t> y </a:t>
            </a:r>
            <a:r>
              <a:rPr lang="en-GB" altLang="en-US" sz="1400" dirty="0" err="1" smtClean="0">
                <a:solidFill>
                  <a:srgbClr val="000000"/>
                </a:solidFill>
                <a:latin typeface="Segoe Print" panose="02000600000000000000" pitchFamily="2" charset="0"/>
                <a:cs typeface="Calibri" panose="020F0502020204030204" pitchFamily="34" charset="0"/>
              </a:rPr>
              <a:t>ffôn</a:t>
            </a:r>
            <a:r>
              <a:rPr lang="en-GB" altLang="en-US" sz="1400" dirty="0" smtClean="0">
                <a:solidFill>
                  <a:srgbClr val="000000"/>
                </a:solidFill>
                <a:latin typeface="Segoe Print" panose="02000600000000000000" pitchFamily="2" charset="0"/>
                <a:cs typeface="Calibri" panose="020F0502020204030204" pitchFamily="34" charset="0"/>
              </a:rPr>
              <a:t> </a:t>
            </a:r>
            <a:r>
              <a:rPr lang="en-GB" altLang="en-US" sz="1400" dirty="0">
                <a:solidFill>
                  <a:srgbClr val="000000"/>
                </a:solidFill>
                <a:latin typeface="Segoe Print" panose="02000600000000000000" pitchFamily="2" charset="0"/>
                <a:cs typeface="Calibri" panose="020F0502020204030204" pitchFamily="34" charset="0"/>
              </a:rPr>
              <a:t>i </a:t>
            </a:r>
            <a:r>
              <a:rPr lang="en-GB" altLang="en-US" sz="1400" dirty="0" err="1">
                <a:solidFill>
                  <a:srgbClr val="000000"/>
                </a:solidFill>
                <a:latin typeface="Segoe Print" panose="02000600000000000000" pitchFamily="2" charset="0"/>
                <a:cs typeface="Calibri" panose="020F0502020204030204" pitchFamily="34" charset="0"/>
              </a:rPr>
              <a:t>drafod</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unrhyw</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faterion</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sydd</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yn</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eich</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poeni</a:t>
            </a:r>
            <a:r>
              <a:rPr lang="en-GB" altLang="en-US" sz="1400" dirty="0">
                <a:solidFill>
                  <a:srgbClr val="000000"/>
                </a:solidFill>
                <a:latin typeface="Segoe Print" panose="02000600000000000000" pitchFamily="2" charset="0"/>
                <a:cs typeface="Calibri" panose="020F0502020204030204" pitchFamily="34" charset="0"/>
              </a:rPr>
              <a:t>.</a:t>
            </a:r>
          </a:p>
          <a:p>
            <a:endParaRPr lang="en-GB" altLang="en-US" sz="1400" dirty="0">
              <a:solidFill>
                <a:srgbClr val="000000"/>
              </a:solidFill>
              <a:latin typeface="Segoe Print" panose="02000600000000000000" pitchFamily="2" charset="0"/>
              <a:cs typeface="Calibri" panose="020F0502020204030204" pitchFamily="34" charset="0"/>
            </a:endParaRPr>
          </a:p>
          <a:p>
            <a:r>
              <a:rPr lang="en-GB" altLang="en-US" sz="1400" dirty="0" err="1">
                <a:solidFill>
                  <a:srgbClr val="000000"/>
                </a:solidFill>
                <a:latin typeface="Segoe Print" panose="02000600000000000000" pitchFamily="2" charset="0"/>
                <a:cs typeface="Calibri" panose="020F0502020204030204" pitchFamily="34" charset="0"/>
              </a:rPr>
              <a:t>Gallwch</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drefnu</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apwyntiad</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os</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yn</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angenrheidiol</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ar</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amser</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sydd</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yn</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gyfleus</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i</a:t>
            </a:r>
            <a:r>
              <a:rPr lang="en-GB" altLang="en-US" sz="1400" dirty="0">
                <a:solidFill>
                  <a:srgbClr val="000000"/>
                </a:solidFill>
                <a:latin typeface="Segoe Print" panose="02000600000000000000" pitchFamily="2" charset="0"/>
                <a:cs typeface="Calibri" panose="020F0502020204030204" pitchFamily="34" charset="0"/>
              </a:rPr>
              <a:t> chi ac </a:t>
            </a:r>
            <a:r>
              <a:rPr lang="en-GB" altLang="en-US" sz="1400" dirty="0" err="1">
                <a:solidFill>
                  <a:srgbClr val="000000"/>
                </a:solidFill>
                <a:latin typeface="Segoe Print" panose="02000600000000000000" pitchFamily="2" charset="0"/>
                <a:cs typeface="Calibri" panose="020F0502020204030204" pitchFamily="34" charset="0"/>
              </a:rPr>
              <a:t>i’r</a:t>
            </a:r>
            <a:r>
              <a:rPr lang="en-GB" altLang="en-US" sz="1400" dirty="0">
                <a:solidFill>
                  <a:srgbClr val="000000"/>
                </a:solidFill>
                <a:latin typeface="Segoe Print" panose="02000600000000000000" pitchFamily="2" charset="0"/>
                <a:cs typeface="Calibri" panose="020F0502020204030204" pitchFamily="34" charset="0"/>
              </a:rPr>
              <a:t> </a:t>
            </a:r>
            <a:r>
              <a:rPr lang="en-GB" altLang="en-US" sz="1400" dirty="0" err="1">
                <a:solidFill>
                  <a:srgbClr val="000000"/>
                </a:solidFill>
                <a:latin typeface="Segoe Print" panose="02000600000000000000" pitchFamily="2" charset="0"/>
                <a:cs typeface="Calibri" panose="020F0502020204030204" pitchFamily="34" charset="0"/>
              </a:rPr>
              <a:t>ysgol</a:t>
            </a:r>
            <a:r>
              <a:rPr lang="en-GB" altLang="en-US" sz="1400" dirty="0" smtClean="0">
                <a:solidFill>
                  <a:srgbClr val="000000"/>
                </a:solidFill>
                <a:latin typeface="Segoe Print" panose="02000600000000000000" pitchFamily="2" charset="0"/>
                <a:cs typeface="Calibri" panose="020F0502020204030204" pitchFamily="34" charset="0"/>
              </a:rPr>
              <a:t>.</a:t>
            </a:r>
            <a:endParaRPr lang="en-GB" altLang="en-US" sz="2400" dirty="0">
              <a:solidFill>
                <a:srgbClr val="000000"/>
              </a:solidFill>
              <a:latin typeface="Segoe Print" panose="02000600000000000000" pitchFamily="2" charset="0"/>
              <a:cs typeface="Calibri" panose="020F0502020204030204" pitchFamily="34" charset="0"/>
            </a:endParaRPr>
          </a:p>
          <a:p>
            <a:endParaRPr lang="en-GB" altLang="en-US" sz="2400" b="1" dirty="0" smtClean="0">
              <a:solidFill>
                <a:srgbClr val="000000"/>
              </a:solidFill>
              <a:latin typeface="Segoe Print" panose="02000600000000000000" pitchFamily="2" charset="0"/>
              <a:cs typeface="Calibri" panose="020F0502020204030204" pitchFamily="34" charset="0"/>
            </a:endParaRPr>
          </a:p>
          <a:p>
            <a:r>
              <a:rPr lang="en-GB" altLang="en-US" sz="2400" b="1" dirty="0" err="1" smtClean="0">
                <a:solidFill>
                  <a:srgbClr val="000000"/>
                </a:solidFill>
                <a:latin typeface="Segoe Print" panose="02000600000000000000" pitchFamily="2" charset="0"/>
                <a:cs typeface="Calibri" panose="020F0502020204030204" pitchFamily="34" charset="0"/>
              </a:rPr>
              <a:t>Peidiwch</a:t>
            </a:r>
            <a:r>
              <a:rPr lang="en-GB" altLang="en-US" sz="2400" b="1" dirty="0" smtClean="0">
                <a:solidFill>
                  <a:srgbClr val="000000"/>
                </a:solidFill>
                <a:latin typeface="Segoe Print" panose="02000600000000000000" pitchFamily="2" charset="0"/>
                <a:cs typeface="Calibri" panose="020F0502020204030204" pitchFamily="34" charset="0"/>
              </a:rPr>
              <a:t> </a:t>
            </a:r>
            <a:r>
              <a:rPr lang="en-GB" altLang="en-US" sz="2400" b="1" noProof="1">
                <a:solidFill>
                  <a:srgbClr val="000000"/>
                </a:solidFill>
                <a:latin typeface="Segoe Print" panose="02000600000000000000" pitchFamily="2" charset="0"/>
                <a:cs typeface="Calibri" panose="020F0502020204030204" pitchFamily="34" charset="0"/>
              </a:rPr>
              <a:t>â</a:t>
            </a:r>
            <a:r>
              <a:rPr lang="en-GB" altLang="en-US" sz="2400" b="1" dirty="0">
                <a:solidFill>
                  <a:srgbClr val="000000"/>
                </a:solidFill>
                <a:latin typeface="Segoe Print" panose="02000600000000000000" pitchFamily="2" charset="0"/>
                <a:cs typeface="Calibri" panose="020F0502020204030204" pitchFamily="34" charset="0"/>
              </a:rPr>
              <a:t> </a:t>
            </a:r>
            <a:r>
              <a:rPr lang="en-GB" altLang="en-US" sz="2400" b="1" dirty="0" err="1">
                <a:solidFill>
                  <a:srgbClr val="000000"/>
                </a:solidFill>
                <a:latin typeface="Segoe Print" panose="02000600000000000000" pitchFamily="2" charset="0"/>
                <a:cs typeface="Calibri" panose="020F0502020204030204" pitchFamily="34" charset="0"/>
              </a:rPr>
              <a:t>cholli</a:t>
            </a:r>
            <a:r>
              <a:rPr lang="en-GB" altLang="en-US" sz="2400" b="1" dirty="0">
                <a:solidFill>
                  <a:srgbClr val="000000"/>
                </a:solidFill>
                <a:latin typeface="Segoe Print" panose="02000600000000000000" pitchFamily="2" charset="0"/>
                <a:cs typeface="Calibri" panose="020F0502020204030204" pitchFamily="34" charset="0"/>
              </a:rPr>
              <a:t> </a:t>
            </a:r>
            <a:r>
              <a:rPr lang="en-GB" altLang="en-US" sz="2400" b="1" dirty="0" err="1">
                <a:solidFill>
                  <a:srgbClr val="000000"/>
                </a:solidFill>
                <a:latin typeface="Segoe Print" panose="02000600000000000000" pitchFamily="2" charset="0"/>
                <a:cs typeface="Calibri" panose="020F0502020204030204" pitchFamily="34" charset="0"/>
              </a:rPr>
              <a:t>cwsg</a:t>
            </a:r>
            <a:r>
              <a:rPr lang="en-GB" altLang="en-US" sz="2400" b="1" dirty="0">
                <a:solidFill>
                  <a:srgbClr val="000000"/>
                </a:solidFill>
                <a:latin typeface="Segoe Print" panose="02000600000000000000" pitchFamily="2" charset="0"/>
                <a:cs typeface="Calibri" panose="020F0502020204030204" pitchFamily="34" charset="0"/>
              </a:rPr>
              <a:t> - </a:t>
            </a:r>
            <a:r>
              <a:rPr lang="en-GB" altLang="en-US" sz="2400" b="1" dirty="0" err="1">
                <a:solidFill>
                  <a:srgbClr val="000000"/>
                </a:solidFill>
                <a:latin typeface="Segoe Print" panose="02000600000000000000" pitchFamily="2" charset="0"/>
                <a:cs typeface="Calibri" panose="020F0502020204030204" pitchFamily="34" charset="0"/>
              </a:rPr>
              <a:t>dewch</a:t>
            </a:r>
            <a:r>
              <a:rPr lang="en-GB" altLang="en-US" sz="2400" b="1" dirty="0">
                <a:solidFill>
                  <a:srgbClr val="000000"/>
                </a:solidFill>
                <a:latin typeface="Segoe Print" panose="02000600000000000000" pitchFamily="2" charset="0"/>
                <a:cs typeface="Calibri" panose="020F0502020204030204" pitchFamily="34" charset="0"/>
              </a:rPr>
              <a:t> am </a:t>
            </a:r>
            <a:r>
              <a:rPr lang="en-GB" altLang="en-US" sz="2400" b="1" dirty="0" err="1">
                <a:solidFill>
                  <a:srgbClr val="000000"/>
                </a:solidFill>
                <a:latin typeface="Segoe Print" panose="02000600000000000000" pitchFamily="2" charset="0"/>
                <a:cs typeface="Calibri" panose="020F0502020204030204" pitchFamily="34" charset="0"/>
              </a:rPr>
              <a:t>sgwrs</a:t>
            </a:r>
            <a:r>
              <a:rPr lang="en-GB" altLang="en-US" sz="2400" b="1" dirty="0">
                <a:solidFill>
                  <a:srgbClr val="000000"/>
                </a:solidFill>
                <a:latin typeface="Segoe Print" panose="02000600000000000000" pitchFamily="2" charset="0"/>
                <a:cs typeface="Calibri" panose="020F0502020204030204" pitchFamily="34" charset="0"/>
              </a:rPr>
              <a:t>!</a:t>
            </a:r>
          </a:p>
        </p:txBody>
      </p:sp>
      <p:pic>
        <p:nvPicPr>
          <p:cNvPr id="3" name="Picture 2"/>
          <p:cNvPicPr>
            <a:picLocks noChangeAspect="1"/>
          </p:cNvPicPr>
          <p:nvPr/>
        </p:nvPicPr>
        <p:blipFill>
          <a:blip r:embed="rId4"/>
          <a:stretch>
            <a:fillRect/>
          </a:stretch>
        </p:blipFill>
        <p:spPr>
          <a:xfrm>
            <a:off x="7187316" y="4334504"/>
            <a:ext cx="1669369" cy="2337116"/>
          </a:xfrm>
          <a:prstGeom prst="rect">
            <a:avLst/>
          </a:prstGeom>
        </p:spPr>
      </p:pic>
    </p:spTree>
    <p:custDataLst>
      <p:tags r:id="rId1"/>
    </p:custDataLst>
    <p:extLst>
      <p:ext uri="{BB962C8B-B14F-4D97-AF65-F5344CB8AC3E}">
        <p14:creationId xmlns:p14="http://schemas.microsoft.com/office/powerpoint/2010/main" val="293587576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343001" y="340425"/>
            <a:ext cx="8378690" cy="892552"/>
          </a:xfrm>
          <a:prstGeom prst="rect">
            <a:avLst/>
          </a:prstGeom>
          <a:noFill/>
        </p:spPr>
        <p:txBody>
          <a:bodyPr wrap="square" rtlCol="0">
            <a:spAutoFit/>
          </a:bodyPr>
          <a:lstStyle/>
          <a:p>
            <a:r>
              <a:rPr lang="en-GB" sz="2400" u="sng">
                <a:latin typeface="Segoe Print" panose="02000600000000000000" pitchFamily="2" charset="0"/>
              </a:rPr>
              <a:t>Gwefannau Defnyddiol / Useful Websites</a:t>
            </a:r>
            <a:endParaRPr lang="en-GB" sz="2400" i="1" u="sng">
              <a:latin typeface="Segoe Print" panose="02000600000000000000" pitchFamily="2" charset="0"/>
            </a:endParaRPr>
          </a:p>
          <a:p>
            <a:endParaRPr lang="en-GB" sz="2800" u="sng" dirty="0">
              <a:latin typeface="SassoonCRInfant" panose="02010503020300020003" pitchFamily="2" charset="0"/>
            </a:endParaRPr>
          </a:p>
        </p:txBody>
      </p:sp>
      <p:sp>
        <p:nvSpPr>
          <p:cNvPr id="3" name="TextBox 2"/>
          <p:cNvSpPr txBox="1"/>
          <p:nvPr/>
        </p:nvSpPr>
        <p:spPr>
          <a:xfrm>
            <a:off x="607910" y="1297796"/>
            <a:ext cx="7848872" cy="1384995"/>
          </a:xfrm>
          <a:prstGeom prst="rect">
            <a:avLst/>
          </a:prstGeom>
          <a:noFill/>
        </p:spPr>
        <p:txBody>
          <a:bodyPr wrap="square" rtlCol="0">
            <a:spAutoFit/>
          </a:bodyPr>
          <a:lstStyle/>
          <a:p>
            <a:endParaRPr lang="en-GB" sz="2800" dirty="0">
              <a:latin typeface="SassoonCRInfant" panose="02010503020300020003" pitchFamily="2" charset="0"/>
            </a:endParaRPr>
          </a:p>
          <a:p>
            <a:endParaRPr lang="en-GB" sz="2800" dirty="0">
              <a:latin typeface="SassoonCRInfant" panose="02010503020300020003" pitchFamily="2" charset="0"/>
            </a:endParaRPr>
          </a:p>
          <a:p>
            <a:endParaRPr lang="en-GB" sz="2800" dirty="0">
              <a:latin typeface="SassoonCRInfant" panose="02010503020300020003" pitchFamily="2" charset="0"/>
            </a:endParaRPr>
          </a:p>
        </p:txBody>
      </p:sp>
      <p:sp>
        <p:nvSpPr>
          <p:cNvPr id="10" name="Rectangle 9"/>
          <p:cNvSpPr/>
          <p:nvPr/>
        </p:nvSpPr>
        <p:spPr>
          <a:xfrm>
            <a:off x="1992583" y="1146823"/>
            <a:ext cx="4802397" cy="646331"/>
          </a:xfrm>
          <a:prstGeom prst="rect">
            <a:avLst/>
          </a:prstGeom>
        </p:spPr>
        <p:txBody>
          <a:bodyPr wrap="square">
            <a:spAutoFit/>
          </a:bodyPr>
          <a:lstStyle/>
          <a:p>
            <a:pPr algn="ctr"/>
            <a:r>
              <a:rPr lang="en-GB" dirty="0">
                <a:hlinkClick r:id="rId3"/>
              </a:rPr>
              <a:t>www.yggcastellnedd.co.uk</a:t>
            </a:r>
            <a:endParaRPr lang="en-GB" dirty="0"/>
          </a:p>
          <a:p>
            <a:endParaRPr lang="en-GB" dirty="0"/>
          </a:p>
        </p:txBody>
      </p:sp>
      <p:pic>
        <p:nvPicPr>
          <p:cNvPr id="6" name="Picture 5"/>
          <p:cNvPicPr>
            <a:picLocks noChangeAspect="1"/>
          </p:cNvPicPr>
          <p:nvPr/>
        </p:nvPicPr>
        <p:blipFill>
          <a:blip r:embed="rId4"/>
          <a:stretch>
            <a:fillRect/>
          </a:stretch>
        </p:blipFill>
        <p:spPr>
          <a:xfrm>
            <a:off x="8063006" y="342700"/>
            <a:ext cx="816088" cy="890277"/>
          </a:xfrm>
          <a:prstGeom prst="rect">
            <a:avLst/>
          </a:prstGeom>
        </p:spPr>
      </p:pic>
      <p:pic>
        <p:nvPicPr>
          <p:cNvPr id="7" name="Picture 6"/>
          <p:cNvPicPr>
            <a:picLocks noChangeAspect="1"/>
          </p:cNvPicPr>
          <p:nvPr/>
        </p:nvPicPr>
        <p:blipFill rotWithShape="1">
          <a:blip r:embed="rId5"/>
          <a:srcRect l="5470" t="10049" r="6911" b="17040"/>
          <a:stretch/>
        </p:blipFill>
        <p:spPr>
          <a:xfrm>
            <a:off x="343001" y="1543727"/>
            <a:ext cx="8477472" cy="3968178"/>
          </a:xfrm>
          <a:prstGeom prst="rect">
            <a:avLst/>
          </a:prstGeom>
        </p:spPr>
      </p:pic>
      <p:pic>
        <p:nvPicPr>
          <p:cNvPr id="5" name="Picture 4"/>
          <p:cNvPicPr>
            <a:picLocks noChangeAspect="1"/>
          </p:cNvPicPr>
          <p:nvPr/>
        </p:nvPicPr>
        <p:blipFill rotWithShape="1">
          <a:blip r:embed="rId6"/>
          <a:srcRect l="17752" t="9041" r="19434" b="10849"/>
          <a:stretch/>
        </p:blipFill>
        <p:spPr>
          <a:xfrm>
            <a:off x="5508104" y="4221087"/>
            <a:ext cx="3312369" cy="2376265"/>
          </a:xfrm>
          <a:prstGeom prst="rect">
            <a:avLst/>
          </a:prstGeom>
          <a:ln w="57150">
            <a:solidFill>
              <a:schemeClr val="tx1"/>
            </a:solidFill>
          </a:ln>
        </p:spPr>
      </p:pic>
    </p:spTree>
    <p:custDataLst>
      <p:tags r:id="rId1"/>
    </p:custDataLst>
    <p:extLst>
      <p:ext uri="{BB962C8B-B14F-4D97-AF65-F5344CB8AC3E}">
        <p14:creationId xmlns:p14="http://schemas.microsoft.com/office/powerpoint/2010/main" val="244050898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369774" y="404664"/>
            <a:ext cx="8378690" cy="3939540"/>
          </a:xfrm>
          <a:prstGeom prst="rect">
            <a:avLst/>
          </a:prstGeom>
          <a:noFill/>
        </p:spPr>
        <p:txBody>
          <a:bodyPr wrap="square" rtlCol="0">
            <a:spAutoFit/>
          </a:bodyPr>
          <a:lstStyle/>
          <a:p>
            <a:r>
              <a:rPr lang="en-GB" sz="2000" u="sng" dirty="0" err="1">
                <a:latin typeface="Segoe Print" panose="02000600000000000000" pitchFamily="2" charset="0"/>
              </a:rPr>
              <a:t>Gwefannau</a:t>
            </a:r>
            <a:r>
              <a:rPr lang="en-GB" sz="2000" u="sng" dirty="0">
                <a:latin typeface="Segoe Print" panose="02000600000000000000" pitchFamily="2" charset="0"/>
              </a:rPr>
              <a:t> </a:t>
            </a:r>
            <a:r>
              <a:rPr lang="en-GB" sz="2000" u="sng" dirty="0" err="1">
                <a:latin typeface="Segoe Print" panose="02000600000000000000" pitchFamily="2" charset="0"/>
              </a:rPr>
              <a:t>Defnyddiol</a:t>
            </a:r>
            <a:r>
              <a:rPr lang="en-GB" sz="2000" u="sng" dirty="0">
                <a:latin typeface="Segoe Print" panose="02000600000000000000" pitchFamily="2" charset="0"/>
              </a:rPr>
              <a:t> / Useful Websites</a:t>
            </a:r>
            <a:endParaRPr lang="en-GB" sz="2000" i="1" u="sng" dirty="0">
              <a:latin typeface="Segoe Print" panose="02000600000000000000" pitchFamily="2" charset="0"/>
            </a:endParaRPr>
          </a:p>
          <a:p>
            <a:endParaRPr lang="en-GB" sz="2400" u="sng" dirty="0">
              <a:latin typeface="SassoonCRInfant" panose="02010503020300020003" pitchFamily="2" charset="0"/>
            </a:endParaRPr>
          </a:p>
          <a:p>
            <a:endParaRPr lang="en-GB" sz="2400" u="sng" dirty="0">
              <a:latin typeface="SassoonCRInfant" panose="02010503020300020003" pitchFamily="2" charset="0"/>
            </a:endParaRPr>
          </a:p>
          <a:p>
            <a:endParaRPr lang="en-GB" sz="2000" u="sng" dirty="0">
              <a:latin typeface="SassoonCRInfant" panose="02010503020300020003" pitchFamily="2" charset="0"/>
            </a:endParaRPr>
          </a:p>
          <a:p>
            <a:endParaRPr lang="en-GB" sz="2000" u="sng" dirty="0">
              <a:latin typeface="SassoonCRInfant" panose="02010503020300020003" pitchFamily="2" charset="0"/>
            </a:endParaRPr>
          </a:p>
          <a:p>
            <a:endParaRPr lang="en-GB" sz="2000" i="1" u="sng" dirty="0">
              <a:latin typeface="SassoonCRInfant" panose="02010503020300020003" pitchFamily="2" charset="0"/>
            </a:endParaRPr>
          </a:p>
          <a:p>
            <a:endParaRPr lang="en-GB" sz="2000" i="1" u="sng" dirty="0">
              <a:latin typeface="SassoonCRInfant" panose="02010503020300020003" pitchFamily="2" charset="0"/>
            </a:endParaRPr>
          </a:p>
          <a:p>
            <a:endParaRPr lang="en-GB" sz="2000" i="1" u="sng" dirty="0">
              <a:latin typeface="SassoonCRInfant" panose="02010503020300020003" pitchFamily="2" charset="0"/>
            </a:endParaRPr>
          </a:p>
          <a:p>
            <a:endParaRPr lang="en-GB" sz="2000" i="1" u="sng" dirty="0">
              <a:latin typeface="SassoonCRInfant" panose="02010503020300020003" pitchFamily="2" charset="0"/>
            </a:endParaRPr>
          </a:p>
          <a:p>
            <a:endParaRPr lang="en-GB" sz="2000" i="1" u="sng" dirty="0">
              <a:latin typeface="SassoonCRInfant" panose="02010503020300020003" pitchFamily="2" charset="0"/>
            </a:endParaRPr>
          </a:p>
          <a:p>
            <a:endParaRPr lang="en-GB" sz="2000" i="1" u="sng" dirty="0">
              <a:latin typeface="SassoonCRInfant" panose="02010503020300020003" pitchFamily="2" charset="0"/>
            </a:endParaRPr>
          </a:p>
          <a:p>
            <a:endParaRPr lang="en-GB" i="1" dirty="0">
              <a:latin typeface="SassoonCRInfant" panose="02010503020300020003" pitchFamily="2" charset="0"/>
            </a:endParaRPr>
          </a:p>
        </p:txBody>
      </p:sp>
      <p:sp>
        <p:nvSpPr>
          <p:cNvPr id="3" name="TextBox 2"/>
          <p:cNvSpPr txBox="1"/>
          <p:nvPr/>
        </p:nvSpPr>
        <p:spPr>
          <a:xfrm>
            <a:off x="607910" y="1297796"/>
            <a:ext cx="7848872" cy="1384995"/>
          </a:xfrm>
          <a:prstGeom prst="rect">
            <a:avLst/>
          </a:prstGeom>
          <a:noFill/>
        </p:spPr>
        <p:txBody>
          <a:bodyPr wrap="square" rtlCol="0">
            <a:spAutoFit/>
          </a:bodyPr>
          <a:lstStyle/>
          <a:p>
            <a:endParaRPr lang="en-GB" sz="2800" dirty="0">
              <a:latin typeface="SassoonCRInfant" panose="02010503020300020003" pitchFamily="2" charset="0"/>
            </a:endParaRPr>
          </a:p>
          <a:p>
            <a:endParaRPr lang="en-GB" sz="2800" dirty="0">
              <a:latin typeface="SassoonCRInfant" panose="02010503020300020003" pitchFamily="2" charset="0"/>
            </a:endParaRPr>
          </a:p>
          <a:p>
            <a:endParaRPr lang="en-GB" sz="2800" dirty="0">
              <a:latin typeface="SassoonCRInfant" panose="02010503020300020003" pitchFamily="2" charset="0"/>
            </a:endParaRPr>
          </a:p>
        </p:txBody>
      </p:sp>
      <p:pic>
        <p:nvPicPr>
          <p:cNvPr id="8" name="Picture 7"/>
          <p:cNvPicPr>
            <a:picLocks noChangeAspect="1"/>
          </p:cNvPicPr>
          <p:nvPr/>
        </p:nvPicPr>
        <p:blipFill>
          <a:blip r:embed="rId3"/>
          <a:stretch>
            <a:fillRect/>
          </a:stretch>
        </p:blipFill>
        <p:spPr>
          <a:xfrm>
            <a:off x="375128" y="1052736"/>
            <a:ext cx="4357811" cy="2984004"/>
          </a:xfrm>
          <a:prstGeom prst="rect">
            <a:avLst/>
          </a:prstGeom>
        </p:spPr>
      </p:pic>
      <p:pic>
        <p:nvPicPr>
          <p:cNvPr id="12" name="Content Placeholder 6"/>
          <p:cNvPicPr>
            <a:picLocks noChangeAspect="1"/>
          </p:cNvPicPr>
          <p:nvPr/>
        </p:nvPicPr>
        <p:blipFill>
          <a:blip r:embed="rId4"/>
          <a:stretch>
            <a:fillRect/>
          </a:stretch>
        </p:blipFill>
        <p:spPr>
          <a:xfrm>
            <a:off x="3209550" y="3991690"/>
            <a:ext cx="5509361" cy="2630866"/>
          </a:xfrm>
          <a:prstGeom prst="rect">
            <a:avLst/>
          </a:prstGeom>
        </p:spPr>
      </p:pic>
      <p:pic>
        <p:nvPicPr>
          <p:cNvPr id="13" name="Picture 12"/>
          <p:cNvPicPr>
            <a:picLocks noChangeAspect="1"/>
          </p:cNvPicPr>
          <p:nvPr/>
        </p:nvPicPr>
        <p:blipFill>
          <a:blip r:embed="rId5"/>
          <a:stretch>
            <a:fillRect/>
          </a:stretch>
        </p:blipFill>
        <p:spPr>
          <a:xfrm>
            <a:off x="5796136" y="591626"/>
            <a:ext cx="2174643" cy="3200028"/>
          </a:xfrm>
          <a:prstGeom prst="rect">
            <a:avLst/>
          </a:prstGeom>
        </p:spPr>
      </p:pic>
      <p:pic>
        <p:nvPicPr>
          <p:cNvPr id="5" name="Picture 4"/>
          <p:cNvPicPr>
            <a:picLocks noChangeAspect="1"/>
          </p:cNvPicPr>
          <p:nvPr/>
        </p:nvPicPr>
        <p:blipFill>
          <a:blip r:embed="rId6"/>
          <a:stretch>
            <a:fillRect/>
          </a:stretch>
        </p:blipFill>
        <p:spPr>
          <a:xfrm>
            <a:off x="8117879" y="277555"/>
            <a:ext cx="826310" cy="901429"/>
          </a:xfrm>
          <a:prstGeom prst="rect">
            <a:avLst/>
          </a:prstGeom>
        </p:spPr>
      </p:pic>
    </p:spTree>
    <p:custDataLst>
      <p:tags r:id="rId1"/>
    </p:custDataLst>
    <p:extLst>
      <p:ext uri="{BB962C8B-B14F-4D97-AF65-F5344CB8AC3E}">
        <p14:creationId xmlns:p14="http://schemas.microsoft.com/office/powerpoint/2010/main" val="54700083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8" y="0"/>
            <a:ext cx="9036754" cy="6855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40352" y="764704"/>
            <a:ext cx="890587" cy="974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p:cNvPicPr>
            <a:picLocks noChangeAspect="1"/>
          </p:cNvPicPr>
          <p:nvPr/>
        </p:nvPicPr>
        <p:blipFill>
          <a:blip r:embed="rId5"/>
          <a:stretch>
            <a:fillRect/>
          </a:stretch>
        </p:blipFill>
        <p:spPr>
          <a:xfrm>
            <a:off x="4067944" y="3717032"/>
            <a:ext cx="1993404" cy="1116306"/>
          </a:xfrm>
          <a:prstGeom prst="rect">
            <a:avLst/>
          </a:prstGeom>
        </p:spPr>
      </p:pic>
    </p:spTree>
    <p:custDataLst>
      <p:tags r:id="rId1"/>
    </p:custDataLst>
    <p:extLst>
      <p:ext uri="{BB962C8B-B14F-4D97-AF65-F5344CB8AC3E}">
        <p14:creationId xmlns:p14="http://schemas.microsoft.com/office/powerpoint/2010/main" val="120469455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solidFill>
            <a:schemeClr val="bg1"/>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395536" y="255395"/>
            <a:ext cx="8352928" cy="6217087"/>
          </a:xfrm>
          <a:prstGeom prst="rect">
            <a:avLst/>
          </a:prstGeom>
          <a:noFill/>
        </p:spPr>
        <p:txBody>
          <a:bodyPr wrap="square" rtlCol="0">
            <a:spAutoFit/>
          </a:bodyPr>
          <a:lstStyle/>
          <a:p>
            <a:r>
              <a:rPr lang="en-GB" sz="2800" u="sng" dirty="0" err="1">
                <a:latin typeface="Segoe Print" panose="02000600000000000000" pitchFamily="2" charset="0"/>
              </a:rPr>
              <a:t>Yr</a:t>
            </a:r>
            <a:r>
              <a:rPr lang="en-GB" sz="2800" u="sng" dirty="0">
                <a:latin typeface="Segoe Print" panose="02000600000000000000" pitchFamily="2" charset="0"/>
              </a:rPr>
              <a:t> </a:t>
            </a:r>
            <a:r>
              <a:rPr lang="en-GB" sz="2800" u="sng" dirty="0" err="1">
                <a:latin typeface="Segoe Print" panose="02000600000000000000" pitchFamily="2" charset="0"/>
              </a:rPr>
              <a:t>Ystafell</a:t>
            </a:r>
            <a:r>
              <a:rPr lang="en-GB" sz="2800" u="sng" dirty="0">
                <a:latin typeface="Segoe Print" panose="02000600000000000000" pitchFamily="2" charset="0"/>
              </a:rPr>
              <a:t> </a:t>
            </a:r>
            <a:r>
              <a:rPr lang="en-GB" sz="2800" u="sng" dirty="0" err="1">
                <a:latin typeface="Segoe Print" panose="02000600000000000000" pitchFamily="2" charset="0"/>
              </a:rPr>
              <a:t>Ddosbarth</a:t>
            </a:r>
            <a:r>
              <a:rPr lang="en-GB" sz="2800" u="sng" dirty="0">
                <a:latin typeface="Segoe Print" panose="02000600000000000000" pitchFamily="2" charset="0"/>
              </a:rPr>
              <a:t> /</a:t>
            </a:r>
            <a:r>
              <a:rPr lang="en-GB" sz="2800" i="1" u="sng" dirty="0">
                <a:latin typeface="Segoe Print" panose="02000600000000000000" pitchFamily="2" charset="0"/>
              </a:rPr>
              <a:t>The Classroom</a:t>
            </a:r>
          </a:p>
          <a:p>
            <a:endParaRPr lang="en-GB" sz="2800" i="1" u="sng" dirty="0">
              <a:latin typeface="SassoonCRInfant" panose="02010503020300020003" pitchFamily="2" charset="0"/>
            </a:endParaRPr>
          </a:p>
          <a:p>
            <a:endParaRPr lang="en-GB" sz="2800" i="1" u="sng" dirty="0">
              <a:latin typeface="SassoonCRInfant" panose="02010503020300020003" pitchFamily="2" charset="0"/>
            </a:endParaRPr>
          </a:p>
          <a:p>
            <a:endParaRPr lang="en-GB" sz="2800" i="1" u="sng" dirty="0">
              <a:latin typeface="SassoonCRInfant" panose="02010503020300020003" pitchFamily="2" charset="0"/>
            </a:endParaRPr>
          </a:p>
          <a:p>
            <a:endParaRPr lang="en-GB" sz="2800" i="1" u="sng" dirty="0">
              <a:latin typeface="SassoonCRInfant" panose="02010503020300020003" pitchFamily="2" charset="0"/>
            </a:endParaRPr>
          </a:p>
          <a:p>
            <a:endParaRPr lang="en-GB" sz="2800" i="1" u="sng" dirty="0">
              <a:latin typeface="SassoonCRInfant" panose="02010503020300020003" pitchFamily="2" charset="0"/>
            </a:endParaRPr>
          </a:p>
          <a:p>
            <a:endParaRPr lang="en-GB" sz="2800" i="1" u="sng" dirty="0">
              <a:latin typeface="SassoonCRInfant" panose="02010503020300020003" pitchFamily="2" charset="0"/>
            </a:endParaRPr>
          </a:p>
          <a:p>
            <a:endParaRPr lang="en-GB" sz="2800" i="1" u="sng" dirty="0">
              <a:latin typeface="SassoonCRInfant" panose="02010503020300020003" pitchFamily="2" charset="0"/>
            </a:endParaRPr>
          </a:p>
          <a:p>
            <a:endParaRPr lang="en-GB" sz="2800" i="1" u="sng" dirty="0">
              <a:latin typeface="SassoonCRInfant" panose="02010503020300020003" pitchFamily="2" charset="0"/>
            </a:endParaRPr>
          </a:p>
          <a:p>
            <a:endParaRPr lang="en-GB" sz="2800" i="1" u="sng" dirty="0">
              <a:latin typeface="SassoonCRInfant" panose="02010503020300020003" pitchFamily="2" charset="0"/>
            </a:endParaRPr>
          </a:p>
          <a:p>
            <a:endParaRPr lang="en-GB" sz="2800" i="1" u="sng" dirty="0">
              <a:latin typeface="SassoonCRInfant" panose="02010503020300020003" pitchFamily="2" charset="0"/>
            </a:endParaRPr>
          </a:p>
          <a:p>
            <a:endParaRPr lang="en-GB" i="1" dirty="0">
              <a:latin typeface="SassoonCRInfant" panose="02010503020300020003" pitchFamily="2" charset="0"/>
            </a:endParaRPr>
          </a:p>
          <a:p>
            <a:pPr marL="285750" indent="-285750">
              <a:buFont typeface="Arial" panose="020B0604020202020204" pitchFamily="34" charset="0"/>
              <a:buChar char="•"/>
            </a:pPr>
            <a:endParaRPr lang="en-GB" i="1" dirty="0">
              <a:latin typeface="SassoonCRInfant" panose="02010503020300020003" pitchFamily="2" charset="0"/>
            </a:endParaRPr>
          </a:p>
          <a:p>
            <a:pPr marL="285750" indent="-285750">
              <a:buFont typeface="Arial" panose="020B0604020202020204" pitchFamily="34" charset="0"/>
              <a:buChar char="•"/>
            </a:pPr>
            <a:endParaRPr lang="en-GB" i="1" dirty="0">
              <a:latin typeface="SassoonCRInfant" panose="02010503020300020003" pitchFamily="2" charset="0"/>
            </a:endParaRPr>
          </a:p>
          <a:p>
            <a:pPr marL="285750" indent="-285750">
              <a:buFont typeface="Arial" panose="020B0604020202020204" pitchFamily="34" charset="0"/>
              <a:buChar char="•"/>
            </a:pPr>
            <a:endParaRPr lang="en-GB" i="1" dirty="0">
              <a:latin typeface="SassoonCRInfant" panose="02010503020300020003" pitchFamily="2" charset="0"/>
            </a:endParaRPr>
          </a:p>
          <a:p>
            <a:pPr marL="285750" indent="-285750">
              <a:buFont typeface="Arial" panose="020B0604020202020204" pitchFamily="34" charset="0"/>
              <a:buChar char="•"/>
            </a:pPr>
            <a:endParaRPr lang="en-GB" i="1" dirty="0">
              <a:latin typeface="SassoonCRInfant" panose="02010503020300020003" pitchFamily="2" charset="0"/>
            </a:endParaRPr>
          </a:p>
        </p:txBody>
      </p:sp>
      <p:pic>
        <p:nvPicPr>
          <p:cNvPr id="23" name="Picture 22" descr="A picture containing indoor, furniture, cluttered&#10;&#10;Description automatically generated">
            <a:extLst>
              <a:ext uri="{FF2B5EF4-FFF2-40B4-BE49-F238E27FC236}">
                <a16:creationId xmlns:a16="http://schemas.microsoft.com/office/drawing/2014/main" id="{6C0DFDBF-B527-1D49-B263-A845F057840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1337" y="853637"/>
            <a:ext cx="1707654" cy="2276872"/>
          </a:xfrm>
          <a:prstGeom prst="rect">
            <a:avLst/>
          </a:prstGeom>
          <a:ln w="19050">
            <a:solidFill>
              <a:schemeClr val="tx1"/>
            </a:solidFill>
          </a:ln>
        </p:spPr>
      </p:pic>
      <p:pic>
        <p:nvPicPr>
          <p:cNvPr id="27" name="Picture 26" descr="A picture containing indoor, wall, floor, room&#10;&#10;Description automatically generated">
            <a:extLst>
              <a:ext uri="{FF2B5EF4-FFF2-40B4-BE49-F238E27FC236}">
                <a16:creationId xmlns:a16="http://schemas.microsoft.com/office/drawing/2014/main" id="{2683C9D7-AC3C-7846-8DAE-EADC2DFEDA2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88224" y="853637"/>
            <a:ext cx="1645412" cy="2193883"/>
          </a:xfrm>
          <a:prstGeom prst="rect">
            <a:avLst/>
          </a:prstGeom>
          <a:ln w="19050">
            <a:solidFill>
              <a:schemeClr val="tx1"/>
            </a:solidFill>
          </a:ln>
        </p:spPr>
      </p:pic>
      <p:pic>
        <p:nvPicPr>
          <p:cNvPr id="29" name="Picture 28" descr="A picture containing text, floor, indoor, shelf&#10;&#10;Description automatically generated">
            <a:extLst>
              <a:ext uri="{FF2B5EF4-FFF2-40B4-BE49-F238E27FC236}">
                <a16:creationId xmlns:a16="http://schemas.microsoft.com/office/drawing/2014/main" id="{26843E81-C44E-ED4B-9A2F-C501820AB6D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592288" y="709131"/>
            <a:ext cx="3635896" cy="2726922"/>
          </a:xfrm>
          <a:prstGeom prst="rect">
            <a:avLst/>
          </a:prstGeom>
          <a:ln w="19050">
            <a:solidFill>
              <a:schemeClr val="tx1"/>
            </a:solidFill>
          </a:ln>
        </p:spPr>
      </p:pic>
      <p:pic>
        <p:nvPicPr>
          <p:cNvPr id="25" name="Picture 24" descr="A picture containing indoor, wall, colorful&#10;&#10;Description automatically generated">
            <a:extLst>
              <a:ext uri="{FF2B5EF4-FFF2-40B4-BE49-F238E27FC236}">
                <a16:creationId xmlns:a16="http://schemas.microsoft.com/office/drawing/2014/main" id="{6344697C-EFE9-6545-86F4-E540D2423FC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1382" y="2646082"/>
            <a:ext cx="2355726" cy="3140968"/>
          </a:xfrm>
          <a:prstGeom prst="rect">
            <a:avLst/>
          </a:prstGeom>
          <a:ln w="19050">
            <a:solidFill>
              <a:schemeClr val="tx1"/>
            </a:solidFill>
          </a:ln>
        </p:spPr>
      </p:pic>
      <p:pic>
        <p:nvPicPr>
          <p:cNvPr id="31" name="Picture 30" descr="A kitchen with a table and chairs&#10;&#10;Description automatically generated with low confidence">
            <a:extLst>
              <a:ext uri="{FF2B5EF4-FFF2-40B4-BE49-F238E27FC236}">
                <a16:creationId xmlns:a16="http://schemas.microsoft.com/office/drawing/2014/main" id="{F29E09C5-B2C0-2142-BA99-BC674AF50BB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43802" y="3674178"/>
            <a:ext cx="2076347" cy="2768463"/>
          </a:xfrm>
          <a:prstGeom prst="rect">
            <a:avLst/>
          </a:prstGeom>
          <a:ln w="19050">
            <a:solidFill>
              <a:schemeClr val="tx1"/>
            </a:solidFill>
          </a:ln>
        </p:spPr>
      </p:pic>
      <p:pic>
        <p:nvPicPr>
          <p:cNvPr id="33" name="Picture 32" descr="A picture containing indoor&#10;&#10;Description automatically generated">
            <a:extLst>
              <a:ext uri="{FF2B5EF4-FFF2-40B4-BE49-F238E27FC236}">
                <a16:creationId xmlns:a16="http://schemas.microsoft.com/office/drawing/2014/main" id="{BBBE4CB3-6707-5B4D-977F-8DE67CBF1383}"/>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13775" b="19551"/>
          <a:stretch/>
        </p:blipFill>
        <p:spPr>
          <a:xfrm>
            <a:off x="1696170" y="2376613"/>
            <a:ext cx="2149972" cy="1504483"/>
          </a:xfrm>
          <a:prstGeom prst="rect">
            <a:avLst/>
          </a:prstGeom>
          <a:ln w="19050">
            <a:solidFill>
              <a:schemeClr val="tx1"/>
            </a:solidFill>
          </a:ln>
        </p:spPr>
      </p:pic>
      <p:pic>
        <p:nvPicPr>
          <p:cNvPr id="35" name="Picture 34" descr="A picture containing indoor&#10;&#10;Description automatically generated">
            <a:extLst>
              <a:ext uri="{FF2B5EF4-FFF2-40B4-BE49-F238E27FC236}">
                <a16:creationId xmlns:a16="http://schemas.microsoft.com/office/drawing/2014/main" id="{6896DC0B-701C-1C4C-BE50-ECC36548E96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464165" y="3687195"/>
            <a:ext cx="3691285" cy="2768464"/>
          </a:xfrm>
          <a:prstGeom prst="rect">
            <a:avLst/>
          </a:prstGeom>
          <a:ln w="19050">
            <a:solidFill>
              <a:schemeClr val="tx1"/>
            </a:solidFill>
          </a:ln>
        </p:spPr>
      </p:pic>
      <p:pic>
        <p:nvPicPr>
          <p:cNvPr id="39" name="Picture 38" descr="A picture containing text, indoor&#10;&#10;Description automatically generated">
            <a:extLst>
              <a:ext uri="{FF2B5EF4-FFF2-40B4-BE49-F238E27FC236}">
                <a16:creationId xmlns:a16="http://schemas.microsoft.com/office/drawing/2014/main" id="{AEDE85FA-8372-CA43-AF94-87FD86515DBE}"/>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506406" y="2318946"/>
            <a:ext cx="1649044" cy="2198725"/>
          </a:xfrm>
          <a:prstGeom prst="rect">
            <a:avLst/>
          </a:prstGeom>
          <a:ln w="19050">
            <a:solidFill>
              <a:schemeClr val="tx1"/>
            </a:solidFill>
          </a:ln>
        </p:spPr>
      </p:pic>
      <p:pic>
        <p:nvPicPr>
          <p:cNvPr id="37" name="Picture 36" descr="A picture containing indoor, floor, wood, furniture&#10;&#10;Description automatically generated">
            <a:extLst>
              <a:ext uri="{FF2B5EF4-FFF2-40B4-BE49-F238E27FC236}">
                <a16:creationId xmlns:a16="http://schemas.microsoft.com/office/drawing/2014/main" id="{770479BB-9231-1640-A67B-19AD3296E1B1}"/>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909154" y="4883073"/>
            <a:ext cx="1255673" cy="1674230"/>
          </a:xfrm>
          <a:prstGeom prst="rect">
            <a:avLst/>
          </a:prstGeom>
          <a:ln w="19050">
            <a:solidFill>
              <a:schemeClr val="tx1"/>
            </a:solidFill>
          </a:ln>
        </p:spPr>
      </p:pic>
      <p:pic>
        <p:nvPicPr>
          <p:cNvPr id="3" name="Picture 2"/>
          <p:cNvPicPr>
            <a:picLocks noChangeAspect="1"/>
          </p:cNvPicPr>
          <p:nvPr/>
        </p:nvPicPr>
        <p:blipFill>
          <a:blip r:embed="rId12"/>
          <a:stretch>
            <a:fillRect/>
          </a:stretch>
        </p:blipFill>
        <p:spPr>
          <a:xfrm>
            <a:off x="8300284" y="255395"/>
            <a:ext cx="670618" cy="731583"/>
          </a:xfrm>
          <a:prstGeom prst="rect">
            <a:avLst/>
          </a:prstGeom>
        </p:spPr>
      </p:pic>
    </p:spTree>
    <p:custDataLst>
      <p:tags r:id="rId1"/>
    </p:custDataLst>
    <p:extLst>
      <p:ext uri="{BB962C8B-B14F-4D97-AF65-F5344CB8AC3E}">
        <p14:creationId xmlns:p14="http://schemas.microsoft.com/office/powerpoint/2010/main" val="68275295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624736"/>
          </a:xfrm>
          <a:prstGeom prst="rect">
            <a:avLst/>
          </a:prstGeom>
          <a:solidFill>
            <a:srgbClr val="FF3737"/>
          </a:solidFill>
          <a:ln w="101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165514" y="1844824"/>
            <a:ext cx="9217024" cy="1938992"/>
          </a:xfrm>
          <a:prstGeom prst="rect">
            <a:avLst/>
          </a:prstGeom>
          <a:noFill/>
        </p:spPr>
        <p:txBody>
          <a:bodyPr wrap="square" rtlCol="0">
            <a:spAutoFit/>
          </a:bodyPr>
          <a:lstStyle/>
          <a:p>
            <a:pPr algn="ctr"/>
            <a:r>
              <a:rPr lang="en-GB" sz="6000" dirty="0" err="1">
                <a:solidFill>
                  <a:schemeClr val="bg1"/>
                </a:solidFill>
                <a:effectLst>
                  <a:outerShdw blurRad="38100" dist="38100" dir="2700000" algn="tl">
                    <a:srgbClr val="000000">
                      <a:alpha val="43137"/>
                    </a:srgbClr>
                  </a:outerShdw>
                </a:effectLst>
                <a:latin typeface="Segoe Print" panose="02000600000000000000" pitchFamily="2" charset="0"/>
              </a:rPr>
              <a:t>Diolch</a:t>
            </a:r>
            <a:r>
              <a:rPr lang="en-GB" sz="6000" dirty="0">
                <a:solidFill>
                  <a:schemeClr val="bg1"/>
                </a:solidFill>
                <a:effectLst>
                  <a:outerShdw blurRad="38100" dist="38100" dir="2700000" algn="tl">
                    <a:srgbClr val="000000">
                      <a:alpha val="43137"/>
                    </a:srgbClr>
                  </a:outerShdw>
                </a:effectLst>
                <a:latin typeface="Segoe Print" panose="02000600000000000000" pitchFamily="2" charset="0"/>
              </a:rPr>
              <a:t>!</a:t>
            </a:r>
          </a:p>
          <a:p>
            <a:pPr algn="ctr"/>
            <a:r>
              <a:rPr lang="en-GB" sz="6000" dirty="0">
                <a:solidFill>
                  <a:schemeClr val="bg1"/>
                </a:solidFill>
                <a:effectLst>
                  <a:outerShdw blurRad="38100" dist="38100" dir="2700000" algn="tl">
                    <a:srgbClr val="000000">
                      <a:alpha val="43137"/>
                    </a:srgbClr>
                  </a:outerShdw>
                </a:effectLst>
                <a:latin typeface="Segoe Print" panose="02000600000000000000" pitchFamily="2" charset="0"/>
              </a:rPr>
              <a:t> </a:t>
            </a:r>
            <a:r>
              <a:rPr lang="en-GB" sz="6000" dirty="0" err="1">
                <a:solidFill>
                  <a:schemeClr val="bg1"/>
                </a:solidFill>
                <a:effectLst>
                  <a:outerShdw blurRad="38100" dist="38100" dir="2700000" algn="tl">
                    <a:srgbClr val="000000">
                      <a:alpha val="43137"/>
                    </a:srgbClr>
                  </a:outerShdw>
                </a:effectLst>
                <a:latin typeface="Segoe Print" panose="02000600000000000000" pitchFamily="2" charset="0"/>
              </a:rPr>
              <a:t>Unrhyw</a:t>
            </a:r>
            <a:r>
              <a:rPr lang="en-GB" sz="6000" dirty="0">
                <a:solidFill>
                  <a:schemeClr val="bg1"/>
                </a:solidFill>
                <a:effectLst>
                  <a:outerShdw blurRad="38100" dist="38100" dir="2700000" algn="tl">
                    <a:srgbClr val="000000">
                      <a:alpha val="43137"/>
                    </a:srgbClr>
                  </a:outerShdw>
                </a:effectLst>
                <a:latin typeface="Segoe Print" panose="02000600000000000000" pitchFamily="2" charset="0"/>
              </a:rPr>
              <a:t> </a:t>
            </a:r>
            <a:r>
              <a:rPr lang="en-GB" sz="6000" dirty="0" err="1">
                <a:solidFill>
                  <a:schemeClr val="bg1"/>
                </a:solidFill>
                <a:effectLst>
                  <a:outerShdw blurRad="38100" dist="38100" dir="2700000" algn="tl">
                    <a:srgbClr val="000000">
                      <a:alpha val="43137"/>
                    </a:srgbClr>
                  </a:outerShdw>
                </a:effectLst>
                <a:latin typeface="Segoe Print" panose="02000600000000000000" pitchFamily="2" charset="0"/>
              </a:rPr>
              <a:t>gwestiynau</a:t>
            </a:r>
            <a:r>
              <a:rPr lang="en-GB" sz="6000" dirty="0">
                <a:solidFill>
                  <a:schemeClr val="bg1"/>
                </a:solidFill>
                <a:effectLst>
                  <a:outerShdw blurRad="38100" dist="38100" dir="2700000" algn="tl">
                    <a:srgbClr val="000000">
                      <a:alpha val="43137"/>
                    </a:srgbClr>
                  </a:outerShdw>
                </a:effectLst>
                <a:latin typeface="Segoe Print" panose="02000600000000000000" pitchFamily="2" charset="0"/>
              </a:rPr>
              <a:t>?</a:t>
            </a:r>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537" y="546249"/>
            <a:ext cx="2520280" cy="1275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24328" y="546249"/>
            <a:ext cx="1189037"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p:cNvPicPr>
            <a:picLocks noChangeAspect="1"/>
          </p:cNvPicPr>
          <p:nvPr/>
        </p:nvPicPr>
        <p:blipFill rotWithShape="1">
          <a:blip r:embed="rId5"/>
          <a:srcRect r="1818"/>
          <a:stretch/>
        </p:blipFill>
        <p:spPr>
          <a:xfrm>
            <a:off x="539551" y="3878734"/>
            <a:ext cx="8098233" cy="2430586"/>
          </a:xfrm>
          <a:prstGeom prst="rect">
            <a:avLst/>
          </a:prstGeom>
        </p:spPr>
      </p:pic>
    </p:spTree>
    <p:custDataLst>
      <p:tags r:id="rId1"/>
    </p:custDataLst>
    <p:extLst>
      <p:ext uri="{BB962C8B-B14F-4D97-AF65-F5344CB8AC3E}">
        <p14:creationId xmlns:p14="http://schemas.microsoft.com/office/powerpoint/2010/main" val="2511523889"/>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2482</TotalTime>
  <Words>1550</Words>
  <Application>Microsoft Office PowerPoint</Application>
  <PresentationFormat>On-screen Show (4:3)</PresentationFormat>
  <Paragraphs>236</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SassoonCRInfant</vt:lpstr>
      <vt:lpstr>Segoe Print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Jones</dc:creator>
  <cp:lastModifiedBy>C Phillips (YGG Castell-nedd)</cp:lastModifiedBy>
  <cp:revision>86</cp:revision>
  <dcterms:created xsi:type="dcterms:W3CDTF">2020-09-29T14:31:50Z</dcterms:created>
  <dcterms:modified xsi:type="dcterms:W3CDTF">2022-09-28T19:13:44Z</dcterms:modified>
</cp:coreProperties>
</file>