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2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85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114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1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29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29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79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741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43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56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72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10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5549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478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586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75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962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466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89EA2-B440-4DA8-B21B-3E15FBB1B37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070C7-5C96-488E-B962-59A4ACF03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9444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763" y="-120074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109" y="1807105"/>
            <a:ext cx="9448800" cy="1825096"/>
          </a:xfrm>
        </p:spPr>
        <p:txBody>
          <a:bodyPr/>
          <a:lstStyle/>
          <a:p>
            <a:r>
              <a:rPr lang="en-GB" dirty="0" err="1" smtClean="0"/>
              <a:t>Symudiad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721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945" y="-129311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Pam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ydym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gallu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gyda’r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nos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?</a:t>
            </a:r>
            <a:endParaRPr lang="en-GB" alt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 smtClean="0"/>
          </a:p>
          <a:p>
            <a:pPr marL="0" indent="0" algn="ctr">
              <a:buNone/>
            </a:pP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Pam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fod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ymddangosiad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newid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? </a:t>
            </a:r>
            <a:endParaRPr lang="en-GB" alt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 smtClean="0"/>
          </a:p>
          <a:p>
            <a:pPr marL="0" indent="0" algn="ctr">
              <a:buNone/>
            </a:pP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Ydyn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ni’n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gallu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ystod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dydd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?</a:t>
            </a:r>
            <a:endParaRPr lang="en-GB" alt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Lleuad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28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585" y="101600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2800" dirty="0" err="1">
                <a:ea typeface="Arial"/>
                <a:cs typeface="Arial"/>
                <a:sym typeface="Arial"/>
              </a:rPr>
              <a:t>Nid</a:t>
            </a:r>
            <a:r>
              <a:rPr lang="en-GB" sz="2800" dirty="0">
                <a:ea typeface="Arial"/>
                <a:cs typeface="Arial"/>
                <a:sym typeface="Arial"/>
              </a:rPr>
              <a:t> planed </a:t>
            </a:r>
            <a:r>
              <a:rPr lang="en-GB" sz="2800" dirty="0" err="1">
                <a:ea typeface="Arial"/>
                <a:cs typeface="Arial"/>
                <a:sym typeface="Arial"/>
              </a:rPr>
              <a:t>yw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/>
              <a:t>l</a:t>
            </a:r>
            <a:r>
              <a:rPr lang="en-GB" sz="2800" dirty="0" err="1">
                <a:ea typeface="Arial"/>
                <a:cs typeface="Arial"/>
                <a:sym typeface="Arial"/>
              </a:rPr>
              <a:t>leuad</a:t>
            </a:r>
            <a:r>
              <a:rPr lang="en-GB" sz="2800" dirty="0">
                <a:ea typeface="Arial"/>
                <a:cs typeface="Arial"/>
                <a:sym typeface="Arial"/>
              </a:rPr>
              <a:t> y </a:t>
            </a:r>
            <a:r>
              <a:rPr lang="en-GB" sz="2800" dirty="0" err="1"/>
              <a:t>D</a:t>
            </a:r>
            <a:r>
              <a:rPr lang="en-GB" sz="2800" dirty="0" err="1">
                <a:ea typeface="Arial"/>
                <a:cs typeface="Arial"/>
                <a:sym typeface="Arial"/>
              </a:rPr>
              <a:t>daear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ond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/>
              <a:t>lloeren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sy’n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cylchdroi’r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. Mae </a:t>
            </a:r>
            <a:r>
              <a:rPr lang="en-GB" sz="2800" dirty="0" err="1">
                <a:ea typeface="Arial"/>
                <a:cs typeface="Arial"/>
                <a:sym typeface="Arial"/>
              </a:rPr>
              <a:t>tua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chwarter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maint</a:t>
            </a:r>
            <a:r>
              <a:rPr lang="en-GB" sz="2800" dirty="0">
                <a:ea typeface="Arial"/>
                <a:cs typeface="Arial"/>
                <a:sym typeface="Arial"/>
              </a:rPr>
              <a:t> y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, </a:t>
            </a:r>
            <a:r>
              <a:rPr lang="en-GB" sz="2800" dirty="0" err="1">
                <a:ea typeface="Arial"/>
                <a:cs typeface="Arial"/>
                <a:sym typeface="Arial"/>
              </a:rPr>
              <a:t>gyda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diamedr</a:t>
            </a:r>
            <a:r>
              <a:rPr lang="en-GB" sz="2800" dirty="0">
                <a:ea typeface="Arial"/>
                <a:cs typeface="Arial"/>
                <a:sym typeface="Arial"/>
              </a:rPr>
              <a:t> o 3,476km</a:t>
            </a:r>
            <a:r>
              <a:rPr lang="en-GB" sz="2800" dirty="0" smtClean="0">
                <a:ea typeface="Arial"/>
                <a:cs typeface="Arial"/>
                <a:sym typeface="Arial"/>
              </a:rPr>
              <a:t>.</a:t>
            </a:r>
          </a:p>
          <a:p>
            <a:pPr marL="0" indent="0" algn="ctr">
              <a:buNone/>
            </a:pPr>
            <a:r>
              <a:rPr lang="en-GB" altLang="en-US" sz="2800" dirty="0" err="1"/>
              <a:t>Nid</a:t>
            </a:r>
            <a:r>
              <a:rPr lang="en-GB" altLang="en-US" sz="2800" dirty="0"/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yw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gwyddonwyr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siŵr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sut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wedi'i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ffurfio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mai’r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b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rif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ddamcaniaeth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yw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>
                <a:cs typeface="Arial" panose="020B0604020202020204" pitchFamily="34" charset="0"/>
              </a:rPr>
              <a:t>b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od </a:t>
            </a:r>
            <a:r>
              <a:rPr lang="en-GB" altLang="en-US" sz="2800" dirty="0" err="1">
                <a:cs typeface="Arial" panose="020B0604020202020204" pitchFamily="34" charset="0"/>
              </a:rPr>
              <a:t>gwrthrych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tua’r</a:t>
            </a:r>
            <a:r>
              <a:rPr lang="en-GB" altLang="en-US" sz="2800" dirty="0">
                <a:cs typeface="Arial" panose="020B0604020202020204" pitchFamily="34" charset="0"/>
              </a:rPr>
              <a:t> un </a:t>
            </a:r>
            <a:r>
              <a:rPr lang="en-GB" altLang="en-US" sz="2800" dirty="0" err="1">
                <a:cs typeface="Arial" panose="020B0604020202020204" pitchFamily="34" charset="0"/>
              </a:rPr>
              <a:t>maint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â’r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blaned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</a:t>
            </a:r>
            <a:r>
              <a:rPr lang="en-GB" altLang="en-US" sz="2800" dirty="0" err="1">
                <a:cs typeface="Arial" panose="020B0604020202020204" pitchFamily="34" charset="0"/>
              </a:rPr>
              <a:t>wrth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wedi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taro’r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tua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4.5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biliwn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o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flynyddoedd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ôl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Credir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mai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gweddillion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gwrthdrawiad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</a:t>
            </a:r>
            <a:r>
              <a:rPr lang="en-GB" altLang="en-US" sz="2800" dirty="0" err="1">
                <a:cs typeface="Arial" panose="020B0604020202020204" pitchFamily="34" charset="0"/>
              </a:rPr>
              <a:t>w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>
                <a:cs typeface="Arial" panose="020B0604020202020204" pitchFamily="34" charset="0"/>
              </a:rPr>
              <a:t>a </a:t>
            </a:r>
            <a:r>
              <a:rPr lang="en-GB" altLang="en-US" sz="2800" dirty="0" err="1">
                <a:cs typeface="Arial" panose="020B0604020202020204" pitchFamily="34" charset="0"/>
              </a:rPr>
              <a:t>ffurfiodd</a:t>
            </a:r>
            <a:r>
              <a:rPr lang="en-GB" altLang="en-US" sz="2800" dirty="0">
                <a:cs typeface="Arial" panose="020B0604020202020204" pitchFamily="34" charset="0"/>
              </a:rPr>
              <a:t> y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Mae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haen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allanol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drwchus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o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graig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galed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ac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wedi'i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gorchuddio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gyda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chreicanau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sef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llwch</a:t>
            </a:r>
            <a:r>
              <a:rPr lang="en-GB" altLang="en-US" sz="2800" dirty="0">
                <a:cs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</a:rPr>
              <a:t>pridd</a:t>
            </a:r>
            <a:r>
              <a:rPr lang="en-GB" altLang="en-US" sz="2800" dirty="0">
                <a:cs typeface="Arial" panose="020B0604020202020204" pitchFamily="34" charset="0"/>
              </a:rPr>
              <a:t> a </a:t>
            </a:r>
            <a:r>
              <a:rPr lang="en-GB" altLang="en-US" sz="2800" dirty="0" err="1">
                <a:cs typeface="Arial" panose="020B0604020202020204" pitchFamily="34" charset="0"/>
              </a:rPr>
              <a:t>chreigiau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mân</a:t>
            </a:r>
            <a:r>
              <a:rPr lang="en-GB" altLang="en-US" sz="2800" dirty="0" smtClean="0">
                <a:cs typeface="Arial" panose="020B0604020202020204" pitchFamily="34" charset="0"/>
              </a:rPr>
              <a:t>.</a:t>
            </a:r>
            <a:r>
              <a:rPr lang="en-GB" sz="2800" dirty="0" smtClean="0">
                <a:ea typeface="Arial"/>
                <a:cs typeface="Arial"/>
                <a:sym typeface="Arial"/>
              </a:rPr>
              <a:t> </a:t>
            </a:r>
            <a:endParaRPr lang="en-GB" sz="2800" dirty="0">
              <a:ea typeface="Arial"/>
              <a:cs typeface="Arial"/>
              <a:sym typeface="Arial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Beth </a:t>
            </a:r>
            <a:r>
              <a:rPr lang="en-GB" dirty="0" err="1" smtClean="0"/>
              <a:t>ydy’r</a:t>
            </a:r>
            <a:r>
              <a:rPr lang="en-GB" dirty="0" smtClean="0"/>
              <a:t> </a:t>
            </a:r>
            <a:r>
              <a:rPr lang="en-GB" dirty="0" err="1" smtClean="0"/>
              <a:t>lleuad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5" name="Title 20"/>
          <p:cNvSpPr txBox="1">
            <a:spLocks/>
          </p:cNvSpPr>
          <p:nvPr/>
        </p:nvSpPr>
        <p:spPr bwMode="auto">
          <a:xfrm>
            <a:off x="685800" y="764373"/>
            <a:ext cx="2424112" cy="1049338"/>
          </a:xfrm>
          <a:prstGeom prst="rect">
            <a:avLst/>
          </a:prstGeom>
          <a:solidFill>
            <a:schemeClr val="bg1"/>
          </a:solidFill>
          <a:ln w="25400">
            <a:solidFill>
              <a:srgbClr val="0076B0"/>
            </a:solidFill>
            <a:miter lim="800000"/>
            <a:headEnd/>
            <a:tailEnd/>
          </a:ln>
        </p:spPr>
        <p:txBody>
          <a:bodyPr lIns="108000" tIns="108000" rIns="108000" bIns="108000" anchor="ctr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b="1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lloeren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-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Gwrthrych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gofod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sy'n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cylchdroi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planed.</a:t>
            </a:r>
            <a:endParaRPr lang="en-GB" altLang="en-US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84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640" y="267855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6500091" cy="402412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800" dirty="0" err="1">
                <a:ea typeface="Arial"/>
                <a:cs typeface="Arial"/>
                <a:sym typeface="Arial"/>
              </a:rPr>
              <a:t>Mae'r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Lleuad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cylchdroi'r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unwaith</a:t>
            </a:r>
            <a:r>
              <a:rPr lang="en-GB" sz="2800" dirty="0">
                <a:ea typeface="Arial"/>
                <a:cs typeface="Arial"/>
                <a:sym typeface="Arial"/>
              </a:rPr>
              <a:t> bob 27.3 </a:t>
            </a:r>
            <a:r>
              <a:rPr lang="en-GB" sz="2800" dirty="0" err="1">
                <a:ea typeface="Arial"/>
                <a:cs typeface="Arial"/>
                <a:sym typeface="Arial"/>
              </a:rPr>
              <a:t>diwrnod</a:t>
            </a:r>
            <a:r>
              <a:rPr lang="en-GB" sz="2800" dirty="0">
                <a:ea typeface="Arial"/>
                <a:cs typeface="Arial"/>
                <a:sym typeface="Arial"/>
              </a:rPr>
              <a:t>.</a:t>
            </a:r>
            <a:endParaRPr lang="en-GB" sz="2800" dirty="0"/>
          </a:p>
          <a:p>
            <a:pPr marL="0" indent="0" algn="ctr">
              <a:buNone/>
            </a:pPr>
            <a:r>
              <a:rPr lang="en-GB" sz="2800" dirty="0" err="1">
                <a:ea typeface="Arial"/>
                <a:cs typeface="Arial"/>
                <a:sym typeface="Arial"/>
              </a:rPr>
              <a:t>Mae'r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Lleuad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cylchdroi'r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mewn</a:t>
            </a:r>
            <a:r>
              <a:rPr lang="en-GB" sz="2800" dirty="0"/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llwybr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siâp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hirgrwn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enw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elips</a:t>
            </a:r>
            <a:r>
              <a:rPr lang="en-GB" sz="2800" dirty="0"/>
              <a:t> ac </a:t>
            </a:r>
            <a:r>
              <a:rPr lang="en-GB" sz="2800" dirty="0" err="1"/>
              <a:t>o</a:t>
            </a:r>
            <a:r>
              <a:rPr lang="en-GB" sz="2800" dirty="0" err="1">
                <a:ea typeface="Arial"/>
                <a:cs typeface="Arial"/>
                <a:sym typeface="Arial"/>
              </a:rPr>
              <a:t>herwydd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/>
              <a:t>hyn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mae'r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Lleuad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weithiau’n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agosach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i</a:t>
            </a:r>
            <a:r>
              <a:rPr lang="en-GB" sz="2800" dirty="0" err="1"/>
              <a:t>’r</a:t>
            </a:r>
            <a:r>
              <a:rPr lang="en-GB" sz="2800" dirty="0"/>
              <a:t> </a:t>
            </a:r>
            <a:r>
              <a:rPr lang="en-GB" sz="2800" dirty="0" err="1"/>
              <a:t>Ddaear</a:t>
            </a:r>
            <a:r>
              <a:rPr lang="en-GB" sz="2800" dirty="0"/>
              <a:t>. </a:t>
            </a:r>
            <a:r>
              <a:rPr lang="en-GB" sz="2800" dirty="0" err="1"/>
              <a:t>D</a:t>
            </a:r>
            <a:r>
              <a:rPr lang="en-GB" sz="2800" dirty="0" err="1">
                <a:ea typeface="Arial"/>
                <a:cs typeface="Arial"/>
                <a:sym typeface="Arial"/>
              </a:rPr>
              <a:t>ro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arall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mae</a:t>
            </a:r>
            <a:r>
              <a:rPr lang="en-GB" sz="2800" dirty="0" err="1"/>
              <a:t>’n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bellach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. Mae </a:t>
            </a:r>
            <a:r>
              <a:rPr lang="en-GB" sz="2800" dirty="0" err="1"/>
              <a:t>y</a:t>
            </a:r>
            <a:r>
              <a:rPr lang="en-GB" sz="2800" dirty="0" err="1">
                <a:ea typeface="Arial"/>
                <a:cs typeface="Arial"/>
                <a:sym typeface="Arial"/>
              </a:rPr>
              <a:t>stod</a:t>
            </a:r>
            <a:r>
              <a:rPr lang="en-GB" sz="2800" dirty="0">
                <a:ea typeface="Arial"/>
                <a:cs typeface="Arial"/>
                <a:sym typeface="Arial"/>
              </a:rPr>
              <a:t> y </a:t>
            </a:r>
            <a:r>
              <a:rPr lang="en-GB" sz="2800" dirty="0" err="1">
                <a:ea typeface="Arial"/>
                <a:cs typeface="Arial"/>
                <a:sym typeface="Arial"/>
              </a:rPr>
              <a:t>pellter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</a:t>
            </a:r>
            <a:r>
              <a:rPr lang="en-GB" sz="2800" dirty="0" err="1"/>
              <a:t>’r</a:t>
            </a:r>
            <a:r>
              <a:rPr lang="en-GB" sz="2800" dirty="0"/>
              <a:t> </a:t>
            </a:r>
            <a:r>
              <a:rPr lang="en-GB" sz="2800" dirty="0" err="1"/>
              <a:t>Ddaear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amrywio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rhwng</a:t>
            </a:r>
            <a:r>
              <a:rPr lang="en-GB" sz="2800" dirty="0">
                <a:ea typeface="Arial"/>
                <a:cs typeface="Arial"/>
                <a:sym typeface="Arial"/>
              </a:rPr>
              <a:t> 364,397 km</a:t>
            </a:r>
            <a:r>
              <a:rPr lang="en-GB" sz="2800" dirty="0"/>
              <a:t> </a:t>
            </a:r>
            <a:r>
              <a:rPr lang="en-GB" sz="2800" dirty="0">
                <a:ea typeface="Arial"/>
                <a:cs typeface="Arial"/>
                <a:sym typeface="Arial"/>
              </a:rPr>
              <a:t>a 364,397 km</a:t>
            </a:r>
            <a:r>
              <a:rPr lang="en-GB" sz="2800" dirty="0" smtClean="0">
                <a:ea typeface="Arial"/>
                <a:cs typeface="Arial"/>
                <a:sym typeface="Arial"/>
              </a:rPr>
              <a:t>.</a:t>
            </a: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Symudiad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r>
              <a:rPr lang="en-GB" dirty="0" smtClean="0"/>
              <a:t> - orbit</a:t>
            </a:r>
            <a:endParaRPr lang="en-GB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390" y="3805382"/>
            <a:ext cx="3923417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68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876" y="461818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union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fel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cylchdroi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hechel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cylchdro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wrthglocwedd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union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fel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28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Mae'n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cymryd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28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diwrnod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i'r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gylchdroi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unwaith</a:t>
            </a:r>
            <a:r>
              <a:rPr lang="en-GB" altLang="en-US" sz="2800" dirty="0" smtClean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Mae'r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cylchdroi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am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un </a:t>
            </a:r>
            <a:r>
              <a:rPr lang="en-GB" altLang="en-US" sz="2800" dirty="0" err="1">
                <a:cs typeface="Arial" panose="020B0604020202020204" pitchFamily="34" charset="0"/>
              </a:rPr>
              <a:t>cyfnod</a:t>
            </a:r>
            <a:r>
              <a:rPr lang="en-GB" altLang="en-US" sz="2800" dirty="0">
                <a:cs typeface="Arial" panose="020B0604020202020204" pitchFamily="34" charset="0"/>
              </a:rPr>
              <a:t> 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amser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‘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gloi</a:t>
            </a:r>
            <a:r>
              <a:rPr lang="en-GB" altLang="en-US" sz="2800" dirty="0" err="1">
                <a:cs typeface="Arial" panose="020B0604020202020204" pitchFamily="34" charset="0"/>
              </a:rPr>
              <a:t>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llanw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’ </a:t>
            </a:r>
            <a:r>
              <a:rPr lang="en-GB" altLang="en-US" sz="2800" dirty="0">
                <a:cs typeface="Arial" panose="020B0604020202020204" pitchFamily="34" charset="0"/>
              </a:rPr>
              <a:t>(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tidal locking)</a:t>
            </a:r>
            <a:r>
              <a:rPr lang="en-GB" altLang="en-US" sz="2800" dirty="0">
                <a:cs typeface="Arial" panose="020B0604020202020204" pitchFamily="34" charset="0"/>
              </a:rPr>
              <a:t>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Oherwydd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cloi</a:t>
            </a:r>
            <a:r>
              <a:rPr lang="en-GB" altLang="en-US" sz="2800" dirty="0" err="1">
                <a:cs typeface="Arial" panose="020B0604020202020204" pitchFamily="34" charset="0"/>
              </a:rPr>
              <a:t>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llanw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dim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ond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un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i'r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ydym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gallu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o’r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altLang="en-US" sz="28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Symudiad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endParaRPr lang="en-GB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r="16475"/>
          <a:stretch>
            <a:fillRect/>
          </a:stretch>
        </p:blipFill>
        <p:spPr bwMode="auto">
          <a:xfrm>
            <a:off x="9882909" y="4905851"/>
            <a:ext cx="1713923" cy="1745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48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31" y="764373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gallwn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‘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agosaf</a:t>
            </a:r>
            <a:r>
              <a:rPr lang="en-GB" altLang="en-US" sz="2800" dirty="0">
                <a:cs typeface="Arial" panose="020B0604020202020204" pitchFamily="34" charset="0"/>
              </a:rPr>
              <a:t>’.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arall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na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allwn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‘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bellaf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’ (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bod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pobl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aml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cyfeirio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ati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fel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dywyll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nid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yw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hyn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gywir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gan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nad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oes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i'r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sy</a:t>
            </a:r>
            <a:r>
              <a:rPr lang="en-GB" altLang="en-US" sz="2800" dirty="0" err="1">
                <a:cs typeface="Arial" panose="020B0604020202020204" pitchFamily="34" charset="0"/>
              </a:rPr>
              <a:t>dd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</a:rPr>
              <a:t>tywyllwch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gyson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).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Ym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1959,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tynnodd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llong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ofod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Rwsiaidd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Luna 3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lluniau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cyntaf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o ‘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bellaf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’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endParaRPr lang="en-GB" altLang="en-US" sz="28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Mae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bellaf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wahanol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iawn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i'r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ochr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agos</a:t>
            </a:r>
            <a:r>
              <a:rPr lang="en-GB" altLang="en-US" sz="2800" dirty="0" err="1">
                <a:cs typeface="Arial" panose="020B0604020202020204" pitchFamily="34" charset="0"/>
              </a:rPr>
              <a:t>af</a:t>
            </a:r>
            <a:r>
              <a:rPr lang="en-GB" altLang="en-US" sz="2800" dirty="0">
                <a:cs typeface="Arial" panose="020B0604020202020204" pitchFamily="34" charset="0"/>
              </a:rPr>
              <a:t>.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Mae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wedi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gorchuddio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â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chraterau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o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feteorau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sydd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  <a:sym typeface="Arial" panose="020B0604020202020204" pitchFamily="34" charset="0"/>
              </a:rPr>
              <a:t>wedi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taro’n</a:t>
            </a:r>
            <a:r>
              <a:rPr lang="en-GB" altLang="en-US" sz="2800" dirty="0">
                <a:cs typeface="Arial" panose="020B0604020202020204" pitchFamily="34" charset="0"/>
              </a:rPr>
              <a:t> </a:t>
            </a:r>
            <a:r>
              <a:rPr lang="en-GB" altLang="en-US" sz="2800" dirty="0" err="1">
                <a:cs typeface="Arial" panose="020B0604020202020204" pitchFamily="34" charset="0"/>
              </a:rPr>
              <a:t>erbyn</a:t>
            </a:r>
            <a:r>
              <a:rPr lang="en-GB" altLang="en-US" sz="2800" dirty="0">
                <a:cs typeface="Arial" panose="020B0604020202020204" pitchFamily="34" charset="0"/>
              </a:rPr>
              <a:t> y </a:t>
            </a:r>
            <a:r>
              <a:rPr lang="en-GB" altLang="en-US" sz="2800" dirty="0" err="1">
                <a:cs typeface="Arial" panose="020B0604020202020204" pitchFamily="34" charset="0"/>
              </a:rPr>
              <a:t>Lleuad</a:t>
            </a:r>
            <a:r>
              <a:rPr lang="en-GB" altLang="en-US" sz="2800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28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Ochr</a:t>
            </a:r>
            <a:r>
              <a:rPr lang="en-GB" dirty="0" smtClean="0"/>
              <a:t> </a:t>
            </a:r>
            <a:r>
              <a:rPr lang="en-GB" dirty="0" err="1" smtClean="0"/>
              <a:t>bellaf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84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86" y="995282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err="1">
                <a:ea typeface="Arial"/>
                <a:cs typeface="Arial"/>
                <a:sym typeface="Arial"/>
              </a:rPr>
              <a:t>Ar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wahanol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adegau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o’r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mis</a:t>
            </a:r>
            <a:r>
              <a:rPr lang="en-GB" sz="2800" dirty="0">
                <a:ea typeface="Arial"/>
                <a:cs typeface="Arial"/>
                <a:sym typeface="Arial"/>
              </a:rPr>
              <a:t>, </a:t>
            </a:r>
            <a:r>
              <a:rPr lang="en-GB" sz="2800" dirty="0" err="1">
                <a:ea typeface="Arial"/>
                <a:cs typeface="Arial"/>
                <a:sym typeface="Arial"/>
              </a:rPr>
              <a:t>mae'r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Lleuad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edrych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wahanol</a:t>
            </a:r>
            <a:r>
              <a:rPr lang="en-GB" sz="2800" dirty="0">
                <a:ea typeface="Arial"/>
                <a:cs typeface="Arial"/>
                <a:sym typeface="Arial"/>
              </a:rPr>
              <a:t>. Mae </a:t>
            </a:r>
            <a:r>
              <a:rPr lang="en-GB" sz="2800" dirty="0" err="1">
                <a:ea typeface="Arial"/>
                <a:cs typeface="Arial"/>
                <a:sym typeface="Arial"/>
              </a:rPr>
              <a:t>hyn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digwydd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oherwydd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/>
              <a:t>wrth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i</a:t>
            </a:r>
            <a:r>
              <a:rPr lang="en-GB" sz="2800" dirty="0" err="1"/>
              <a:t>’r</a:t>
            </a:r>
            <a:r>
              <a:rPr lang="en-GB" sz="2800" dirty="0"/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Lleuad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/>
              <a:t>g</a:t>
            </a:r>
            <a:r>
              <a:rPr lang="en-GB" sz="2800" dirty="0" err="1">
                <a:ea typeface="Arial"/>
                <a:cs typeface="Arial"/>
                <a:sym typeface="Arial"/>
              </a:rPr>
              <a:t>ylchdroi</a:t>
            </a:r>
            <a:r>
              <a:rPr lang="en-GB" sz="2800" dirty="0">
                <a:ea typeface="Arial"/>
                <a:cs typeface="Arial"/>
                <a:sym typeface="Arial"/>
              </a:rPr>
              <a:t> o </a:t>
            </a:r>
            <a:r>
              <a:rPr lang="en-GB" sz="2800" dirty="0" err="1">
                <a:ea typeface="Arial"/>
                <a:cs typeface="Arial"/>
                <a:sym typeface="Arial"/>
              </a:rPr>
              <a:t>amgylch</a:t>
            </a:r>
            <a:r>
              <a:rPr lang="en-GB" sz="2800" dirty="0">
                <a:ea typeface="Arial"/>
                <a:cs typeface="Arial"/>
                <a:sym typeface="Arial"/>
              </a:rPr>
              <a:t> y </a:t>
            </a:r>
            <a:r>
              <a:rPr lang="en-GB" sz="2800" dirty="0" err="1">
                <a:ea typeface="Arial"/>
                <a:cs typeface="Arial"/>
                <a:sym typeface="Arial"/>
              </a:rPr>
              <a:t>Ddaear</a:t>
            </a:r>
            <a:r>
              <a:rPr lang="en-GB" sz="2800" dirty="0">
                <a:ea typeface="Arial"/>
                <a:cs typeface="Arial"/>
                <a:sym typeface="Arial"/>
              </a:rPr>
              <a:t>, </a:t>
            </a:r>
            <a:r>
              <a:rPr lang="en-GB" sz="2800" dirty="0" err="1">
                <a:ea typeface="Arial"/>
                <a:cs typeface="Arial"/>
                <a:sym typeface="Arial"/>
              </a:rPr>
              <a:t>mae'r</a:t>
            </a:r>
            <a:r>
              <a:rPr lang="en-GB" sz="2800" dirty="0">
                <a:ea typeface="Arial"/>
                <a:cs typeface="Arial"/>
                <a:sym typeface="Arial"/>
              </a:rPr>
              <a:t> Haul </a:t>
            </a:r>
            <a:r>
              <a:rPr lang="en-GB" sz="2800" dirty="0" err="1">
                <a:ea typeface="Arial"/>
                <a:cs typeface="Arial"/>
                <a:sym typeface="Arial"/>
              </a:rPr>
              <a:t>yn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goleuo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gwahanol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rannau</a:t>
            </a:r>
            <a:r>
              <a:rPr lang="en-GB" sz="2800" dirty="0">
                <a:ea typeface="Arial"/>
                <a:cs typeface="Arial"/>
                <a:sym typeface="Arial"/>
              </a:rPr>
              <a:t> </a:t>
            </a:r>
            <a:r>
              <a:rPr lang="en-GB" sz="2800" dirty="0" err="1">
                <a:ea typeface="Arial"/>
                <a:cs typeface="Arial"/>
                <a:sym typeface="Arial"/>
              </a:rPr>
              <a:t>ohoni</a:t>
            </a:r>
            <a:r>
              <a:rPr lang="en-GB" sz="2800" dirty="0">
                <a:ea typeface="Arial"/>
                <a:cs typeface="Arial"/>
                <a:sym typeface="Arial"/>
              </a:rPr>
              <a:t>.</a:t>
            </a:r>
            <a:endParaRPr lang="en-GB" sz="2800" dirty="0"/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SiÂp</a:t>
            </a:r>
            <a:r>
              <a:rPr lang="en-GB" dirty="0" smtClean="0"/>
              <a:t> y </a:t>
            </a:r>
            <a:r>
              <a:rPr lang="en-GB" dirty="0" err="1" smtClean="0"/>
              <a:t>lleuad</a:t>
            </a:r>
            <a:endParaRPr lang="en-GB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978400" y="3839793"/>
            <a:ext cx="2808720" cy="2732809"/>
            <a:chOff x="2841531" y="1836939"/>
            <a:chExt cx="3294063" cy="330993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7906" y="2041727"/>
              <a:ext cx="2892425" cy="289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8694" y="1836939"/>
              <a:ext cx="460375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9994" y="2273502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1531" y="3279977"/>
              <a:ext cx="461963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106" y="4284864"/>
              <a:ext cx="461963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9169" y="4688089"/>
              <a:ext cx="460375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881" y="4264227"/>
              <a:ext cx="460375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219" y="3267277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0719" y="2267152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Arrow: Right 13"/>
          <p:cNvSpPr/>
          <p:nvPr/>
        </p:nvSpPr>
        <p:spPr>
          <a:xfrm rot="10800000">
            <a:off x="8175241" y="5025980"/>
            <a:ext cx="2038350" cy="368300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8368916" y="4772457"/>
            <a:ext cx="1844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golau’r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 haul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06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0087" y="1244664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Gellir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disgrifio'r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fel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naill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ai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neu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. Mae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hyn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cyfeirio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at faint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</a:t>
            </a:r>
            <a:r>
              <a:rPr lang="en-GB" altLang="en-US" sz="2400" dirty="0" err="1">
                <a:cs typeface="Arial" panose="020B0604020202020204" pitchFamily="34" charset="0"/>
              </a:rPr>
              <a:t>’r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>
                <a:cs typeface="Arial" panose="020B0604020202020204" pitchFamily="34" charset="0"/>
              </a:rPr>
              <a:t>y </a:t>
            </a:r>
            <a:r>
              <a:rPr lang="en-GB" altLang="en-US" sz="2400" dirty="0" err="1">
                <a:cs typeface="Arial" panose="020B0604020202020204" pitchFamily="34" charset="0"/>
              </a:rPr>
              <a:t>gallwn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ni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ei</a:t>
            </a:r>
            <a:r>
              <a:rPr lang="en-GB" altLang="en-US" sz="2400" dirty="0">
                <a:cs typeface="Arial" panose="020B0604020202020204" pitchFamily="34" charset="0"/>
              </a:rPr>
              <a:t> weld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ddiwrnodau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dilyniannol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Lleuad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chil</a:t>
            </a:r>
            <a:r>
              <a:rPr lang="en-GB" dirty="0" smtClean="0"/>
              <a:t> a </a:t>
            </a:r>
            <a:r>
              <a:rPr lang="en-GB" dirty="0" err="1" smtClean="0"/>
              <a:t>lleuad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chynnydd</a:t>
            </a:r>
            <a:endParaRPr lang="en-GB" dirty="0"/>
          </a:p>
        </p:txBody>
      </p:sp>
      <p:sp>
        <p:nvSpPr>
          <p:cNvPr id="17" name="Title 20"/>
          <p:cNvSpPr txBox="1">
            <a:spLocks/>
          </p:cNvSpPr>
          <p:nvPr/>
        </p:nvSpPr>
        <p:spPr bwMode="auto">
          <a:xfrm>
            <a:off x="1985962" y="3268663"/>
            <a:ext cx="8220075" cy="715962"/>
          </a:xfrm>
          <a:prstGeom prst="rect">
            <a:avLst/>
          </a:prstGeom>
          <a:solidFill>
            <a:schemeClr val="bg1"/>
          </a:solidFill>
          <a:ln w="25400">
            <a:solidFill>
              <a:srgbClr val="0076B0"/>
            </a:solidFill>
            <a:miter lim="800000"/>
            <a:headEnd/>
            <a:tailEnd/>
          </a:ln>
        </p:spPr>
        <p:txBody>
          <a:bodyPr lIns="108000" tIns="108000" rIns="108000" bIns="108000" anchor="ctr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Pan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rydyn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ni'n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mwy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o'r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raddol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dros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nifer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o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ddyddiau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hyn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39" y="4121784"/>
            <a:ext cx="2935288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046439" y="4206622"/>
            <a:ext cx="27622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 bwMode="auto">
          <a:xfrm>
            <a:off x="1985962" y="4934521"/>
            <a:ext cx="8220075" cy="771525"/>
          </a:xfrm>
          <a:prstGeom prst="rect">
            <a:avLst/>
          </a:prstGeom>
          <a:solidFill>
            <a:schemeClr val="bg1"/>
          </a:solidFill>
          <a:ln w="25400">
            <a:solidFill>
              <a:srgbClr val="0076B0"/>
            </a:solidFill>
            <a:miter lim="800000"/>
            <a:headEnd/>
            <a:tailEnd/>
          </a:ln>
        </p:spPr>
        <p:txBody>
          <a:bodyPr lIns="108000" tIns="108000" rIns="108000" bIns="108000" anchor="ctr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Pan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rydyn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ni'n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llai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o'r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raddol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dros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nifer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o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ddyddiau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hyn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cilgant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neu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4152"/>
          <a:stretch>
            <a:fillRect/>
          </a:stretch>
        </p:blipFill>
        <p:spPr bwMode="auto">
          <a:xfrm>
            <a:off x="5872139" y="5850321"/>
            <a:ext cx="2935288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046439" y="6045246"/>
            <a:ext cx="27831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cilga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nt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9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  <p:bldP spid="20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269" y="1410887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Lleuad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chil</a:t>
            </a:r>
            <a:r>
              <a:rPr lang="en-GB" dirty="0" smtClean="0"/>
              <a:t> a </a:t>
            </a:r>
            <a:r>
              <a:rPr lang="en-GB" dirty="0" err="1" smtClean="0"/>
              <a:t>lleuad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chynnydd</a:t>
            </a:r>
            <a:endParaRPr lang="en-GB" dirty="0"/>
          </a:p>
        </p:txBody>
      </p:sp>
      <p:sp>
        <p:nvSpPr>
          <p:cNvPr id="12" name="Title 20"/>
          <p:cNvSpPr txBox="1">
            <a:spLocks/>
          </p:cNvSpPr>
          <p:nvPr/>
        </p:nvSpPr>
        <p:spPr bwMode="auto">
          <a:xfrm>
            <a:off x="1916402" y="2198151"/>
            <a:ext cx="8156575" cy="715963"/>
          </a:xfrm>
          <a:prstGeom prst="rect">
            <a:avLst/>
          </a:prstGeom>
          <a:solidFill>
            <a:schemeClr val="bg1"/>
          </a:solidFill>
          <a:ln w="25400">
            <a:solidFill>
              <a:srgbClr val="0076B0"/>
            </a:solidFill>
            <a:miter lim="800000"/>
            <a:headEnd/>
            <a:tailEnd/>
          </a:ln>
        </p:spPr>
        <p:txBody>
          <a:bodyPr lIns="108000" tIns="108000" rIns="108000" bIns="108000" anchor="ctr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Ystyr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ydi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pan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ydym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ond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gallu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ardal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siâp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239" y="2993384"/>
            <a:ext cx="1119188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527" y="2993384"/>
            <a:ext cx="1125537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2664403" y="4041215"/>
            <a:ext cx="31188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6201494" y="4041215"/>
            <a:ext cx="28816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cilgant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itle 20"/>
          <p:cNvSpPr txBox="1">
            <a:spLocks/>
          </p:cNvSpPr>
          <p:nvPr/>
        </p:nvSpPr>
        <p:spPr bwMode="auto">
          <a:xfrm>
            <a:off x="1916402" y="4441266"/>
            <a:ext cx="8156575" cy="715962"/>
          </a:xfrm>
          <a:prstGeom prst="rect">
            <a:avLst/>
          </a:prstGeom>
          <a:solidFill>
            <a:schemeClr val="bg1"/>
          </a:solidFill>
          <a:ln w="25400">
            <a:solidFill>
              <a:srgbClr val="0076B0"/>
            </a:solidFill>
            <a:miter lim="800000"/>
            <a:headEnd/>
            <a:tailEnd/>
          </a:ln>
        </p:spPr>
        <p:txBody>
          <a:bodyPr lIns="108000" tIns="108000" rIns="108000" bIns="108000" anchor="ctr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Ystyr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(gibbous moon)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ydi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pan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na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ellir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ardal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siâp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. 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239" y="5186146"/>
            <a:ext cx="1179512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39" y="5186146"/>
            <a:ext cx="1177925" cy="117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11"/>
          <p:cNvSpPr txBox="1">
            <a:spLocks noChangeArrowheads="1"/>
          </p:cNvSpPr>
          <p:nvPr/>
        </p:nvSpPr>
        <p:spPr bwMode="auto">
          <a:xfrm>
            <a:off x="2776033" y="6314493"/>
            <a:ext cx="2895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cilgant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9"/>
          <p:cNvSpPr txBox="1">
            <a:spLocks noChangeArrowheads="1"/>
          </p:cNvSpPr>
          <p:nvPr/>
        </p:nvSpPr>
        <p:spPr bwMode="auto">
          <a:xfrm>
            <a:off x="6315938" y="6303885"/>
            <a:ext cx="2652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03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/>
      <p:bldP spid="16" grpId="0"/>
      <p:bldP spid="22" grpId="0" animBg="1"/>
      <p:bldP spid="26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3251" y="1706451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None/>
            </a:pP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Gellir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disgrifio'r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hefyd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fel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newydd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(pan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nad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oes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dim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ohoni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i'w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o'r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Ddaear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),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hanner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a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lawn.</a:t>
            </a:r>
            <a:endParaRPr lang="en-GB" altLang="en-US" sz="2400" b="1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Gweddau’r</a:t>
            </a:r>
            <a:r>
              <a:rPr lang="en-GB" dirty="0" smtClean="0"/>
              <a:t> </a:t>
            </a:r>
            <a:r>
              <a:rPr lang="en-GB" dirty="0" err="1" smtClean="0"/>
              <a:t>lleuad</a:t>
            </a:r>
            <a:endParaRPr lang="en-GB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451134" y="3660212"/>
            <a:ext cx="2918546" cy="2558473"/>
            <a:chOff x="2070006" y="1090814"/>
            <a:chExt cx="4851400" cy="4789488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7906" y="2041727"/>
              <a:ext cx="2892425" cy="289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7781" y="4799214"/>
              <a:ext cx="541338" cy="53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7781" y="1665489"/>
              <a:ext cx="54133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3769" y="1090814"/>
              <a:ext cx="541337" cy="53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8956" y="1665489"/>
              <a:ext cx="54133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9006" y="5338964"/>
              <a:ext cx="54133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0069" y="3218064"/>
              <a:ext cx="541337" cy="53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8956" y="4799214"/>
              <a:ext cx="541338" cy="53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0006" y="3214889"/>
              <a:ext cx="541338" cy="539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8694" y="1836939"/>
              <a:ext cx="460375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9994" y="2273502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1531" y="3279977"/>
              <a:ext cx="461963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1106" y="4284864"/>
              <a:ext cx="461963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2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9169" y="4688089"/>
              <a:ext cx="460375" cy="458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881" y="4264227"/>
              <a:ext cx="460375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5219" y="3267277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0719" y="2267152"/>
              <a:ext cx="460375" cy="458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TextBox 111"/>
          <p:cNvSpPr txBox="1">
            <a:spLocks noChangeArrowheads="1"/>
          </p:cNvSpPr>
          <p:nvPr/>
        </p:nvSpPr>
        <p:spPr bwMode="auto">
          <a:xfrm>
            <a:off x="4293956" y="3108999"/>
            <a:ext cx="324340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hanner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9"/>
          <p:cNvSpPr txBox="1">
            <a:spLocks noChangeArrowheads="1"/>
          </p:cNvSpPr>
          <p:nvPr/>
        </p:nvSpPr>
        <p:spPr bwMode="auto">
          <a:xfrm>
            <a:off x="7055479" y="3720227"/>
            <a:ext cx="25672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</a:rPr>
              <a:t>lleuad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cilgant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386630" y="4754358"/>
            <a:ext cx="16834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/>
              <a:t>l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newydd</a:t>
            </a:r>
            <a:endParaRPr lang="en-GB" altLang="en-US" sz="1600" dirty="0"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079695" y="5821116"/>
            <a:ext cx="2643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/>
              <a:t>l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amgrwm</a:t>
            </a: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endParaRPr lang="en-GB" altLang="en-US" sz="1600" dirty="0"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112"/>
          <p:cNvSpPr txBox="1">
            <a:spLocks noChangeArrowheads="1"/>
          </p:cNvSpPr>
          <p:nvPr/>
        </p:nvSpPr>
        <p:spPr bwMode="auto">
          <a:xfrm>
            <a:off x="4554830" y="6279282"/>
            <a:ext cx="27035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hanner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l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41"/>
          <p:cNvSpPr txBox="1">
            <a:spLocks noChangeArrowheads="1"/>
          </p:cNvSpPr>
          <p:nvPr/>
        </p:nvSpPr>
        <p:spPr bwMode="auto">
          <a:xfrm>
            <a:off x="2161768" y="5847191"/>
            <a:ext cx="26422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4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gilgant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(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chil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)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9" name="TextBox 25"/>
          <p:cNvSpPr txBox="1">
            <a:spLocks noChangeArrowheads="1"/>
          </p:cNvSpPr>
          <p:nvPr/>
        </p:nvSpPr>
        <p:spPr bwMode="auto">
          <a:xfrm>
            <a:off x="2880936" y="4752974"/>
            <a:ext cx="17097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lawn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0" name="TextBox 26"/>
          <p:cNvSpPr txBox="1">
            <a:spLocks noChangeArrowheads="1"/>
          </p:cNvSpPr>
          <p:nvPr/>
        </p:nvSpPr>
        <p:spPr bwMode="auto">
          <a:xfrm>
            <a:off x="2343393" y="3737321"/>
            <a:ext cx="24018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600"/>
              <a:buFontTx/>
              <a:buNone/>
            </a:pPr>
            <a:r>
              <a:rPr lang="en-GB" altLang="en-US" sz="1600" dirty="0" err="1">
                <a:solidFill>
                  <a:schemeClr val="tx1"/>
                </a:solidFill>
                <a:latin typeface="+mn-lt"/>
              </a:rPr>
              <a:t>l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ar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ei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16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chynnydd</a:t>
            </a:r>
            <a:r>
              <a:rPr lang="en-GB" altLang="en-US" sz="1600" dirty="0">
                <a:solidFill>
                  <a:schemeClr val="tx1"/>
                </a:solidFill>
                <a:latin typeface="+mn-lt"/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endParaRPr lang="en-GB" altLang="en-US" sz="16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1" name="Arrow: Right 13"/>
          <p:cNvSpPr/>
          <p:nvPr/>
        </p:nvSpPr>
        <p:spPr>
          <a:xfrm rot="10800000">
            <a:off x="9723366" y="4752974"/>
            <a:ext cx="2045463" cy="314949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32" name="TextBox 12"/>
          <p:cNvSpPr txBox="1">
            <a:spLocks noChangeArrowheads="1"/>
          </p:cNvSpPr>
          <p:nvPr/>
        </p:nvSpPr>
        <p:spPr bwMode="auto">
          <a:xfrm>
            <a:off x="10045862" y="4452959"/>
            <a:ext cx="1762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Twinkl"/>
                <a:cs typeface="Twinkl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+mn-lt"/>
              </a:rPr>
              <a:t>golau’r</a:t>
            </a:r>
            <a:r>
              <a:rPr lang="en-GB" altLang="en-US" dirty="0">
                <a:solidFill>
                  <a:schemeClr val="tx1"/>
                </a:solidFill>
                <a:latin typeface="+mn-lt"/>
              </a:rPr>
              <a:t> haul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63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7" grpId="0"/>
      <p:bldP spid="28" grpId="0"/>
      <p:bldP spid="29" grpId="0"/>
      <p:bldP spid="30" grpId="0"/>
      <p:bldP spid="31" grpId="0" animBg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on transparent PNG - Stick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6086" y="2307786"/>
            <a:ext cx="5346411" cy="534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2800" dirty="0" err="1" smtClean="0"/>
              <a:t>Allwch</a:t>
            </a:r>
            <a:r>
              <a:rPr lang="en-GB" sz="2800" dirty="0" smtClean="0"/>
              <a:t> chi </a:t>
            </a:r>
            <a:r>
              <a:rPr lang="en-GB" sz="2800" dirty="0" err="1" smtClean="0"/>
              <a:t>lenwi’r</a:t>
            </a:r>
            <a:r>
              <a:rPr lang="en-GB" sz="2800" dirty="0" smtClean="0"/>
              <a:t> </a:t>
            </a:r>
            <a:r>
              <a:rPr lang="en-GB" sz="2800" dirty="0" err="1" smtClean="0"/>
              <a:t>bylchau</a:t>
            </a:r>
            <a:r>
              <a:rPr lang="en-GB" sz="2800" dirty="0" smtClean="0"/>
              <a:t>?</a:t>
            </a:r>
          </a:p>
          <a:p>
            <a:pPr marL="0" indent="0" algn="ctr">
              <a:buNone/>
            </a:pPr>
            <a:endParaRPr lang="en-GB" sz="2400" dirty="0" smtClean="0"/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Mae’r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L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u="sng" dirty="0">
                <a:cs typeface="Arial" panose="020B0604020202020204" pitchFamily="34" charset="0"/>
              </a:rPr>
              <a:t>                  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Ddaear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unwaith</a:t>
            </a:r>
            <a:r>
              <a:rPr lang="en-GB" altLang="en-US" sz="2400" dirty="0"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</a:rPr>
              <a:t>pob</a:t>
            </a:r>
            <a:r>
              <a:rPr lang="en-GB" altLang="en-US" sz="2400" dirty="0">
                <a:cs typeface="Arial" panose="020B0604020202020204" pitchFamily="34" charset="0"/>
              </a:rPr>
              <a:t> 27.3 </a:t>
            </a:r>
            <a:r>
              <a:rPr lang="en-GB" altLang="en-US" sz="2400" u="sng" dirty="0">
                <a:cs typeface="Arial" panose="020B0604020202020204" pitchFamily="34" charset="0"/>
              </a:rPr>
              <a:t>                   </a:t>
            </a:r>
            <a:r>
              <a:rPr lang="en-GB" altLang="en-US" sz="2400" dirty="0"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cyfnod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pan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ydym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raddol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mwy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o’r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endParaRPr lang="en-GB" altLang="en-US" sz="2400" dirty="0">
              <a:cs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u="sng" dirty="0">
                <a:cs typeface="Arial" panose="020B0604020202020204" pitchFamily="34" charset="0"/>
              </a:rPr>
              <a:t>			</a:t>
            </a:r>
            <a:r>
              <a:rPr lang="en-GB" altLang="en-US" sz="2400" dirty="0"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Gelwir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y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cyfnod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pan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ydym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raddol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gweld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llai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o’r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lleuad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en-GB" altLang="en-US" sz="2400" dirty="0" err="1">
                <a:cs typeface="Arial" panose="020B0604020202020204" pitchFamily="34" charset="0"/>
                <a:sym typeface="Arial" panose="020B0604020202020204" pitchFamily="34" charset="0"/>
              </a:rPr>
              <a:t>yn</a:t>
            </a:r>
            <a:endParaRPr lang="en-GB" altLang="en-US" sz="2400" dirty="0">
              <a:cs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cs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u="sng" dirty="0">
                <a:cs typeface="Arial" panose="020B0604020202020204" pitchFamily="34" charset="0"/>
                <a:sym typeface="Arial" panose="020B0604020202020204" pitchFamily="34" charset="0"/>
              </a:rPr>
              <a:t>			</a:t>
            </a:r>
            <a:r>
              <a:rPr lang="en-GB" altLang="en-US" sz="2400" dirty="0"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2400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Ydych</a:t>
            </a:r>
            <a:r>
              <a:rPr lang="en-GB" dirty="0" smtClean="0"/>
              <a:t> </a:t>
            </a:r>
            <a:r>
              <a:rPr lang="en-GB" dirty="0" err="1" smtClean="0"/>
              <a:t>chi’n</a:t>
            </a:r>
            <a:r>
              <a:rPr lang="en-GB" dirty="0" smtClean="0"/>
              <a:t> </a:t>
            </a:r>
            <a:r>
              <a:rPr lang="en-GB" dirty="0" err="1" smtClean="0"/>
              <a:t>cofio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281651" y="5512723"/>
            <a:ext cx="8425440" cy="10450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800" dirty="0"/>
              <a:t>	</a:t>
            </a:r>
            <a:r>
              <a:rPr lang="en-GB" sz="2800" dirty="0" err="1" smtClean="0"/>
              <a:t>diwrnod</a:t>
            </a:r>
            <a:r>
              <a:rPr lang="en-GB" sz="2800" dirty="0" smtClean="0"/>
              <a:t> 			</a:t>
            </a:r>
            <a:r>
              <a:rPr lang="en-GB" sz="2400" dirty="0" err="1" smtClean="0"/>
              <a:t>lleuad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ei</a:t>
            </a:r>
            <a:r>
              <a:rPr lang="en-GB" sz="2400" dirty="0" smtClean="0"/>
              <a:t> </a:t>
            </a:r>
            <a:r>
              <a:rPr lang="en-GB" sz="2400" dirty="0" err="1" smtClean="0"/>
              <a:t>chynnydd</a:t>
            </a:r>
            <a:endParaRPr lang="en-GB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/>
              <a:t>	</a:t>
            </a:r>
            <a:r>
              <a:rPr lang="en-GB" sz="2000" dirty="0" err="1"/>
              <a:t>l</a:t>
            </a:r>
            <a:r>
              <a:rPr lang="en-GB" sz="2000" dirty="0" err="1" smtClean="0"/>
              <a:t>leuad</a:t>
            </a:r>
            <a:r>
              <a:rPr lang="en-GB" sz="2000" dirty="0" smtClean="0"/>
              <a:t> </a:t>
            </a:r>
            <a:r>
              <a:rPr lang="en-GB" sz="2000" dirty="0" err="1" smtClean="0"/>
              <a:t>cilgant</a:t>
            </a:r>
            <a:r>
              <a:rPr lang="en-GB" sz="2000" dirty="0" smtClean="0"/>
              <a:t> </a:t>
            </a:r>
            <a:r>
              <a:rPr lang="en-GB" sz="2000" dirty="0" err="1" smtClean="0"/>
              <a:t>ar</a:t>
            </a:r>
            <a:r>
              <a:rPr lang="en-GB" sz="2000" dirty="0" smtClean="0"/>
              <a:t> </a:t>
            </a:r>
            <a:r>
              <a:rPr lang="en-GB" sz="2000" dirty="0" err="1" smtClean="0"/>
              <a:t>ei</a:t>
            </a:r>
            <a:r>
              <a:rPr lang="en-GB" sz="2000" dirty="0" smtClean="0"/>
              <a:t> </a:t>
            </a:r>
            <a:r>
              <a:rPr lang="en-GB" sz="2000" dirty="0" err="1" smtClean="0"/>
              <a:t>chil</a:t>
            </a:r>
            <a:r>
              <a:rPr lang="en-GB" sz="2400" dirty="0" smtClean="0"/>
              <a:t>	</a:t>
            </a:r>
            <a:r>
              <a:rPr lang="en-GB" sz="2400" dirty="0" err="1" smtClean="0"/>
              <a:t>cylchdroi’r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2521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51</TotalTime>
  <Words>733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Twinkl</vt:lpstr>
      <vt:lpstr>Vapor Trail</vt:lpstr>
      <vt:lpstr>Symudiad y lleuad</vt:lpstr>
      <vt:lpstr>Y Lleuad</vt:lpstr>
      <vt:lpstr>Beth ydy’r lleuad?</vt:lpstr>
      <vt:lpstr>Symudiad y lleuad - orbit</vt:lpstr>
      <vt:lpstr>Symudiad y lleuad</vt:lpstr>
      <vt:lpstr>Ochr bellaf y lleuad</vt:lpstr>
      <vt:lpstr>SiÂp y lleuad</vt:lpstr>
      <vt:lpstr>Lleuad ar ei chil a lleuad ar ei chynnydd</vt:lpstr>
      <vt:lpstr>Lleuad ar ei chil a lleuad ar ei chynnydd</vt:lpstr>
      <vt:lpstr>Gweddau’r lleuad</vt:lpstr>
      <vt:lpstr>Ydych chi’n cofio?</vt:lpstr>
    </vt:vector>
  </TitlesOfParts>
  <Company>NPTCBC Schools &amp; Learning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Symudiad y lleuad</dc:title>
  <dc:creator>home</dc:creator>
  <cp:lastModifiedBy>home</cp:lastModifiedBy>
  <cp:revision>6</cp:revision>
  <dcterms:created xsi:type="dcterms:W3CDTF">2021-01-26T10:22:09Z</dcterms:created>
  <dcterms:modified xsi:type="dcterms:W3CDTF">2021-01-29T09:24:27Z</dcterms:modified>
</cp:coreProperties>
</file>