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73" r:id="rId5"/>
    <p:sldId id="275" r:id="rId6"/>
    <p:sldId id="260" r:id="rId7"/>
    <p:sldId id="261" r:id="rId8"/>
    <p:sldId id="268" r:id="rId9"/>
    <p:sldId id="266" r:id="rId10"/>
    <p:sldId id="279" r:id="rId11"/>
    <p:sldId id="282" r:id="rId12"/>
    <p:sldId id="267" r:id="rId13"/>
    <p:sldId id="276" r:id="rId14"/>
    <p:sldId id="271" r:id="rId15"/>
    <p:sldId id="283" r:id="rId16"/>
    <p:sldId id="286" r:id="rId17"/>
    <p:sldId id="263" r:id="rId18"/>
    <p:sldId id="280" r:id="rId19"/>
    <p:sldId id="264" r:id="rId20"/>
    <p:sldId id="281" r:id="rId21"/>
    <p:sldId id="285" r:id="rId22"/>
    <p:sldId id="27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737"/>
    <a:srgbClr val="FDBF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EFE652-EFAC-4ACB-87E4-0512B4F41769}" v="239" dt="2021-09-26T12:38:51.6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 Jones (YGG Castell-nedd)" userId="S::jonesf268@hwbcymru.net::b61f1f1c-e06c-49a7-b79f-db3c5fbe2fbc" providerId="AD" clId="Web-{DCEFE652-EFAC-4ACB-87E4-0512B4F41769}"/>
    <pc:docChg chg="delSld modSld">
      <pc:chgData name="F Jones (YGG Castell-nedd)" userId="S::jonesf268@hwbcymru.net::b61f1f1c-e06c-49a7-b79f-db3c5fbe2fbc" providerId="AD" clId="Web-{DCEFE652-EFAC-4ACB-87E4-0512B4F41769}" dt="2021-09-26T12:38:51.674" v="126"/>
      <pc:docMkLst>
        <pc:docMk/>
      </pc:docMkLst>
      <pc:sldChg chg="modSp">
        <pc:chgData name="F Jones (YGG Castell-nedd)" userId="S::jonesf268@hwbcymru.net::b61f1f1c-e06c-49a7-b79f-db3c5fbe2fbc" providerId="AD" clId="Web-{DCEFE652-EFAC-4ACB-87E4-0512B4F41769}" dt="2021-09-26T12:30:13.524" v="8" actId="20577"/>
        <pc:sldMkLst>
          <pc:docMk/>
          <pc:sldMk cId="3895084098" sldId="256"/>
        </pc:sldMkLst>
        <pc:spChg chg="mod">
          <ac:chgData name="F Jones (YGG Castell-nedd)" userId="S::jonesf268@hwbcymru.net::b61f1f1c-e06c-49a7-b79f-db3c5fbe2fbc" providerId="AD" clId="Web-{DCEFE652-EFAC-4ACB-87E4-0512B4F41769}" dt="2021-09-26T12:30:13.524" v="8" actId="20577"/>
          <ac:spMkLst>
            <pc:docMk/>
            <pc:sldMk cId="3895084098" sldId="256"/>
            <ac:spMk id="3" creationId="{00000000-0000-0000-0000-000000000000}"/>
          </ac:spMkLst>
        </pc:spChg>
      </pc:sldChg>
      <pc:sldChg chg="modSp">
        <pc:chgData name="F Jones (YGG Castell-nedd)" userId="S::jonesf268@hwbcymru.net::b61f1f1c-e06c-49a7-b79f-db3c5fbe2fbc" providerId="AD" clId="Web-{DCEFE652-EFAC-4ACB-87E4-0512B4F41769}" dt="2021-09-26T12:33:11.621" v="74" actId="1076"/>
        <pc:sldMkLst>
          <pc:docMk/>
          <pc:sldMk cId="2320627583" sldId="261"/>
        </pc:sldMkLst>
        <pc:spChg chg="mod">
          <ac:chgData name="F Jones (YGG Castell-nedd)" userId="S::jonesf268@hwbcymru.net::b61f1f1c-e06c-49a7-b79f-db3c5fbe2fbc" providerId="AD" clId="Web-{DCEFE652-EFAC-4ACB-87E4-0512B4F41769}" dt="2021-09-26T12:33:07.152" v="72" actId="1076"/>
          <ac:spMkLst>
            <pc:docMk/>
            <pc:sldMk cId="2320627583" sldId="261"/>
            <ac:spMk id="3" creationId="{00000000-0000-0000-0000-000000000000}"/>
          </ac:spMkLst>
        </pc:spChg>
        <pc:picChg chg="mod">
          <ac:chgData name="F Jones (YGG Castell-nedd)" userId="S::jonesf268@hwbcymru.net::b61f1f1c-e06c-49a7-b79f-db3c5fbe2fbc" providerId="AD" clId="Web-{DCEFE652-EFAC-4ACB-87E4-0512B4F41769}" dt="2021-09-26T12:33:11.621" v="74" actId="1076"/>
          <ac:picMkLst>
            <pc:docMk/>
            <pc:sldMk cId="2320627583" sldId="261"/>
            <ac:picMk id="5123" creationId="{00000000-0000-0000-0000-000000000000}"/>
          </ac:picMkLst>
        </pc:picChg>
      </pc:sldChg>
      <pc:sldChg chg="modSp">
        <pc:chgData name="F Jones (YGG Castell-nedd)" userId="S::jonesf268@hwbcymru.net::b61f1f1c-e06c-49a7-b79f-db3c5fbe2fbc" providerId="AD" clId="Web-{DCEFE652-EFAC-4ACB-87E4-0512B4F41769}" dt="2021-09-26T12:35:12.498" v="103" actId="20577"/>
        <pc:sldMkLst>
          <pc:docMk/>
          <pc:sldMk cId="2366273490" sldId="267"/>
        </pc:sldMkLst>
        <pc:spChg chg="mod">
          <ac:chgData name="F Jones (YGG Castell-nedd)" userId="S::jonesf268@hwbcymru.net::b61f1f1c-e06c-49a7-b79f-db3c5fbe2fbc" providerId="AD" clId="Web-{DCEFE652-EFAC-4ACB-87E4-0512B4F41769}" dt="2021-09-26T12:35:12.498" v="103" actId="20577"/>
          <ac:spMkLst>
            <pc:docMk/>
            <pc:sldMk cId="2366273490" sldId="267"/>
            <ac:spMk id="4" creationId="{00000000-0000-0000-0000-000000000000}"/>
          </ac:spMkLst>
        </pc:spChg>
      </pc:sldChg>
      <pc:sldChg chg="modSp">
        <pc:chgData name="F Jones (YGG Castell-nedd)" userId="S::jonesf268@hwbcymru.net::b61f1f1c-e06c-49a7-b79f-db3c5fbe2fbc" providerId="AD" clId="Web-{DCEFE652-EFAC-4ACB-87E4-0512B4F41769}" dt="2021-09-26T12:35:46.030" v="112" actId="20577"/>
        <pc:sldMkLst>
          <pc:docMk/>
          <pc:sldMk cId="3620423013" sldId="276"/>
        </pc:sldMkLst>
        <pc:spChg chg="mod">
          <ac:chgData name="F Jones (YGG Castell-nedd)" userId="S::jonesf268@hwbcymru.net::b61f1f1c-e06c-49a7-b79f-db3c5fbe2fbc" providerId="AD" clId="Web-{DCEFE652-EFAC-4ACB-87E4-0512B4F41769}" dt="2021-09-26T12:35:46.030" v="112" actId="20577"/>
          <ac:spMkLst>
            <pc:docMk/>
            <pc:sldMk cId="3620423013" sldId="276"/>
            <ac:spMk id="6" creationId="{00000000-0000-0000-0000-000000000000}"/>
          </ac:spMkLst>
        </pc:spChg>
        <pc:picChg chg="mod">
          <ac:chgData name="F Jones (YGG Castell-nedd)" userId="S::jonesf268@hwbcymru.net::b61f1f1c-e06c-49a7-b79f-db3c5fbe2fbc" providerId="AD" clId="Web-{DCEFE652-EFAC-4ACB-87E4-0512B4F41769}" dt="2021-09-26T12:35:40.905" v="104" actId="14100"/>
          <ac:picMkLst>
            <pc:docMk/>
            <pc:sldMk cId="3620423013" sldId="276"/>
            <ac:picMk id="48" creationId="{00000000-0000-0000-0000-000000000000}"/>
          </ac:picMkLst>
        </pc:picChg>
      </pc:sldChg>
      <pc:sldChg chg="delSp modSp">
        <pc:chgData name="F Jones (YGG Castell-nedd)" userId="S::jonesf268@hwbcymru.net::b61f1f1c-e06c-49a7-b79f-db3c5fbe2fbc" providerId="AD" clId="Web-{DCEFE652-EFAC-4ACB-87E4-0512B4F41769}" dt="2021-09-26T12:38:51.674" v="126"/>
        <pc:sldMkLst>
          <pc:docMk/>
          <pc:sldMk cId="517212937" sldId="283"/>
        </pc:sldMkLst>
        <pc:spChg chg="mod">
          <ac:chgData name="F Jones (YGG Castell-nedd)" userId="S::jonesf268@hwbcymru.net::b61f1f1c-e06c-49a7-b79f-db3c5fbe2fbc" providerId="AD" clId="Web-{DCEFE652-EFAC-4ACB-87E4-0512B4F41769}" dt="2021-09-26T12:36:44.672" v="117" actId="20577"/>
          <ac:spMkLst>
            <pc:docMk/>
            <pc:sldMk cId="517212937" sldId="283"/>
            <ac:spMk id="8" creationId="{00000000-0000-0000-0000-000000000000}"/>
          </ac:spMkLst>
        </pc:spChg>
        <pc:spChg chg="del">
          <ac:chgData name="F Jones (YGG Castell-nedd)" userId="S::jonesf268@hwbcymru.net::b61f1f1c-e06c-49a7-b79f-db3c5fbe2fbc" providerId="AD" clId="Web-{DCEFE652-EFAC-4ACB-87E4-0512B4F41769}" dt="2021-09-26T12:37:56.642" v="120"/>
          <ac:spMkLst>
            <pc:docMk/>
            <pc:sldMk cId="517212937" sldId="283"/>
            <ac:spMk id="10" creationId="{00000000-0000-0000-0000-000000000000}"/>
          </ac:spMkLst>
        </pc:spChg>
        <pc:spChg chg="del">
          <ac:chgData name="F Jones (YGG Castell-nedd)" userId="S::jonesf268@hwbcymru.net::b61f1f1c-e06c-49a7-b79f-db3c5fbe2fbc" providerId="AD" clId="Web-{DCEFE652-EFAC-4ACB-87E4-0512B4F41769}" dt="2021-09-26T12:38:51.674" v="126"/>
          <ac:spMkLst>
            <pc:docMk/>
            <pc:sldMk cId="517212937" sldId="283"/>
            <ac:spMk id="12" creationId="{00000000-0000-0000-0000-000000000000}"/>
          </ac:spMkLst>
        </pc:spChg>
        <pc:spChg chg="del mod">
          <ac:chgData name="F Jones (YGG Castell-nedd)" userId="S::jonesf268@hwbcymru.net::b61f1f1c-e06c-49a7-b79f-db3c5fbe2fbc" providerId="AD" clId="Web-{DCEFE652-EFAC-4ACB-87E4-0512B4F41769}" dt="2021-09-26T12:38:41.830" v="125"/>
          <ac:spMkLst>
            <pc:docMk/>
            <pc:sldMk cId="517212937" sldId="283"/>
            <ac:spMk id="13" creationId="{00000000-0000-0000-0000-000000000000}"/>
          </ac:spMkLst>
        </pc:spChg>
        <pc:picChg chg="del">
          <ac:chgData name="F Jones (YGG Castell-nedd)" userId="S::jonesf268@hwbcymru.net::b61f1f1c-e06c-49a7-b79f-db3c5fbe2fbc" providerId="AD" clId="Web-{DCEFE652-EFAC-4ACB-87E4-0512B4F41769}" dt="2021-09-26T12:38:02.845" v="121"/>
          <ac:picMkLst>
            <pc:docMk/>
            <pc:sldMk cId="517212937" sldId="283"/>
            <ac:picMk id="9" creationId="{00000000-0000-0000-0000-000000000000}"/>
          </ac:picMkLst>
        </pc:picChg>
        <pc:picChg chg="del">
          <ac:chgData name="F Jones (YGG Castell-nedd)" userId="S::jonesf268@hwbcymru.net::b61f1f1c-e06c-49a7-b79f-db3c5fbe2fbc" providerId="AD" clId="Web-{DCEFE652-EFAC-4ACB-87E4-0512B4F41769}" dt="2021-09-26T12:37:55.564" v="119"/>
          <ac:picMkLst>
            <pc:docMk/>
            <pc:sldMk cId="517212937" sldId="283"/>
            <ac:picMk id="11" creationId="{00000000-0000-0000-0000-000000000000}"/>
          </ac:picMkLst>
        </pc:picChg>
      </pc:sldChg>
      <pc:sldChg chg="del">
        <pc:chgData name="F Jones (YGG Castell-nedd)" userId="S::jonesf268@hwbcymru.net::b61f1f1c-e06c-49a7-b79f-db3c5fbe2fbc" providerId="AD" clId="Web-{DCEFE652-EFAC-4ACB-87E4-0512B4F41769}" dt="2021-09-26T12:37:30.079" v="118"/>
        <pc:sldMkLst>
          <pc:docMk/>
          <pc:sldMk cId="511312564" sldId="28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28/09/2021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746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28/09/2021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907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28/09/2021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296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28/09/2021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681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28/09/2021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121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28/09/2021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851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28/09/2021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2918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28/09/2021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623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28/09/2021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318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28/09/2021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50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7B9C6-F268-4D73-B7D1-463F819E8A33}" type="datetimeFigureOut">
              <a:rPr lang="en-GB" smtClean="0"/>
              <a:t>28/09/2021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209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7B9C6-F268-4D73-B7D1-463F819E8A33}" type="datetimeFigureOut">
              <a:rPr lang="en-GB" smtClean="0"/>
              <a:t>28/09/2021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D36452-35D5-4E3B-94EF-4979ABB5C8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87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occolibob.co.uk/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5" Type="http://schemas.openxmlformats.org/officeDocument/2006/relationships/image" Target="../media/image10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0.png"/><Relationship Id="rId18" Type="http://schemas.openxmlformats.org/officeDocument/2006/relationships/image" Target="../media/image35.jpeg"/><Relationship Id="rId3" Type="http://schemas.openxmlformats.org/officeDocument/2006/relationships/image" Target="../media/image21.png"/><Relationship Id="rId21" Type="http://schemas.openxmlformats.org/officeDocument/2006/relationships/image" Target="../media/image38.jpeg"/><Relationship Id="rId7" Type="http://schemas.openxmlformats.org/officeDocument/2006/relationships/image" Target="../media/image25.png"/><Relationship Id="rId12" Type="http://schemas.openxmlformats.org/officeDocument/2006/relationships/image" Target="../media/image29.png"/><Relationship Id="rId17" Type="http://schemas.openxmlformats.org/officeDocument/2006/relationships/image" Target="../media/image34.jpe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3.png"/><Relationship Id="rId20" Type="http://schemas.openxmlformats.org/officeDocument/2006/relationships/image" Target="../media/image37.jpeg"/><Relationship Id="rId1" Type="http://schemas.openxmlformats.org/officeDocument/2006/relationships/tags" Target="../tags/tag13.xml"/><Relationship Id="rId6" Type="http://schemas.openxmlformats.org/officeDocument/2006/relationships/image" Target="../media/image24.png"/><Relationship Id="rId11" Type="http://schemas.openxmlformats.org/officeDocument/2006/relationships/image" Target="../media/image10.png"/><Relationship Id="rId5" Type="http://schemas.openxmlformats.org/officeDocument/2006/relationships/image" Target="../media/image23.png"/><Relationship Id="rId15" Type="http://schemas.openxmlformats.org/officeDocument/2006/relationships/image" Target="../media/image32.jpeg"/><Relationship Id="rId23" Type="http://schemas.microsoft.com/office/2007/relationships/hdphoto" Target="../media/hdphoto1.wdp"/><Relationship Id="rId10" Type="http://schemas.openxmlformats.org/officeDocument/2006/relationships/image" Target="../media/image28.png"/><Relationship Id="rId19" Type="http://schemas.openxmlformats.org/officeDocument/2006/relationships/image" Target="../media/image36.jpe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1.png"/><Relationship Id="rId22" Type="http://schemas.openxmlformats.org/officeDocument/2006/relationships/image" Target="../media/image3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5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4" Type="http://schemas.openxmlformats.org/officeDocument/2006/relationships/image" Target="../media/image5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5" Type="http://schemas.openxmlformats.org/officeDocument/2006/relationships/image" Target="../media/image55.png"/><Relationship Id="rId4" Type="http://schemas.openxmlformats.org/officeDocument/2006/relationships/image" Target="../media/image5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Relationship Id="rId5" Type="http://schemas.openxmlformats.org/officeDocument/2006/relationships/image" Target="../media/image61.png"/><Relationship Id="rId4" Type="http://schemas.openxmlformats.org/officeDocument/2006/relationships/hyperlink" Target="http://www.yggcastellnedd.co.uk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rgbClr val="FF3737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64729" y="980728"/>
            <a:ext cx="7416824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6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Croeso</a:t>
            </a:r>
            <a:r>
              <a:rPr lang="en-GB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anose="02000600000000000000" pitchFamily="2" charset="0"/>
              </a:rPr>
              <a:t> </a:t>
            </a:r>
          </a:p>
          <a:p>
            <a:pPr algn="ctr"/>
            <a:r>
              <a:rPr lang="en-GB" sz="6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/>
              </a:rPr>
              <a:t>i</a:t>
            </a:r>
            <a:endParaRPr lang="en-GB" sz="6000" dirty="0" err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anose="02000600000000000000" pitchFamily="2" charset="0"/>
            </a:endParaRPr>
          </a:p>
          <a:p>
            <a:pPr algn="ctr"/>
            <a:r>
              <a:rPr lang="en-GB" sz="6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/>
              </a:rPr>
              <a:t>Flwyddyn</a:t>
            </a:r>
            <a:r>
              <a:rPr lang="en-GB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/>
              </a:rPr>
              <a:t> 1</a:t>
            </a:r>
            <a:endParaRPr lang="en-GB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Print" panose="02000600000000000000" pitchFamily="2" charset="0"/>
            </a:endParaRPr>
          </a:p>
          <a:p>
            <a:pPr algn="ctr"/>
            <a:r>
              <a:rPr lang="en-GB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CRInfant" panose="02010503020300020003" pitchFamily="2" charset="0"/>
              </a:rPr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84" y="548680"/>
            <a:ext cx="1190109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269" y="4365104"/>
            <a:ext cx="3805461" cy="1926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46249"/>
            <a:ext cx="1189037" cy="129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508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6788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23528" y="347165"/>
            <a:ext cx="8352928" cy="763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err="1">
                <a:latin typeface="Segoe Print" panose="02000600000000000000" pitchFamily="2" charset="0"/>
              </a:rPr>
              <a:t>Amcanion</a:t>
            </a:r>
            <a:r>
              <a:rPr lang="en-GB" b="1" u="sng" dirty="0">
                <a:latin typeface="Segoe Print" panose="02000600000000000000" pitchFamily="2" charset="0"/>
              </a:rPr>
              <a:t> y </a:t>
            </a:r>
            <a:r>
              <a:rPr lang="en-GB" b="1" u="sng" dirty="0" err="1">
                <a:latin typeface="Segoe Print" panose="02000600000000000000" pitchFamily="2" charset="0"/>
              </a:rPr>
              <a:t>cyfarfod</a:t>
            </a:r>
            <a:r>
              <a:rPr lang="en-GB" b="1" u="sng" dirty="0">
                <a:latin typeface="Segoe Print" panose="02000600000000000000" pitchFamily="2" charset="0"/>
              </a:rPr>
              <a:t> / </a:t>
            </a:r>
            <a:r>
              <a:rPr lang="en-GB" b="1" i="1" u="sng" dirty="0">
                <a:latin typeface="Segoe Print" panose="02000600000000000000" pitchFamily="2" charset="0"/>
              </a:rPr>
              <a:t>Aims of the meeting</a:t>
            </a:r>
          </a:p>
          <a:p>
            <a:endParaRPr lang="en-GB" b="1" i="1" u="sng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egoe Print" panose="02000600000000000000" pitchFamily="2" charset="0"/>
              </a:rPr>
              <a:t>Ethos a </a:t>
            </a:r>
            <a:r>
              <a:rPr lang="en-GB" sz="1400" dirty="0" err="1">
                <a:latin typeface="Segoe Print" panose="02000600000000000000" pitchFamily="2" charset="0"/>
              </a:rPr>
              <a:t>Gweledigaeth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yr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Ysgol</a:t>
            </a:r>
            <a:r>
              <a:rPr lang="en-GB" sz="1400" dirty="0">
                <a:latin typeface="Segoe Print" panose="02000600000000000000" pitchFamily="2" charset="0"/>
              </a:rPr>
              <a:t>/</a:t>
            </a:r>
            <a:r>
              <a:rPr lang="en-GB" sz="1400" i="1" dirty="0">
                <a:latin typeface="Segoe Print" panose="02000600000000000000" pitchFamily="2" charset="0"/>
              </a:rPr>
              <a:t>School’s Ethos.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latin typeface="Segoe Print" panose="02000600000000000000" pitchFamily="2" charset="0"/>
              </a:rPr>
              <a:t>Diogelu</a:t>
            </a:r>
            <a:r>
              <a:rPr lang="en-GB" sz="1400" dirty="0">
                <a:latin typeface="Segoe Print" panose="02000600000000000000" pitchFamily="2" charset="0"/>
              </a:rPr>
              <a:t>/</a:t>
            </a:r>
            <a:r>
              <a:rPr lang="en-GB" sz="1400" i="1" dirty="0">
                <a:latin typeface="Segoe Print" panose="02000600000000000000" pitchFamily="2" charset="0"/>
              </a:rPr>
              <a:t>Safeguarding.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i="1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i="1" dirty="0" err="1">
                <a:latin typeface="Segoe Print" panose="02000600000000000000" pitchFamily="2" charset="0"/>
              </a:rPr>
              <a:t>Covid</a:t>
            </a:r>
            <a:r>
              <a:rPr lang="en-GB" sz="1400" i="1" dirty="0">
                <a:latin typeface="Segoe Print" panose="02000600000000000000" pitchFamily="2" charset="0"/>
              </a:rPr>
              <a:t> 19.</a:t>
            </a:r>
          </a:p>
          <a:p>
            <a:endParaRPr lang="en-GB" sz="1400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egoe Print" panose="02000600000000000000" pitchFamily="2" charset="0"/>
              </a:rPr>
              <a:t>Arian </a:t>
            </a:r>
            <a:r>
              <a:rPr lang="en-GB" sz="1400" dirty="0" err="1">
                <a:latin typeface="Segoe Print" panose="02000600000000000000" pitchFamily="2" charset="0"/>
              </a:rPr>
              <a:t>Cinio</a:t>
            </a:r>
            <a:r>
              <a:rPr lang="en-GB" sz="1400" dirty="0">
                <a:latin typeface="Segoe Print" panose="02000600000000000000" pitchFamily="2" charset="0"/>
              </a:rPr>
              <a:t> ac </a:t>
            </a:r>
            <a:r>
              <a:rPr lang="en-GB" sz="1400" dirty="0" err="1">
                <a:latin typeface="Segoe Print" panose="02000600000000000000" pitchFamily="2" charset="0"/>
              </a:rPr>
              <a:t>ati</a:t>
            </a:r>
            <a:r>
              <a:rPr lang="en-GB" sz="1400" dirty="0">
                <a:latin typeface="Segoe Print" panose="02000600000000000000" pitchFamily="2" charset="0"/>
              </a:rPr>
              <a:t> /</a:t>
            </a:r>
            <a:r>
              <a:rPr lang="en-GB" sz="1400" i="1" dirty="0">
                <a:latin typeface="Segoe Print" panose="02000600000000000000" pitchFamily="2" charset="0"/>
              </a:rPr>
              <a:t>Dinner Money etc.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latin typeface="Segoe Print" panose="02000600000000000000" pitchFamily="2" charset="0"/>
              </a:rPr>
              <a:t>Ymarfer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Corff</a:t>
            </a:r>
            <a:r>
              <a:rPr lang="en-GB" sz="1400" dirty="0">
                <a:latin typeface="Segoe Print" panose="02000600000000000000" pitchFamily="2" charset="0"/>
              </a:rPr>
              <a:t> /</a:t>
            </a:r>
            <a:r>
              <a:rPr lang="en-GB" sz="1400" i="1" dirty="0">
                <a:latin typeface="Segoe Print" panose="02000600000000000000" pitchFamily="2" charset="0"/>
              </a:rPr>
              <a:t>Physical Education.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i="1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latin typeface="Segoe Print" panose="02000600000000000000" pitchFamily="2" charset="0"/>
              </a:rPr>
              <a:t>Gwisg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Ysgol</a:t>
            </a:r>
            <a:r>
              <a:rPr lang="en-GB" sz="1400" dirty="0">
                <a:latin typeface="Segoe Print" panose="02000600000000000000" pitchFamily="2" charset="0"/>
              </a:rPr>
              <a:t> /</a:t>
            </a:r>
            <a:r>
              <a:rPr lang="en-GB" sz="1400" i="1" dirty="0">
                <a:latin typeface="Segoe Print" panose="02000600000000000000" pitchFamily="2" charset="0"/>
              </a:rPr>
              <a:t>School Uniform.</a:t>
            </a:r>
          </a:p>
          <a:p>
            <a:endParaRPr lang="en-GB" sz="1400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latin typeface="Segoe Print" panose="02000600000000000000" pitchFamily="2" charset="0"/>
              </a:rPr>
              <a:t>Cwricwlwm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Newydd</a:t>
            </a:r>
            <a:r>
              <a:rPr lang="en-GB" sz="1400" dirty="0">
                <a:latin typeface="Segoe Print" panose="02000600000000000000" pitchFamily="2" charset="0"/>
              </a:rPr>
              <a:t> /</a:t>
            </a:r>
            <a:r>
              <a:rPr lang="en-GB" sz="1400" i="1" dirty="0">
                <a:latin typeface="Segoe Print" panose="02000600000000000000" pitchFamily="2" charset="0"/>
              </a:rPr>
              <a:t>New Curriculum.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i="1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latin typeface="Segoe Print" panose="02000600000000000000" pitchFamily="2" charset="0"/>
              </a:rPr>
              <a:t>Trafod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trefn</a:t>
            </a:r>
            <a:r>
              <a:rPr lang="en-GB" sz="1400" dirty="0">
                <a:latin typeface="Segoe Print" panose="02000600000000000000" pitchFamily="2" charset="0"/>
              </a:rPr>
              <a:t> y </a:t>
            </a:r>
            <a:r>
              <a:rPr lang="en-GB" sz="1400" dirty="0" err="1">
                <a:latin typeface="Segoe Print" panose="02000600000000000000" pitchFamily="2" charset="0"/>
              </a:rPr>
              <a:t>Dydd</a:t>
            </a:r>
            <a:r>
              <a:rPr lang="en-GB" sz="1400" dirty="0">
                <a:latin typeface="Segoe Print" panose="02000600000000000000" pitchFamily="2" charset="0"/>
              </a:rPr>
              <a:t> /</a:t>
            </a:r>
            <a:r>
              <a:rPr lang="en-GB" sz="1400" i="1" dirty="0">
                <a:latin typeface="Segoe Print" panose="02000600000000000000" pitchFamily="2" charset="0"/>
              </a:rPr>
              <a:t>Discuss the Daily Timetable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i="1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latin typeface="Segoe Print" panose="02000600000000000000" pitchFamily="2" charset="0"/>
              </a:rPr>
              <a:t>Cyflwyno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yr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ystafell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ddosbarth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 smtClean="0">
                <a:latin typeface="Segoe Print" panose="02000600000000000000" pitchFamily="2" charset="0"/>
              </a:rPr>
              <a:t>a’r</a:t>
            </a:r>
            <a:r>
              <a:rPr lang="en-GB" sz="1400" dirty="0" smtClean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Thema</a:t>
            </a:r>
            <a:r>
              <a:rPr lang="en-GB" sz="1400" dirty="0">
                <a:latin typeface="Segoe Print" panose="02000600000000000000" pitchFamily="2" charset="0"/>
              </a:rPr>
              <a:t> /I</a:t>
            </a:r>
            <a:r>
              <a:rPr lang="en-GB" sz="1400" i="1" dirty="0">
                <a:latin typeface="Segoe Print" panose="02000600000000000000" pitchFamily="2" charset="0"/>
              </a:rPr>
              <a:t>ntroduce the classroom setting and </a:t>
            </a:r>
            <a:r>
              <a:rPr lang="en-GB" sz="1400" i="1" dirty="0" err="1" smtClean="0">
                <a:latin typeface="Segoe Print" panose="02000600000000000000" pitchFamily="2" charset="0"/>
              </a:rPr>
              <a:t>ourTheme</a:t>
            </a:r>
            <a:r>
              <a:rPr lang="en-GB" sz="1400" i="1" dirty="0">
                <a:latin typeface="Segoe Print" panose="02000600000000000000" pitchFamily="2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latin typeface="Segoe Print" panose="02000600000000000000" pitchFamily="2" charset="0"/>
              </a:rPr>
              <a:t>Tudalen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Trydar</a:t>
            </a:r>
            <a:r>
              <a:rPr lang="en-GB" sz="1400" dirty="0">
                <a:latin typeface="Segoe Print" panose="02000600000000000000" pitchFamily="2" charset="0"/>
              </a:rPr>
              <a:t>/</a:t>
            </a:r>
            <a:r>
              <a:rPr lang="en-GB" sz="1400" i="1" dirty="0">
                <a:latin typeface="Segoe Print" panose="02000600000000000000" pitchFamily="2" charset="0"/>
              </a:rPr>
              <a:t>Twitter page.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i="1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i="1" dirty="0" err="1">
                <a:latin typeface="Segoe Print" panose="02000600000000000000" pitchFamily="2" charset="0"/>
              </a:rPr>
              <a:t>Polisi</a:t>
            </a:r>
            <a:r>
              <a:rPr lang="en-GB" sz="1400" i="1" dirty="0">
                <a:latin typeface="Segoe Print" panose="02000600000000000000" pitchFamily="2" charset="0"/>
              </a:rPr>
              <a:t> </a:t>
            </a:r>
            <a:r>
              <a:rPr lang="en-GB" sz="1400" i="1" dirty="0" err="1">
                <a:latin typeface="Segoe Print" panose="02000600000000000000" pitchFamily="2" charset="0"/>
              </a:rPr>
              <a:t>Drws</a:t>
            </a:r>
            <a:r>
              <a:rPr lang="en-GB" sz="1400" i="1" dirty="0">
                <a:latin typeface="Segoe Print" panose="02000600000000000000" pitchFamily="2" charset="0"/>
              </a:rPr>
              <a:t> </a:t>
            </a:r>
            <a:r>
              <a:rPr lang="en-GB" sz="1400" i="1" dirty="0" err="1">
                <a:latin typeface="Segoe Print" panose="02000600000000000000" pitchFamily="2" charset="0"/>
              </a:rPr>
              <a:t>Agored</a:t>
            </a:r>
            <a:r>
              <a:rPr lang="en-GB" sz="1400" i="1" dirty="0">
                <a:latin typeface="Segoe Print" panose="02000600000000000000" pitchFamily="2" charset="0"/>
              </a:rPr>
              <a:t>/ Open Door Policy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latin typeface="Segoe Print" panose="02000600000000000000" pitchFamily="2" charset="0"/>
              </a:rPr>
              <a:t>Tasgau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Darllen</a:t>
            </a:r>
            <a:r>
              <a:rPr lang="en-GB" sz="1400" dirty="0">
                <a:latin typeface="Segoe Print" panose="02000600000000000000" pitchFamily="2" charset="0"/>
              </a:rPr>
              <a:t>/</a:t>
            </a:r>
            <a:r>
              <a:rPr lang="en-GB" sz="1400" i="1" dirty="0">
                <a:latin typeface="Segoe Print" panose="02000600000000000000" pitchFamily="2" charset="0"/>
              </a:rPr>
              <a:t>Reading tasks.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i="1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egoe Print" panose="02000600000000000000" pitchFamily="2" charset="0"/>
              </a:rPr>
              <a:t>Apps/</a:t>
            </a:r>
            <a:r>
              <a:rPr lang="en-GB" sz="1400" dirty="0" err="1">
                <a:latin typeface="Segoe Print" panose="02000600000000000000" pitchFamily="2" charset="0"/>
              </a:rPr>
              <a:t>Gwefanau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Addysgol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i="1" dirty="0">
                <a:latin typeface="Segoe Print" panose="02000600000000000000" pitchFamily="2" charset="0"/>
              </a:rPr>
              <a:t>/Educational websites/apps.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47165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8373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6476" y="121326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Ethos a </a:t>
            </a:r>
            <a:r>
              <a:rPr lang="en-GB" b="1" dirty="0" err="1"/>
              <a:t>Gweledigaeth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1426185"/>
            <a:ext cx="83529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err="1">
                <a:latin typeface="Segoe Print" panose="02000600000000000000" pitchFamily="2" charset="0"/>
              </a:rPr>
              <a:t>Cyfle</a:t>
            </a:r>
            <a:r>
              <a:rPr lang="en-GB" sz="2400" dirty="0">
                <a:latin typeface="Segoe Print" panose="02000600000000000000" pitchFamily="2" charset="0"/>
              </a:rPr>
              <a:t> </a:t>
            </a:r>
            <a:r>
              <a:rPr lang="en-GB" sz="2400" dirty="0" err="1">
                <a:latin typeface="Segoe Print" panose="02000600000000000000" pitchFamily="2" charset="0"/>
              </a:rPr>
              <a:t>i</a:t>
            </a:r>
            <a:r>
              <a:rPr lang="en-GB" sz="2400" dirty="0">
                <a:latin typeface="Segoe Print" panose="02000600000000000000" pitchFamily="2" charset="0"/>
              </a:rPr>
              <a:t> bob </a:t>
            </a:r>
            <a:r>
              <a:rPr lang="en-GB" sz="2400" dirty="0" err="1">
                <a:latin typeface="Segoe Print" panose="02000600000000000000" pitchFamily="2" charset="0"/>
              </a:rPr>
              <a:t>plentyn</a:t>
            </a:r>
            <a:r>
              <a:rPr lang="en-GB" sz="2400" dirty="0">
                <a:latin typeface="Segoe Print" panose="02000600000000000000" pitchFamily="2" charset="0"/>
              </a:rPr>
              <a:t> </a:t>
            </a:r>
            <a:r>
              <a:rPr lang="en-GB" sz="2400" dirty="0" err="1">
                <a:latin typeface="Segoe Print" panose="02000600000000000000" pitchFamily="2" charset="0"/>
              </a:rPr>
              <a:t>lwyddo</a:t>
            </a:r>
            <a:r>
              <a:rPr lang="en-GB" sz="2400" dirty="0">
                <a:latin typeface="Segoe Print" panose="02000600000000000000" pitchFamily="2" charset="0"/>
              </a:rPr>
              <a:t>.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err="1">
                <a:latin typeface="Segoe Print" panose="02000600000000000000" pitchFamily="2" charset="0"/>
              </a:rPr>
              <a:t>Ysgol</a:t>
            </a:r>
            <a:r>
              <a:rPr lang="en-GB" sz="2400" dirty="0">
                <a:latin typeface="Segoe Print" panose="02000600000000000000" pitchFamily="2" charset="0"/>
              </a:rPr>
              <a:t> </a:t>
            </a:r>
            <a:r>
              <a:rPr lang="en-GB" sz="2400" dirty="0" err="1">
                <a:latin typeface="Segoe Print" panose="02000600000000000000" pitchFamily="2" charset="0"/>
              </a:rPr>
              <a:t>sydd</a:t>
            </a:r>
            <a:r>
              <a:rPr lang="en-GB" sz="2400" dirty="0">
                <a:latin typeface="Segoe Print" panose="02000600000000000000" pitchFamily="2" charset="0"/>
              </a:rPr>
              <a:t> </a:t>
            </a:r>
            <a:r>
              <a:rPr lang="en-GB" sz="2400" dirty="0" err="1">
                <a:latin typeface="Segoe Print" panose="02000600000000000000" pitchFamily="2" charset="0"/>
              </a:rPr>
              <a:t>yn</a:t>
            </a:r>
            <a:r>
              <a:rPr lang="en-GB" sz="2400" dirty="0">
                <a:latin typeface="Segoe Print" panose="02000600000000000000" pitchFamily="2" charset="0"/>
              </a:rPr>
              <a:t> </a:t>
            </a:r>
            <a:r>
              <a:rPr lang="en-GB" sz="2400" dirty="0" err="1">
                <a:latin typeface="Segoe Print" panose="02000600000000000000" pitchFamily="2" charset="0"/>
              </a:rPr>
              <a:t>annog</a:t>
            </a:r>
            <a:r>
              <a:rPr lang="en-GB" sz="2400" dirty="0">
                <a:latin typeface="Segoe Print" panose="02000600000000000000" pitchFamily="2" charset="0"/>
              </a:rPr>
              <a:t> </a:t>
            </a:r>
            <a:r>
              <a:rPr lang="en-GB" sz="2400" dirty="0" err="1">
                <a:latin typeface="Segoe Print" panose="02000600000000000000" pitchFamily="2" charset="0"/>
              </a:rPr>
              <a:t>yn</a:t>
            </a:r>
            <a:r>
              <a:rPr lang="en-GB" sz="2400" dirty="0">
                <a:latin typeface="Segoe Print" panose="02000600000000000000" pitchFamily="2" charset="0"/>
              </a:rPr>
              <a:t> </a:t>
            </a:r>
            <a:r>
              <a:rPr lang="en-GB" sz="2400" dirty="0" err="1">
                <a:latin typeface="Segoe Print" panose="02000600000000000000" pitchFamily="2" charset="0"/>
              </a:rPr>
              <a:t>caredigrwydd</a:t>
            </a:r>
            <a:r>
              <a:rPr lang="en-GB" sz="2400" dirty="0">
                <a:latin typeface="Segoe Print" panose="02000600000000000000" pitchFamily="2" charset="0"/>
              </a:rPr>
              <a:t>, </a:t>
            </a:r>
            <a:r>
              <a:rPr lang="en-GB" sz="2400" dirty="0" err="1">
                <a:latin typeface="Segoe Print" panose="02000600000000000000" pitchFamily="2" charset="0"/>
              </a:rPr>
              <a:t>gonestrwydd</a:t>
            </a:r>
            <a:r>
              <a:rPr lang="en-GB" sz="2400" dirty="0">
                <a:latin typeface="Segoe Print" panose="02000600000000000000" pitchFamily="2" charset="0"/>
              </a:rPr>
              <a:t> a </a:t>
            </a:r>
            <a:r>
              <a:rPr lang="en-GB" sz="2400" dirty="0" err="1">
                <a:latin typeface="Segoe Print" panose="02000600000000000000" pitchFamily="2" charset="0"/>
              </a:rPr>
              <a:t>pharch</a:t>
            </a:r>
            <a:r>
              <a:rPr lang="en-GB" sz="2400" dirty="0">
                <a:latin typeface="Segoe Print" panose="02000600000000000000" pitchFamily="2" charset="0"/>
              </a:rPr>
              <a:t>.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 err="1">
                <a:latin typeface="Segoe Print" panose="02000600000000000000" pitchFamily="2" charset="0"/>
              </a:rPr>
              <a:t>Ysgol</a:t>
            </a:r>
            <a:r>
              <a:rPr lang="en-GB" sz="2400" dirty="0">
                <a:latin typeface="Segoe Print" panose="02000600000000000000" pitchFamily="2" charset="0"/>
              </a:rPr>
              <a:t> </a:t>
            </a:r>
            <a:r>
              <a:rPr lang="en-GB" sz="2400" dirty="0" err="1">
                <a:latin typeface="Segoe Print" panose="02000600000000000000" pitchFamily="2" charset="0"/>
              </a:rPr>
              <a:t>gynhwysol</a:t>
            </a:r>
            <a:r>
              <a:rPr lang="en-GB" sz="2400" dirty="0">
                <a:latin typeface="Segoe Print" panose="02000600000000000000" pitchFamily="2" charset="0"/>
              </a:rPr>
              <a:t> </a:t>
            </a:r>
            <a:r>
              <a:rPr lang="en-GB" sz="2400" dirty="0" err="1">
                <a:latin typeface="Segoe Print" panose="02000600000000000000" pitchFamily="2" charset="0"/>
              </a:rPr>
              <a:t>sy’n</a:t>
            </a:r>
            <a:r>
              <a:rPr lang="en-GB" sz="2400" dirty="0">
                <a:latin typeface="Segoe Print" panose="02000600000000000000" pitchFamily="2" charset="0"/>
              </a:rPr>
              <a:t> </a:t>
            </a:r>
            <a:r>
              <a:rPr lang="en-GB" sz="2400" dirty="0" err="1">
                <a:latin typeface="Segoe Print" panose="02000600000000000000" pitchFamily="2" charset="0"/>
              </a:rPr>
              <a:t>sicrhau’r</a:t>
            </a:r>
            <a:r>
              <a:rPr lang="en-GB" sz="2400" dirty="0">
                <a:latin typeface="Segoe Print" panose="02000600000000000000" pitchFamily="2" charset="0"/>
              </a:rPr>
              <a:t> un </a:t>
            </a:r>
            <a:r>
              <a:rPr lang="en-GB" sz="2400" dirty="0" err="1">
                <a:latin typeface="Segoe Print" panose="02000600000000000000" pitchFamily="2" charset="0"/>
              </a:rPr>
              <a:t>cyfle</a:t>
            </a:r>
            <a:r>
              <a:rPr lang="en-GB" sz="2400" dirty="0">
                <a:latin typeface="Segoe Print" panose="02000600000000000000" pitchFamily="2" charset="0"/>
              </a:rPr>
              <a:t> </a:t>
            </a:r>
            <a:r>
              <a:rPr lang="en-GB" sz="2400" dirty="0" err="1">
                <a:latin typeface="Segoe Print" panose="02000600000000000000" pitchFamily="2" charset="0"/>
              </a:rPr>
              <a:t>i</a:t>
            </a:r>
            <a:r>
              <a:rPr lang="en-GB" sz="2400" dirty="0">
                <a:latin typeface="Segoe Print" panose="02000600000000000000" pitchFamily="2" charset="0"/>
              </a:rPr>
              <a:t> BOB </a:t>
            </a:r>
            <a:r>
              <a:rPr lang="en-GB" sz="2400" dirty="0" err="1">
                <a:latin typeface="Segoe Print" panose="02000600000000000000" pitchFamily="2" charset="0"/>
              </a:rPr>
              <a:t>plentyn</a:t>
            </a:r>
            <a:r>
              <a:rPr lang="en-GB" sz="2400" dirty="0">
                <a:latin typeface="Segoe Print" panose="02000600000000000000" pitchFamily="2" charset="0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47165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1196752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71" y="4063397"/>
            <a:ext cx="2018322" cy="2137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37084" y="504984"/>
            <a:ext cx="7663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latin typeface="Segoe Print" panose="02000600000000000000" pitchFamily="2" charset="0"/>
              </a:rPr>
              <a:t>Ethos a </a:t>
            </a:r>
            <a:r>
              <a:rPr lang="en-GB" sz="2800" u="sng" dirty="0" err="1">
                <a:latin typeface="Segoe Print" panose="02000600000000000000" pitchFamily="2" charset="0"/>
              </a:rPr>
              <a:t>Gweledigaeth</a:t>
            </a:r>
            <a:endParaRPr lang="en-GB" sz="2800" u="sng" dirty="0">
              <a:latin typeface="Segoe Print" panose="02000600000000000000" pitchFamily="2" charset="0"/>
            </a:endParaRPr>
          </a:p>
        </p:txBody>
      </p:sp>
      <p:pic>
        <p:nvPicPr>
          <p:cNvPr id="10" name="Picture 8" descr="Balancing Equity and Efficiency | Health Knowledge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5" t="6968" r="9485" b="11843"/>
          <a:stretch/>
        </p:blipFill>
        <p:spPr bwMode="auto">
          <a:xfrm>
            <a:off x="3396835" y="4103841"/>
            <a:ext cx="2755349" cy="2034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4626" y="4165706"/>
            <a:ext cx="1748783" cy="175659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280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6476" y="121326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Ethos a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20738" y="1617812"/>
            <a:ext cx="83529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Segoe Print" panose="02000600000000000000" pitchFamily="2" charset="0"/>
              </a:rPr>
              <a:t>Mrs Shenton is the designated Safeguarding Officer.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Segoe Print" panose="02000600000000000000" pitchFamily="2" charset="0"/>
              </a:rPr>
              <a:t>Mrs Loader is the Deputy Safeguarding Officer.</a:t>
            </a:r>
          </a:p>
          <a:p>
            <a:endParaRPr lang="en-GB" sz="2400" dirty="0">
              <a:latin typeface="Segoe Print" panose="02000600000000000000" pitchFamily="2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Segoe Print" panose="02000600000000000000" pitchFamily="2" charset="0"/>
              </a:rPr>
              <a:t>Mr Roger Williams is the Chair of the Governing Body</a:t>
            </a:r>
            <a:r>
              <a:rPr lang="en-GB" sz="2400" dirty="0">
                <a:latin typeface="SassoonCRInfant" panose="02010503020300020003" pitchFamily="2" charset="0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47165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1196752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37084" y="476672"/>
            <a:ext cx="7663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err="1">
                <a:latin typeface="Segoe Print" panose="02000600000000000000" pitchFamily="2" charset="0"/>
              </a:rPr>
              <a:t>Diogelu</a:t>
            </a:r>
            <a:r>
              <a:rPr lang="en-GB" sz="2400" u="sng" dirty="0">
                <a:latin typeface="Segoe Print" panose="02000600000000000000" pitchFamily="2" charset="0"/>
              </a:rPr>
              <a:t>/</a:t>
            </a:r>
            <a:r>
              <a:rPr lang="en-GB" sz="2400" i="1" u="sng" dirty="0">
                <a:latin typeface="Segoe Print" panose="02000600000000000000" pitchFamily="2" charset="0"/>
              </a:rPr>
              <a:t>Safeguarding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653136"/>
            <a:ext cx="6242615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869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6476" y="121326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Ethos a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347165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1041023"/>
            <a:ext cx="8208912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600" b="1" u="sng" dirty="0">
              <a:latin typeface="SassoonCRInfant" panose="02010503020300020003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 err="1">
                <a:latin typeface="Segoe Print" panose="02000600000000000000" pitchFamily="2" charset="0"/>
              </a:rPr>
              <a:t>Bydd</a:t>
            </a:r>
            <a:r>
              <a:rPr lang="en-GB" sz="1200" dirty="0">
                <a:latin typeface="Segoe Print" panose="02000600000000000000" pitchFamily="2" charset="0"/>
              </a:rPr>
              <a:t> plant </a:t>
            </a:r>
            <a:r>
              <a:rPr lang="en-GB" sz="1200" dirty="0" err="1">
                <a:latin typeface="Segoe Print" panose="02000600000000000000" pitchFamily="2" charset="0"/>
              </a:rPr>
              <a:t>yn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dysgu</a:t>
            </a:r>
            <a:r>
              <a:rPr lang="en-GB" sz="1200" dirty="0">
                <a:latin typeface="Segoe Print" panose="02000600000000000000" pitchFamily="2" charset="0"/>
              </a:rPr>
              <a:t> o </a:t>
            </a:r>
            <a:r>
              <a:rPr lang="en-GB" sz="1200" dirty="0" err="1">
                <a:latin typeface="Segoe Print" panose="02000600000000000000" pitchFamily="2" charset="0"/>
              </a:rPr>
              <a:t>fewn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eu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swigod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dosbart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lle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bynnag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posib</a:t>
            </a:r>
            <a:r>
              <a:rPr lang="en-GB" sz="1200" dirty="0">
                <a:latin typeface="Segoe Print" panose="02000600000000000000" pitchFamily="2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 err="1">
                <a:latin typeface="Segoe Print" panose="02000600000000000000" pitchFamily="2" charset="0"/>
              </a:rPr>
              <a:t>Mwy</a:t>
            </a:r>
            <a:r>
              <a:rPr lang="en-GB" sz="1200" dirty="0">
                <a:latin typeface="Segoe Print" panose="02000600000000000000" pitchFamily="2" charset="0"/>
              </a:rPr>
              <a:t> o </a:t>
            </a:r>
            <a:r>
              <a:rPr lang="en-GB" sz="1200" dirty="0" err="1">
                <a:latin typeface="Segoe Print" panose="02000600000000000000" pitchFamily="2" charset="0"/>
              </a:rPr>
              <a:t>awyr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iach</a:t>
            </a:r>
            <a:r>
              <a:rPr lang="en-GB" sz="1200" dirty="0">
                <a:latin typeface="Segoe Print" panose="02000600000000000000" pitchFamily="2" charset="0"/>
              </a:rPr>
              <a:t> - </a:t>
            </a:r>
            <a:r>
              <a:rPr lang="en-GB" sz="1200" dirty="0" err="1">
                <a:latin typeface="Segoe Print" panose="02000600000000000000" pitchFamily="2" charset="0"/>
              </a:rPr>
              <a:t>drysau</a:t>
            </a:r>
            <a:r>
              <a:rPr lang="en-GB" sz="1200" dirty="0">
                <a:latin typeface="Segoe Print" panose="02000600000000000000" pitchFamily="2" charset="0"/>
              </a:rPr>
              <a:t> a </a:t>
            </a:r>
            <a:r>
              <a:rPr lang="en-GB" sz="1200" dirty="0" err="1">
                <a:latin typeface="Segoe Print" panose="02000600000000000000" pitchFamily="2" charset="0"/>
              </a:rPr>
              <a:t>ffenestri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agored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yn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ystod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sesiynau</a:t>
            </a:r>
            <a:r>
              <a:rPr lang="en-GB" sz="1200" dirty="0">
                <a:latin typeface="Segoe Print" panose="02000600000000000000" pitchFamily="2" charset="0"/>
              </a:rPr>
              <a:t>, </a:t>
            </a:r>
            <a:r>
              <a:rPr lang="en-GB" sz="1200" dirty="0" err="1">
                <a:latin typeface="Segoe Print" panose="02000600000000000000" pitchFamily="2" charset="0"/>
              </a:rPr>
              <a:t>mwy</a:t>
            </a:r>
            <a:r>
              <a:rPr lang="en-GB" sz="1200" dirty="0">
                <a:latin typeface="Segoe Print" panose="02000600000000000000" pitchFamily="2" charset="0"/>
              </a:rPr>
              <a:t> o </a:t>
            </a:r>
            <a:r>
              <a:rPr lang="en-GB" sz="1200" dirty="0" err="1">
                <a:latin typeface="Segoe Print" panose="02000600000000000000" pitchFamily="2" charset="0"/>
              </a:rPr>
              <a:t>wersi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tu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allan</a:t>
            </a:r>
            <a:r>
              <a:rPr lang="en-GB" sz="1200" dirty="0">
                <a:latin typeface="Segoe Print" panose="02000600000000000000" pitchFamily="2" charset="0"/>
              </a:rPr>
              <a:t> ( </a:t>
            </a:r>
            <a:r>
              <a:rPr lang="en-GB" sz="1200" dirty="0" err="1">
                <a:latin typeface="Segoe Print" panose="02000600000000000000" pitchFamily="2" charset="0"/>
              </a:rPr>
              <a:t>lle</a:t>
            </a:r>
            <a:r>
              <a:rPr lang="en-GB" sz="1200" dirty="0">
                <a:latin typeface="Segoe Print" panose="02000600000000000000" pitchFamily="2" charset="0"/>
              </a:rPr>
              <a:t> bod </a:t>
            </a:r>
            <a:r>
              <a:rPr lang="en-GB" sz="1200" dirty="0" err="1">
                <a:latin typeface="Segoe Print" panose="02000600000000000000" pitchFamily="2" charset="0"/>
              </a:rPr>
              <a:t>modd</a:t>
            </a:r>
            <a:r>
              <a:rPr lang="en-GB" sz="1200" dirty="0">
                <a:latin typeface="Segoe Print" panose="02000600000000000000" pitchFamily="2" charset="0"/>
              </a:rPr>
              <a:t>).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 err="1">
                <a:latin typeface="Segoe Print" panose="02000600000000000000" pitchFamily="2" charset="0"/>
              </a:rPr>
              <a:t>Mwy</a:t>
            </a:r>
            <a:r>
              <a:rPr lang="en-GB" sz="1200" dirty="0">
                <a:latin typeface="Segoe Print" panose="02000600000000000000" pitchFamily="2" charset="0"/>
              </a:rPr>
              <a:t> o </a:t>
            </a:r>
            <a:r>
              <a:rPr lang="en-GB" sz="1200" dirty="0" err="1">
                <a:latin typeface="Segoe Print" panose="02000600000000000000" pitchFamily="2" charset="0"/>
              </a:rPr>
              <a:t>olchi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dwylo</a:t>
            </a:r>
            <a:r>
              <a:rPr lang="en-GB" sz="1200" dirty="0">
                <a:latin typeface="Segoe Print" panose="02000600000000000000" pitchFamily="2" charset="0"/>
              </a:rPr>
              <a:t> - </a:t>
            </a:r>
            <a:r>
              <a:rPr lang="en-GB" sz="1200" dirty="0" err="1">
                <a:latin typeface="Segoe Print" panose="02000600000000000000" pitchFamily="2" charset="0"/>
              </a:rPr>
              <a:t>ar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ôl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mynediad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i’r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adeilad</a:t>
            </a:r>
            <a:r>
              <a:rPr lang="en-GB" sz="1200" dirty="0">
                <a:latin typeface="Segoe Print" panose="02000600000000000000" pitchFamily="2" charset="0"/>
              </a:rPr>
              <a:t>, </a:t>
            </a:r>
            <a:r>
              <a:rPr lang="en-GB" sz="1200" dirty="0" err="1">
                <a:latin typeface="Segoe Print" panose="02000600000000000000" pitchFamily="2" charset="0"/>
              </a:rPr>
              <a:t>ar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ôl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gweithgareddau</a:t>
            </a:r>
            <a:r>
              <a:rPr lang="en-GB" sz="1200" dirty="0">
                <a:latin typeface="Segoe Print" panose="02000600000000000000" pitchFamily="2" charset="0"/>
              </a:rPr>
              <a:t>, </a:t>
            </a:r>
            <a:r>
              <a:rPr lang="en-GB" sz="1200" dirty="0" err="1">
                <a:latin typeface="Segoe Print" panose="02000600000000000000" pitchFamily="2" charset="0"/>
              </a:rPr>
              <a:t>cyn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cinio</a:t>
            </a:r>
            <a:r>
              <a:rPr lang="en-GB" sz="1200" dirty="0">
                <a:latin typeface="Segoe Print" panose="02000600000000000000" pitchFamily="2" charset="0"/>
              </a:rPr>
              <a:t>, </a:t>
            </a:r>
            <a:r>
              <a:rPr lang="en-GB" sz="1200" dirty="0" err="1">
                <a:latin typeface="Segoe Print" panose="02000600000000000000" pitchFamily="2" charset="0"/>
              </a:rPr>
              <a:t>ar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ôl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pesychu</a:t>
            </a:r>
            <a:r>
              <a:rPr lang="en-GB" sz="1200" dirty="0">
                <a:latin typeface="Segoe Print" panose="02000600000000000000" pitchFamily="2" charset="0"/>
              </a:rPr>
              <a:t>/ </a:t>
            </a:r>
            <a:r>
              <a:rPr lang="en-GB" sz="1200" dirty="0" err="1">
                <a:latin typeface="Segoe Print" panose="02000600000000000000" pitchFamily="2" charset="0"/>
              </a:rPr>
              <a:t>chwythu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trwyn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ayb</a:t>
            </a:r>
            <a:endParaRPr lang="en-GB" sz="1200" dirty="0">
              <a:latin typeface="Segoe Print" panose="02000600000000000000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 err="1">
                <a:latin typeface="Segoe Print" panose="02000600000000000000" pitchFamily="2" charset="0"/>
              </a:rPr>
              <a:t>Amserlen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lanhau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gynyddol</a:t>
            </a:r>
            <a:r>
              <a:rPr lang="en-GB" sz="1200" dirty="0">
                <a:latin typeface="Segoe Print" panose="02000600000000000000" pitchFamily="2" charset="0"/>
              </a:rPr>
              <a:t> o </a:t>
            </a:r>
            <a:r>
              <a:rPr lang="en-GB" sz="1200" dirty="0" err="1">
                <a:latin typeface="Segoe Print" panose="02000600000000000000" pitchFamily="2" charset="0"/>
              </a:rPr>
              <a:t>fannau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cyffwrdd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uchel</a:t>
            </a:r>
            <a:r>
              <a:rPr lang="en-GB" sz="1200" dirty="0">
                <a:latin typeface="Segoe Print" panose="02000600000000000000" pitchFamily="2" charset="0"/>
              </a:rPr>
              <a:t>, </a:t>
            </a:r>
            <a:r>
              <a:rPr lang="en-GB" sz="1200" dirty="0" err="1">
                <a:latin typeface="Segoe Print" panose="02000600000000000000" pitchFamily="2" charset="0"/>
              </a:rPr>
              <a:t>toiledau</a:t>
            </a:r>
            <a:r>
              <a:rPr lang="en-GB" sz="1200" dirty="0">
                <a:latin typeface="Segoe Print" panose="02000600000000000000" pitchFamily="2" charset="0"/>
              </a:rPr>
              <a:t> a </a:t>
            </a:r>
            <a:r>
              <a:rPr lang="en-GB" sz="1200" dirty="0" err="1">
                <a:latin typeface="Segoe Print" panose="02000600000000000000" pitchFamily="2" charset="0"/>
              </a:rPr>
              <a:t>lleoedd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cymunedol</a:t>
            </a:r>
            <a:r>
              <a:rPr lang="en-GB" sz="1200" dirty="0">
                <a:latin typeface="Segoe Print" panose="02000600000000000000" pitchFamily="2" charset="0"/>
              </a:rPr>
              <a:t>, </a:t>
            </a:r>
            <a:r>
              <a:rPr lang="en-GB" sz="1200" dirty="0" err="1">
                <a:latin typeface="Segoe Print" panose="02000600000000000000" pitchFamily="2" charset="0"/>
              </a:rPr>
              <a:t>yn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ystod</a:t>
            </a:r>
            <a:r>
              <a:rPr lang="en-GB" sz="1200" dirty="0">
                <a:latin typeface="Segoe Print" panose="02000600000000000000" pitchFamily="2" charset="0"/>
              </a:rPr>
              <a:t> y </a:t>
            </a:r>
            <a:r>
              <a:rPr lang="en-GB" sz="1200" dirty="0" err="1">
                <a:latin typeface="Segoe Print" panose="02000600000000000000" pitchFamily="2" charset="0"/>
              </a:rPr>
              <a:t>dydd</a:t>
            </a:r>
            <a:r>
              <a:rPr lang="en-GB" sz="1200" dirty="0">
                <a:latin typeface="Segoe Print" panose="02000600000000000000" pitchFamily="2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 err="1">
                <a:latin typeface="Segoe Print" panose="02000600000000000000" pitchFamily="2" charset="0"/>
              </a:rPr>
              <a:t>Cinio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yn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cael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ei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fwyta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yn</a:t>
            </a:r>
            <a:r>
              <a:rPr lang="en-GB" sz="1200" dirty="0">
                <a:latin typeface="Segoe Print" panose="02000600000000000000" pitchFamily="2" charset="0"/>
              </a:rPr>
              <a:t> y </a:t>
            </a:r>
            <a:r>
              <a:rPr lang="en-GB" sz="1200" dirty="0" err="1">
                <a:latin typeface="Segoe Print" panose="02000600000000000000" pitchFamily="2" charset="0"/>
              </a:rPr>
              <a:t>dosbarth</a:t>
            </a:r>
            <a:r>
              <a:rPr lang="en-GB" sz="1200" dirty="0">
                <a:latin typeface="Segoe Print" panose="02000600000000000000" pitchFamily="2" charset="0"/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 err="1">
                <a:latin typeface="Segoe Print" panose="02000600000000000000" pitchFamily="2" charset="0"/>
              </a:rPr>
              <a:t>Amser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casglu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gwahanol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ar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ddiwedd</a:t>
            </a:r>
            <a:r>
              <a:rPr lang="en-GB" sz="1200" dirty="0">
                <a:latin typeface="Segoe Print" panose="02000600000000000000" pitchFamily="2" charset="0"/>
              </a:rPr>
              <a:t> y </a:t>
            </a:r>
            <a:r>
              <a:rPr lang="en-GB" sz="1200" dirty="0" err="1">
                <a:latin typeface="Segoe Print" panose="02000600000000000000" pitchFamily="2" charset="0"/>
              </a:rPr>
              <a:t>dydd</a:t>
            </a:r>
            <a:r>
              <a:rPr lang="en-GB" sz="1200" dirty="0">
                <a:latin typeface="Segoe Print" panose="02000600000000000000" pitchFamily="2" charset="0"/>
              </a:rPr>
              <a:t>, </a:t>
            </a:r>
            <a:r>
              <a:rPr lang="en-GB" sz="1200" dirty="0" err="1">
                <a:latin typeface="Segoe Print" panose="02000600000000000000" pitchFamily="2" charset="0"/>
              </a:rPr>
              <a:t>i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gynorthwyo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cadw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pellter</a:t>
            </a:r>
            <a:r>
              <a:rPr lang="en-GB" sz="1200" dirty="0">
                <a:latin typeface="Segoe Print" panose="02000600000000000000" pitchFamily="2" charset="0"/>
              </a:rPr>
              <a:t> </a:t>
            </a:r>
            <a:r>
              <a:rPr lang="en-GB" sz="1200" dirty="0" err="1">
                <a:latin typeface="Segoe Print" panose="02000600000000000000" pitchFamily="2" charset="0"/>
              </a:rPr>
              <a:t>cymdeithasol</a:t>
            </a:r>
            <a:r>
              <a:rPr lang="en-GB" sz="1200" dirty="0">
                <a:latin typeface="Segoe Print" panose="02000600000000000000" pitchFamily="2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GB" sz="1200" dirty="0">
              <a:latin typeface="Segoe Print" panose="02000600000000000000" pitchFamily="2" charset="0"/>
            </a:endParaRPr>
          </a:p>
          <a:p>
            <a:pPr>
              <a:lnSpc>
                <a:spcPct val="150000"/>
              </a:lnSpc>
            </a:pPr>
            <a:endParaRPr lang="en-GB" sz="1200" dirty="0">
              <a:latin typeface="Segoe Print" panose="02000600000000000000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Segoe Print" panose="02000600000000000000" pitchFamily="2" charset="0"/>
              </a:rPr>
              <a:t>Children will be learning within their class bubbles, break and lunchtimes.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Segoe Print" panose="02000600000000000000" pitchFamily="2" charset="0"/>
              </a:rPr>
              <a:t>Increased ventilation- open doors and windows during sessions, more outdoor lessons.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Segoe Print" panose="02000600000000000000" pitchFamily="2" charset="0"/>
              </a:rPr>
              <a:t>Increased hand washing- Upon entry, after activities etc.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Segoe Print" panose="02000600000000000000" pitchFamily="2" charset="0"/>
              </a:rPr>
              <a:t>Increased cleaning schedule of high touch areas, toilets and communal spaces.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Segoe Print" panose="02000600000000000000" pitchFamily="2" charset="0"/>
              </a:rPr>
              <a:t>Parental collection provision- one-way system, designated collection areas </a:t>
            </a:r>
            <a:r>
              <a:rPr lang="en-GB" sz="1200" dirty="0" err="1">
                <a:latin typeface="Segoe Print" panose="02000600000000000000" pitchFamily="2" charset="0"/>
              </a:rPr>
              <a:t>etc</a:t>
            </a:r>
            <a:endParaRPr lang="en-GB" sz="1200" dirty="0">
              <a:latin typeface="Segoe Print" panose="02000600000000000000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latin typeface="Segoe Print" panose="02000600000000000000" pitchFamily="2" charset="0"/>
              </a:rPr>
              <a:t>Staggered collection at the end of the day, to help with social distancing.</a:t>
            </a:r>
          </a:p>
          <a:p>
            <a:pPr>
              <a:lnSpc>
                <a:spcPct val="150000"/>
              </a:lnSpc>
            </a:pPr>
            <a:endParaRPr lang="en-GB" sz="1600" b="1" i="1" u="sng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CRInfant" panose="02010503020300020003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4322" y="370929"/>
            <a:ext cx="76633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err="1">
                <a:latin typeface="Segoe Print" panose="02000600000000000000" pitchFamily="2" charset="0"/>
              </a:rPr>
              <a:t>Covid</a:t>
            </a:r>
            <a:r>
              <a:rPr lang="en-GB" sz="3600" u="sng" dirty="0">
                <a:latin typeface="Segoe Print" panose="02000600000000000000" pitchFamily="2" charset="0"/>
              </a:rPr>
              <a:t> 19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25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69774" y="620688"/>
            <a:ext cx="62184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err="1">
                <a:latin typeface="Segoe Print" panose="02000600000000000000" pitchFamily="2" charset="0"/>
              </a:rPr>
              <a:t>Cinio</a:t>
            </a:r>
            <a:r>
              <a:rPr lang="en-GB" sz="2400" u="sng" dirty="0">
                <a:latin typeface="Segoe Print" panose="02000600000000000000" pitchFamily="2" charset="0"/>
              </a:rPr>
              <a:t> </a:t>
            </a:r>
            <a:r>
              <a:rPr lang="en-GB" sz="2400" u="sng" dirty="0" err="1">
                <a:latin typeface="Segoe Print" panose="02000600000000000000" pitchFamily="2" charset="0"/>
              </a:rPr>
              <a:t>Ysgol</a:t>
            </a:r>
            <a:r>
              <a:rPr lang="en-GB" sz="2400" u="sng" dirty="0">
                <a:latin typeface="Segoe Print" panose="02000600000000000000" pitchFamily="2" charset="0"/>
              </a:rPr>
              <a:t>/</a:t>
            </a:r>
            <a:r>
              <a:rPr lang="en-GB" sz="2400" i="1" u="sng" dirty="0">
                <a:latin typeface="Segoe Print" panose="02000600000000000000" pitchFamily="2" charset="0"/>
              </a:rPr>
              <a:t>School Dinners</a:t>
            </a:r>
            <a:endParaRPr lang="en-GB" sz="2400" i="1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7910" y="1297796"/>
            <a:ext cx="784887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Segoe Print" panose="02000600000000000000" pitchFamily="2" charset="0"/>
              </a:rPr>
              <a:t>£2.35      </a:t>
            </a:r>
            <a:r>
              <a:rPr lang="en-GB" dirty="0">
                <a:latin typeface="Segoe Print" panose="02000600000000000000" pitchFamily="2" charset="0"/>
              </a:rPr>
              <a:t>y </a:t>
            </a:r>
            <a:r>
              <a:rPr lang="en-GB" dirty="0" err="1">
                <a:latin typeface="Segoe Print" panose="02000600000000000000" pitchFamily="2" charset="0"/>
              </a:rPr>
              <a:t>dydd</a:t>
            </a:r>
            <a:r>
              <a:rPr lang="en-GB" dirty="0">
                <a:latin typeface="Segoe Print" panose="02000600000000000000" pitchFamily="2" charset="0"/>
              </a:rPr>
              <a:t> / </a:t>
            </a:r>
            <a:r>
              <a:rPr lang="en-GB" i="1" dirty="0">
                <a:latin typeface="Segoe Print" panose="02000600000000000000" pitchFamily="2" charset="0"/>
              </a:rPr>
              <a:t>a day</a:t>
            </a:r>
            <a:r>
              <a:rPr lang="en-GB" dirty="0">
                <a:latin typeface="Segoe Print" panose="02000600000000000000" pitchFamily="2" charset="0"/>
              </a:rPr>
              <a:t>.</a:t>
            </a:r>
          </a:p>
          <a:p>
            <a:endParaRPr lang="en-GB" sz="2800" dirty="0">
              <a:latin typeface="Segoe Print" panose="02000600000000000000" pitchFamily="2" charset="0"/>
            </a:endParaRPr>
          </a:p>
          <a:p>
            <a:r>
              <a:rPr lang="en-GB" sz="2800" dirty="0">
                <a:latin typeface="Segoe Print" panose="02000600000000000000" pitchFamily="2" charset="0"/>
              </a:rPr>
              <a:t>£11.75     </a:t>
            </a:r>
            <a:r>
              <a:rPr lang="en-GB" sz="2000" dirty="0" err="1">
                <a:latin typeface="Segoe Print" panose="02000600000000000000" pitchFamily="2" charset="0"/>
              </a:rPr>
              <a:t>yr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wythnos</a:t>
            </a:r>
            <a:r>
              <a:rPr lang="en-GB" sz="2000" dirty="0">
                <a:latin typeface="Segoe Print" panose="02000600000000000000" pitchFamily="2" charset="0"/>
              </a:rPr>
              <a:t>/ </a:t>
            </a:r>
            <a:r>
              <a:rPr lang="en-GB" sz="2000" i="1" dirty="0">
                <a:latin typeface="Segoe Print" panose="02000600000000000000" pitchFamily="2" charset="0"/>
              </a:rPr>
              <a:t>a week</a:t>
            </a:r>
            <a:r>
              <a:rPr lang="en-GB" sz="2800" dirty="0">
                <a:latin typeface="Segoe Print" panose="02000600000000000000" pitchFamily="2" charset="0"/>
              </a:rPr>
              <a:t>.</a:t>
            </a:r>
          </a:p>
          <a:p>
            <a:endParaRPr lang="en-GB" sz="2800" dirty="0">
              <a:latin typeface="Segoe Print" panose="02000600000000000000" pitchFamily="2" charset="0"/>
            </a:endParaRPr>
          </a:p>
          <a:p>
            <a:r>
              <a:rPr lang="en-GB" dirty="0" err="1">
                <a:latin typeface="Segoe Print" panose="02000600000000000000" pitchFamily="2" charset="0"/>
              </a:rPr>
              <a:t>Bwydlen</a:t>
            </a:r>
            <a:r>
              <a:rPr lang="en-GB" dirty="0">
                <a:latin typeface="Segoe Print" panose="02000600000000000000" pitchFamily="2" charset="0"/>
              </a:rPr>
              <a:t> </a:t>
            </a:r>
            <a:r>
              <a:rPr lang="en-GB" dirty="0" err="1">
                <a:latin typeface="Segoe Print" panose="02000600000000000000" pitchFamily="2" charset="0"/>
              </a:rPr>
              <a:t>wythnosol</a:t>
            </a:r>
            <a:r>
              <a:rPr lang="en-GB" dirty="0">
                <a:latin typeface="Segoe Print" panose="02000600000000000000" pitchFamily="2" charset="0"/>
              </a:rPr>
              <a:t> </a:t>
            </a:r>
            <a:r>
              <a:rPr lang="en-GB" dirty="0" err="1">
                <a:latin typeface="Segoe Print" panose="02000600000000000000" pitchFamily="2" charset="0"/>
              </a:rPr>
              <a:t>arlein</a:t>
            </a:r>
            <a:r>
              <a:rPr lang="en-GB" dirty="0">
                <a:latin typeface="Segoe Print" panose="02000600000000000000" pitchFamily="2" charset="0"/>
              </a:rPr>
              <a:t>. </a:t>
            </a:r>
            <a:r>
              <a:rPr lang="en-GB" dirty="0" err="1">
                <a:latin typeface="Segoe Print" panose="02000600000000000000" pitchFamily="2" charset="0"/>
              </a:rPr>
              <a:t>Gweler</a:t>
            </a:r>
            <a:r>
              <a:rPr lang="en-GB" dirty="0">
                <a:latin typeface="Segoe Print" panose="02000600000000000000" pitchFamily="2" charset="0"/>
              </a:rPr>
              <a:t> y </a:t>
            </a:r>
            <a:r>
              <a:rPr lang="en-GB" dirty="0" err="1">
                <a:latin typeface="Segoe Print" panose="02000600000000000000" pitchFamily="2" charset="0"/>
              </a:rPr>
              <a:t>linc</a:t>
            </a:r>
            <a:r>
              <a:rPr lang="en-GB" dirty="0">
                <a:latin typeface="Segoe Print" panose="02000600000000000000" pitchFamily="2" charset="0"/>
              </a:rPr>
              <a:t> </a:t>
            </a:r>
            <a:r>
              <a:rPr lang="en-GB" dirty="0" err="1">
                <a:latin typeface="Segoe Print" panose="02000600000000000000" pitchFamily="2" charset="0"/>
              </a:rPr>
              <a:t>isod</a:t>
            </a:r>
            <a:r>
              <a:rPr lang="en-GB" dirty="0">
                <a:latin typeface="Segoe Print" panose="02000600000000000000" pitchFamily="2" charset="0"/>
              </a:rPr>
              <a:t>.</a:t>
            </a:r>
          </a:p>
          <a:p>
            <a:r>
              <a:rPr lang="en-GB" i="1" dirty="0">
                <a:latin typeface="Segoe Print" panose="02000600000000000000" pitchFamily="2" charset="0"/>
              </a:rPr>
              <a:t>Weekly menu </a:t>
            </a:r>
            <a:r>
              <a:rPr lang="en-GB" i="1" dirty="0" err="1">
                <a:latin typeface="Segoe Print" panose="02000600000000000000" pitchFamily="2" charset="0"/>
              </a:rPr>
              <a:t>availble</a:t>
            </a:r>
            <a:r>
              <a:rPr lang="en-GB" i="1" dirty="0">
                <a:latin typeface="Segoe Print" panose="02000600000000000000" pitchFamily="2" charset="0"/>
              </a:rPr>
              <a:t>  online. See the link below</a:t>
            </a:r>
            <a:r>
              <a:rPr lang="en-GB" dirty="0">
                <a:latin typeface="Segoe Print" panose="02000600000000000000" pitchFamily="2" charset="0"/>
              </a:rPr>
              <a:t>.</a:t>
            </a:r>
          </a:p>
          <a:p>
            <a:endParaRPr lang="en-GB" sz="2800" dirty="0">
              <a:latin typeface="Segoe Print" panose="02000600000000000000" pitchFamily="2" charset="0"/>
            </a:endParaRPr>
          </a:p>
          <a:p>
            <a:r>
              <a:rPr lang="en-GB" sz="2800" dirty="0">
                <a:latin typeface="Segoe Print" panose="02000600000000000000" pitchFamily="2" charset="0"/>
                <a:hlinkClick r:id="rId3"/>
              </a:rPr>
              <a:t>http://www.broccolibob.co.uk/</a:t>
            </a:r>
            <a:endParaRPr lang="en-GB" sz="2800" dirty="0">
              <a:latin typeface="Segoe Print" panose="02000600000000000000" pitchFamily="2" charset="0"/>
            </a:endParaRPr>
          </a:p>
          <a:p>
            <a:endParaRPr lang="en-GB" sz="2800" dirty="0">
              <a:latin typeface="SassoonCRInfant" panose="02010503020300020003" pitchFamily="2" charset="0"/>
            </a:endParaRPr>
          </a:p>
          <a:p>
            <a:endParaRPr lang="en-GB" sz="2800" dirty="0">
              <a:latin typeface="SassoonCRInfant" panose="02010503020300020003" pitchFamily="2" charset="0"/>
            </a:endParaRPr>
          </a:p>
          <a:p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0" t="21757" r="8917" b="5879"/>
          <a:stretch/>
        </p:blipFill>
        <p:spPr bwMode="auto">
          <a:xfrm>
            <a:off x="3027243" y="5013176"/>
            <a:ext cx="2711895" cy="134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74260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811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Gofynnwn i’r plant ddod i’r ysgol yn ddyddiol mewn esgidiau a dillad sy’n addas ar gyfer gwneud ymarfer corff – e.e. trainyrs a trowsus loncian/leggings neu i ddod a sgidiau i newid ond ni fyddant yn newid eu dillad.</a:t>
            </a:r>
          </a:p>
          <a:p>
            <a:pPr algn="ctr"/>
            <a:r>
              <a:rPr lang="en-GB"/>
              <a:t>We ask that children come to school daily dressed in comfortable clothes that are appropriate for doing P.E - e.g. trainers, joggers/leggings or to bring a pair of trainers to change into but they will not be changing into PE kit.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9774" y="571671"/>
            <a:ext cx="7586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 err="1">
                <a:latin typeface="Segoe Print" panose="02000600000000000000" pitchFamily="2" charset="0"/>
              </a:rPr>
              <a:t>Ymarfer</a:t>
            </a:r>
            <a:r>
              <a:rPr lang="en-GB" sz="3200" u="sng" dirty="0">
                <a:latin typeface="Segoe Print" panose="02000600000000000000" pitchFamily="2" charset="0"/>
              </a:rPr>
              <a:t> </a:t>
            </a:r>
            <a:r>
              <a:rPr lang="en-GB" sz="3200" u="sng" dirty="0" err="1">
                <a:latin typeface="Segoe Print" panose="02000600000000000000" pitchFamily="2" charset="0"/>
              </a:rPr>
              <a:t>Corff</a:t>
            </a:r>
            <a:r>
              <a:rPr lang="en-GB" sz="3200" u="sng" dirty="0">
                <a:latin typeface="Segoe Print" panose="02000600000000000000" pitchFamily="2" charset="0"/>
              </a:rPr>
              <a:t>/ </a:t>
            </a:r>
            <a:r>
              <a:rPr lang="en-GB" sz="3200" i="1" u="sng" dirty="0">
                <a:latin typeface="Segoe Print" panose="02000600000000000000" pitchFamily="2" charset="0"/>
              </a:rPr>
              <a:t>Physical Education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8306" y="1260672"/>
            <a:ext cx="8624175" cy="655564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/>
            <a:r>
              <a:rPr lang="en-GB" sz="1600" b="1" u="sng" dirty="0" err="1">
                <a:latin typeface="Segoe Print" panose="02000600000000000000" pitchFamily="2" charset="0"/>
              </a:rPr>
              <a:t>Ymgylchiadau</a:t>
            </a:r>
            <a:r>
              <a:rPr lang="en-GB" sz="1600" b="1" u="sng" dirty="0">
                <a:latin typeface="Segoe Print" panose="02000600000000000000" pitchFamily="2" charset="0"/>
              </a:rPr>
              <a:t> </a:t>
            </a:r>
            <a:r>
              <a:rPr lang="en-GB" sz="1600" b="1" u="sng" dirty="0" err="1">
                <a:latin typeface="Segoe Print" panose="02000600000000000000" pitchFamily="2" charset="0"/>
              </a:rPr>
              <a:t>Cyffredinol</a:t>
            </a:r>
            <a:r>
              <a:rPr lang="en-GB" sz="1600" b="1" u="sng" dirty="0">
                <a:latin typeface="Segoe Print" panose="02000600000000000000" pitchFamily="2" charset="0"/>
              </a:rPr>
              <a:t> / </a:t>
            </a:r>
            <a:r>
              <a:rPr lang="en-GB" sz="1600" b="1" i="1" u="sng" dirty="0">
                <a:latin typeface="Segoe Print" panose="02000600000000000000" pitchFamily="2" charset="0"/>
              </a:rPr>
              <a:t>General Circumstances</a:t>
            </a:r>
          </a:p>
          <a:p>
            <a:pPr lvl="0"/>
            <a:endParaRPr lang="en-GB" sz="1600" dirty="0">
              <a:latin typeface="Segoe Print" panose="02000600000000000000" pitchFamily="2" charset="0"/>
            </a:endParaRPr>
          </a:p>
          <a:p>
            <a:pPr lvl="0"/>
            <a:r>
              <a:rPr lang="en-GB" sz="1400" dirty="0">
                <a:latin typeface="Segoe Print" panose="02000600000000000000" pitchFamily="2" charset="0"/>
              </a:rPr>
              <a:t>2 </a:t>
            </a:r>
            <a:r>
              <a:rPr lang="en-GB" sz="1400" dirty="0" err="1">
                <a:latin typeface="Segoe Print" panose="02000600000000000000" pitchFamily="2" charset="0"/>
              </a:rPr>
              <a:t>sesiwn</a:t>
            </a:r>
            <a:r>
              <a:rPr lang="en-GB" sz="1400" dirty="0">
                <a:latin typeface="Segoe Print" panose="02000600000000000000" pitchFamily="2" charset="0"/>
              </a:rPr>
              <a:t> </a:t>
            </a:r>
            <a:r>
              <a:rPr lang="en-GB" sz="1400" dirty="0" err="1">
                <a:latin typeface="Segoe Print" panose="02000600000000000000" pitchFamily="2" charset="0"/>
              </a:rPr>
              <a:t>wythnosol</a:t>
            </a:r>
            <a:r>
              <a:rPr lang="en-GB" sz="1400" dirty="0">
                <a:latin typeface="Segoe Print" panose="02000600000000000000" pitchFamily="2" charset="0"/>
              </a:rPr>
              <a:t> / </a:t>
            </a:r>
            <a:r>
              <a:rPr lang="en-GB" sz="1400" b="1" i="1" dirty="0">
                <a:latin typeface="Segoe Print" panose="02000600000000000000" pitchFamily="2" charset="0"/>
              </a:rPr>
              <a:t>2 weekly sessions</a:t>
            </a:r>
            <a:r>
              <a:rPr lang="en-GB" sz="1400" b="1" dirty="0">
                <a:latin typeface="Segoe Print" panose="02000600000000000000" pitchFamily="2" charset="0"/>
              </a:rPr>
              <a:t>.</a:t>
            </a:r>
          </a:p>
          <a:p>
            <a:pPr lvl="0"/>
            <a:endParaRPr lang="en-GB" b="1" i="1" dirty="0">
              <a:latin typeface="Segoe Print" panose="02000600000000000000" pitchFamily="2" charset="0"/>
            </a:endParaRPr>
          </a:p>
          <a:p>
            <a:pPr lvl="0"/>
            <a:r>
              <a:rPr lang="en-GB" sz="1600" dirty="0" err="1">
                <a:latin typeface="Segoe Print"/>
              </a:rPr>
              <a:t>Gofynnwn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i’r</a:t>
            </a:r>
            <a:r>
              <a:rPr lang="en-GB" sz="1600" dirty="0">
                <a:latin typeface="Segoe Print"/>
              </a:rPr>
              <a:t> plant </a:t>
            </a:r>
            <a:r>
              <a:rPr lang="en-GB" sz="1600" dirty="0" err="1">
                <a:latin typeface="Segoe Print"/>
              </a:rPr>
              <a:t>ddod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i’r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ysgol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yn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ddyddiol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mewn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esgidiau</a:t>
            </a:r>
            <a:r>
              <a:rPr lang="en-GB" sz="1600" dirty="0">
                <a:latin typeface="Segoe Print"/>
              </a:rPr>
              <a:t> a </a:t>
            </a:r>
            <a:r>
              <a:rPr lang="en-GB" sz="1600" dirty="0" err="1">
                <a:latin typeface="Segoe Print"/>
              </a:rPr>
              <a:t>dillad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sy’n</a:t>
            </a:r>
            <a:r>
              <a:rPr lang="en-GB" sz="1600" dirty="0">
                <a:latin typeface="Segoe Print"/>
              </a:rPr>
              <a:t> addas </a:t>
            </a:r>
            <a:r>
              <a:rPr lang="en-GB" sz="1600" dirty="0" err="1">
                <a:latin typeface="Segoe Print"/>
              </a:rPr>
              <a:t>ar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gyfer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gwneud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ymarfer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corff</a:t>
            </a:r>
            <a:r>
              <a:rPr lang="en-GB" sz="1600" dirty="0">
                <a:latin typeface="Segoe Print"/>
              </a:rPr>
              <a:t> – </a:t>
            </a:r>
            <a:r>
              <a:rPr lang="en-GB" sz="1600" dirty="0" err="1">
                <a:latin typeface="Segoe Print"/>
              </a:rPr>
              <a:t>e.e.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trainyrs</a:t>
            </a:r>
            <a:r>
              <a:rPr lang="en-GB" sz="1600" dirty="0">
                <a:latin typeface="Segoe Print"/>
              </a:rPr>
              <a:t> a </a:t>
            </a:r>
            <a:r>
              <a:rPr lang="en-GB" sz="1600" dirty="0" err="1">
                <a:latin typeface="Segoe Print"/>
              </a:rPr>
              <a:t>trowsus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loncian</a:t>
            </a:r>
            <a:r>
              <a:rPr lang="en-GB" sz="1600" dirty="0">
                <a:latin typeface="Segoe Print"/>
              </a:rPr>
              <a:t>/leggings neu </a:t>
            </a:r>
            <a:r>
              <a:rPr lang="en-GB" sz="1600" dirty="0" err="1">
                <a:latin typeface="Segoe Print"/>
              </a:rPr>
              <a:t>i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ddod</a:t>
            </a:r>
            <a:r>
              <a:rPr lang="en-GB" sz="1600" dirty="0">
                <a:latin typeface="Segoe Print"/>
              </a:rPr>
              <a:t> â ‘</a:t>
            </a:r>
            <a:r>
              <a:rPr lang="en-GB" sz="1600" dirty="0" err="1">
                <a:latin typeface="Segoe Print"/>
              </a:rPr>
              <a:t>sgidiau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i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newid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ond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b="1" dirty="0" err="1">
                <a:latin typeface="Segoe Print"/>
              </a:rPr>
              <a:t>ni</a:t>
            </a:r>
            <a:r>
              <a:rPr lang="en-GB" sz="1600" b="1" dirty="0">
                <a:latin typeface="Segoe Print"/>
              </a:rPr>
              <a:t> </a:t>
            </a:r>
            <a:r>
              <a:rPr lang="en-GB" sz="1600" b="1" dirty="0" err="1">
                <a:latin typeface="Segoe Print"/>
              </a:rPr>
              <a:t>fyddant</a:t>
            </a:r>
            <a:r>
              <a:rPr lang="en-GB" sz="1600" b="1" dirty="0">
                <a:latin typeface="Segoe Print"/>
              </a:rPr>
              <a:t> </a:t>
            </a:r>
            <a:r>
              <a:rPr lang="en-GB" sz="1600" b="1" dirty="0" err="1">
                <a:latin typeface="Segoe Print"/>
              </a:rPr>
              <a:t>yn</a:t>
            </a:r>
            <a:r>
              <a:rPr lang="en-GB" sz="1600" b="1" dirty="0">
                <a:latin typeface="Segoe Print"/>
              </a:rPr>
              <a:t> </a:t>
            </a:r>
            <a:r>
              <a:rPr lang="en-GB" sz="1600" b="1" dirty="0" err="1">
                <a:latin typeface="Segoe Print"/>
              </a:rPr>
              <a:t>newid</a:t>
            </a:r>
            <a:r>
              <a:rPr lang="en-GB" sz="1600" b="1" dirty="0">
                <a:latin typeface="Segoe Print"/>
              </a:rPr>
              <a:t> </a:t>
            </a:r>
            <a:r>
              <a:rPr lang="en-GB" sz="1600" b="1" dirty="0" err="1">
                <a:latin typeface="Segoe Print"/>
              </a:rPr>
              <a:t>eu</a:t>
            </a:r>
            <a:r>
              <a:rPr lang="en-GB" sz="1600" b="1" dirty="0">
                <a:latin typeface="Segoe Print"/>
              </a:rPr>
              <a:t> </a:t>
            </a:r>
            <a:r>
              <a:rPr lang="en-GB" sz="1600" b="1" dirty="0" err="1">
                <a:latin typeface="Segoe Print"/>
              </a:rPr>
              <a:t>dillad</a:t>
            </a:r>
            <a:r>
              <a:rPr lang="en-GB" sz="1600" dirty="0">
                <a:latin typeface="Segoe Print"/>
              </a:rPr>
              <a:t>.</a:t>
            </a:r>
          </a:p>
          <a:p>
            <a:pPr lvl="0"/>
            <a:endParaRPr lang="en-GB" sz="1600" dirty="0">
              <a:latin typeface="Segoe Print" panose="02000600000000000000" pitchFamily="2" charset="0"/>
            </a:endParaRPr>
          </a:p>
          <a:p>
            <a:pPr lvl="0"/>
            <a:r>
              <a:rPr lang="en-GB" sz="1600" i="1" dirty="0">
                <a:latin typeface="Segoe Print"/>
              </a:rPr>
              <a:t>We ask that children come to school daily dressed in comfortable clothes that are appropriate for doing P.E - e.g. trainers, joggers/leggings or to bring a pair of trainers to change into but </a:t>
            </a:r>
            <a:r>
              <a:rPr lang="en-GB" sz="1600" b="1" i="1" dirty="0">
                <a:latin typeface="Segoe Print"/>
              </a:rPr>
              <a:t>they will not be changing into PE kit</a:t>
            </a:r>
            <a:r>
              <a:rPr lang="en-GB" sz="1600" i="1" dirty="0">
                <a:latin typeface="Segoe Print"/>
              </a:rPr>
              <a:t>.</a:t>
            </a:r>
          </a:p>
          <a:p>
            <a:pPr lvl="0"/>
            <a:endParaRPr lang="en-GB" b="1" i="1" dirty="0">
              <a:latin typeface="Segoe Print" panose="02000600000000000000" pitchFamily="2" charset="0"/>
            </a:endParaRPr>
          </a:p>
          <a:p>
            <a:pPr lvl="0"/>
            <a:r>
              <a:rPr lang="en-GB" b="1" u="sng" dirty="0" err="1">
                <a:latin typeface="Segoe Print" panose="02000600000000000000" pitchFamily="2" charset="0"/>
              </a:rPr>
              <a:t>Ymgylchiadau</a:t>
            </a:r>
            <a:r>
              <a:rPr lang="en-GB" b="1" u="sng" dirty="0">
                <a:latin typeface="Segoe Print" panose="02000600000000000000" pitchFamily="2" charset="0"/>
              </a:rPr>
              <a:t> </a:t>
            </a:r>
            <a:r>
              <a:rPr lang="en-GB" b="1" u="sng" dirty="0" err="1">
                <a:latin typeface="Segoe Print" panose="02000600000000000000" pitchFamily="2" charset="0"/>
              </a:rPr>
              <a:t>presennol</a:t>
            </a:r>
            <a:r>
              <a:rPr lang="en-GB" b="1" u="sng" dirty="0">
                <a:latin typeface="Segoe Print" panose="02000600000000000000" pitchFamily="2" charset="0"/>
              </a:rPr>
              <a:t> / </a:t>
            </a:r>
            <a:r>
              <a:rPr lang="en-GB" b="1" i="1" u="sng" dirty="0">
                <a:latin typeface="Segoe Print" panose="02000600000000000000" pitchFamily="2" charset="0"/>
              </a:rPr>
              <a:t>Current Circumstances</a:t>
            </a:r>
          </a:p>
          <a:p>
            <a:pPr lvl="0"/>
            <a:endParaRPr lang="en-GB" sz="1600" b="1" i="1" u="sng" dirty="0">
              <a:latin typeface="Segoe Print" panose="02000600000000000000" pitchFamily="2" charset="0"/>
            </a:endParaRPr>
          </a:p>
          <a:p>
            <a:r>
              <a:rPr lang="en-GB" sz="1600" dirty="0">
                <a:latin typeface="Segoe Print"/>
              </a:rPr>
              <a:t>-Dosbarth Mrs Cole – </a:t>
            </a:r>
            <a:r>
              <a:rPr lang="en-GB" sz="1600" dirty="0" err="1">
                <a:latin typeface="Segoe Print"/>
              </a:rPr>
              <a:t>Dydd</a:t>
            </a:r>
            <a:r>
              <a:rPr lang="en-GB" sz="1600" dirty="0">
                <a:latin typeface="Segoe Print"/>
              </a:rPr>
              <a:t> </a:t>
            </a:r>
            <a:r>
              <a:rPr lang="en-GB" sz="1600" dirty="0" err="1">
                <a:latin typeface="Segoe Print"/>
              </a:rPr>
              <a:t>Llun</a:t>
            </a:r>
            <a:r>
              <a:rPr lang="en-GB" sz="1600" dirty="0">
                <a:latin typeface="Segoe Print"/>
              </a:rPr>
              <a:t> a </a:t>
            </a:r>
            <a:r>
              <a:rPr lang="en-GB" sz="1600" dirty="0" err="1">
                <a:latin typeface="Segoe Print"/>
              </a:rPr>
              <a:t>Dydd</a:t>
            </a:r>
            <a:r>
              <a:rPr lang="en-GB" sz="1600" dirty="0">
                <a:latin typeface="Segoe Print"/>
              </a:rPr>
              <a:t> Mawrth / </a:t>
            </a:r>
            <a:r>
              <a:rPr lang="en-GB" sz="1600" i="1" dirty="0">
                <a:latin typeface="Segoe Print"/>
              </a:rPr>
              <a:t>Monday and Tuesdays</a:t>
            </a:r>
          </a:p>
          <a:p>
            <a:pPr lvl="0"/>
            <a:endParaRPr lang="en-GB" sz="1600" dirty="0">
              <a:latin typeface="Segoe Print" panose="02000600000000000000" pitchFamily="2" charset="0"/>
            </a:endParaRPr>
          </a:p>
          <a:p>
            <a:r>
              <a:rPr lang="en-GB" sz="1600" dirty="0">
                <a:latin typeface="Segoe Print"/>
              </a:rPr>
              <a:t>-Dosbarth Miss Harris – </a:t>
            </a:r>
            <a:r>
              <a:rPr lang="en-GB" sz="1600" dirty="0" err="1">
                <a:latin typeface="Segoe Print"/>
              </a:rPr>
              <a:t>Dydd</a:t>
            </a:r>
            <a:r>
              <a:rPr lang="en-GB" sz="1600" dirty="0">
                <a:latin typeface="Segoe Print"/>
              </a:rPr>
              <a:t> Mawrth a </a:t>
            </a:r>
            <a:r>
              <a:rPr lang="en-GB" sz="1600" dirty="0" err="1">
                <a:latin typeface="Segoe Print"/>
              </a:rPr>
              <a:t>Dydd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Gwener</a:t>
            </a:r>
            <a:r>
              <a:rPr lang="en-GB" sz="1600" dirty="0">
                <a:latin typeface="Segoe Print"/>
              </a:rPr>
              <a:t>/</a:t>
            </a:r>
            <a:r>
              <a:rPr lang="en-GB" sz="1600" i="1" dirty="0">
                <a:latin typeface="Segoe Print"/>
              </a:rPr>
              <a:t> Tuesdays and Fridays</a:t>
            </a:r>
          </a:p>
          <a:p>
            <a:pPr lvl="0"/>
            <a:endParaRPr lang="en-GB" sz="1600" i="1" dirty="0">
              <a:latin typeface="Segoe Print" panose="02000600000000000000" pitchFamily="2" charset="0"/>
            </a:endParaRPr>
          </a:p>
          <a:p>
            <a:pPr lvl="0"/>
            <a:r>
              <a:rPr lang="en-GB" sz="1600" i="1" dirty="0">
                <a:latin typeface="Segoe Print" panose="02000600000000000000" pitchFamily="2" charset="0"/>
              </a:rPr>
              <a:t>- </a:t>
            </a:r>
            <a:r>
              <a:rPr lang="en-GB" sz="1600" dirty="0" err="1">
                <a:latin typeface="Segoe Print" panose="02000600000000000000" pitchFamily="2" charset="0"/>
              </a:rPr>
              <a:t>Esgidiau</a:t>
            </a:r>
            <a:r>
              <a:rPr lang="en-GB" sz="1600" dirty="0">
                <a:latin typeface="Segoe Print" panose="02000600000000000000" pitchFamily="2" charset="0"/>
              </a:rPr>
              <a:t> </a:t>
            </a:r>
            <a:r>
              <a:rPr lang="en-GB" sz="1600" dirty="0" err="1">
                <a:latin typeface="Segoe Print" panose="02000600000000000000" pitchFamily="2" charset="0"/>
              </a:rPr>
              <a:t>ymarfer</a:t>
            </a:r>
            <a:r>
              <a:rPr lang="en-GB" sz="1600" dirty="0">
                <a:latin typeface="Segoe Print" panose="02000600000000000000" pitchFamily="2" charset="0"/>
              </a:rPr>
              <a:t> </a:t>
            </a:r>
            <a:r>
              <a:rPr lang="en-GB" sz="1600" dirty="0" err="1">
                <a:latin typeface="Segoe Print" panose="02000600000000000000" pitchFamily="2" charset="0"/>
              </a:rPr>
              <a:t>corff</a:t>
            </a:r>
            <a:r>
              <a:rPr lang="en-GB" sz="1600" dirty="0">
                <a:latin typeface="Segoe Print" panose="02000600000000000000" pitchFamily="2" charset="0"/>
              </a:rPr>
              <a:t> </a:t>
            </a:r>
            <a:r>
              <a:rPr lang="en-GB" sz="1600" dirty="0" err="1">
                <a:latin typeface="Segoe Print" panose="02000600000000000000" pitchFamily="2" charset="0"/>
              </a:rPr>
              <a:t>yn</a:t>
            </a:r>
            <a:r>
              <a:rPr lang="en-GB" sz="1600" dirty="0">
                <a:latin typeface="Segoe Print" panose="02000600000000000000" pitchFamily="2" charset="0"/>
              </a:rPr>
              <a:t> </a:t>
            </a:r>
            <a:r>
              <a:rPr lang="en-GB" sz="1600" dirty="0" err="1">
                <a:latin typeface="Segoe Print" panose="02000600000000000000" pitchFamily="2" charset="0"/>
              </a:rPr>
              <a:t>unig</a:t>
            </a:r>
            <a:r>
              <a:rPr lang="en-GB" sz="1600" dirty="0">
                <a:latin typeface="Segoe Print" panose="02000600000000000000" pitchFamily="2" charset="0"/>
              </a:rPr>
              <a:t> / </a:t>
            </a:r>
            <a:r>
              <a:rPr lang="en-GB" sz="1600" b="1" i="1" dirty="0">
                <a:latin typeface="Segoe Print" panose="02000600000000000000" pitchFamily="2" charset="0"/>
              </a:rPr>
              <a:t>PE shoes only.</a:t>
            </a:r>
          </a:p>
          <a:p>
            <a:pPr lvl="0"/>
            <a:endParaRPr lang="en-GB" sz="2800" b="1" i="1" u="sng" dirty="0"/>
          </a:p>
          <a:p>
            <a:pPr lvl="0"/>
            <a:endParaRPr lang="en-GB" sz="2800" b="1" i="1" u="sng" dirty="0"/>
          </a:p>
          <a:p>
            <a:pPr lvl="0"/>
            <a:endParaRPr lang="en-GB" sz="2800" b="1" i="1" u="sng" dirty="0"/>
          </a:p>
          <a:p>
            <a:pPr lvl="0"/>
            <a:endParaRPr lang="en-GB" sz="2800" b="1" i="1" u="sng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379076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9852" y="5611535"/>
            <a:ext cx="946267" cy="946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062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69774" y="571671"/>
            <a:ext cx="5930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err="1">
                <a:latin typeface="Segoe Print" panose="02000600000000000000" pitchFamily="2" charset="0"/>
              </a:rPr>
              <a:t>Gwisg</a:t>
            </a:r>
            <a:r>
              <a:rPr lang="en-GB" sz="2800" u="sng" dirty="0">
                <a:latin typeface="Segoe Print" panose="02000600000000000000" pitchFamily="2" charset="0"/>
              </a:rPr>
              <a:t> </a:t>
            </a:r>
            <a:r>
              <a:rPr lang="en-GB" sz="2800" u="sng" dirty="0" err="1">
                <a:latin typeface="Segoe Print" panose="02000600000000000000" pitchFamily="2" charset="0"/>
              </a:rPr>
              <a:t>Ysgol</a:t>
            </a:r>
            <a:r>
              <a:rPr lang="en-GB" sz="2800" u="sng" dirty="0">
                <a:latin typeface="Segoe Print" panose="02000600000000000000" pitchFamily="2" charset="0"/>
              </a:rPr>
              <a:t>/</a:t>
            </a:r>
            <a:r>
              <a:rPr lang="en-GB" sz="2800" i="1" u="sng" dirty="0" err="1">
                <a:latin typeface="Segoe Print" panose="02000600000000000000" pitchFamily="2" charset="0"/>
              </a:rPr>
              <a:t>Schoool</a:t>
            </a:r>
            <a:r>
              <a:rPr lang="en-GB" sz="2800" u="sng" dirty="0">
                <a:latin typeface="Segoe Print" panose="02000600000000000000" pitchFamily="2" charset="0"/>
              </a:rPr>
              <a:t> </a:t>
            </a:r>
            <a:r>
              <a:rPr lang="en-GB" sz="2800" i="1" u="sng" dirty="0">
                <a:latin typeface="Segoe Print" panose="02000600000000000000" pitchFamily="2" charset="0"/>
              </a:rPr>
              <a:t>Uniform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379076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05" t="6524" r="18753" b="6698"/>
          <a:stretch/>
        </p:blipFill>
        <p:spPr bwMode="auto">
          <a:xfrm rot="5400000">
            <a:off x="1048227" y="835184"/>
            <a:ext cx="2395129" cy="3422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868415" y="1700808"/>
            <a:ext cx="144016" cy="14401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4" t="23706" r="13468" b="2183"/>
          <a:stretch/>
        </p:blipFill>
        <p:spPr bwMode="auto">
          <a:xfrm>
            <a:off x="505862" y="3832906"/>
            <a:ext cx="3451350" cy="2620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58"/>
          <a:stretch/>
        </p:blipFill>
        <p:spPr bwMode="auto">
          <a:xfrm rot="5400000">
            <a:off x="4958673" y="1716203"/>
            <a:ext cx="3213580" cy="3470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032449" y="5350577"/>
            <a:ext cx="50040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>
                <a:latin typeface="Segoe Print" panose="02000600000000000000" pitchFamily="2" charset="0"/>
              </a:rPr>
              <a:t>Rwy’n</a:t>
            </a:r>
            <a:r>
              <a:rPr lang="en-GB" dirty="0">
                <a:latin typeface="Segoe Print" panose="02000600000000000000" pitchFamily="2" charset="0"/>
              </a:rPr>
              <a:t> </a:t>
            </a:r>
            <a:r>
              <a:rPr lang="en-GB" dirty="0" err="1">
                <a:latin typeface="Segoe Print" panose="02000600000000000000" pitchFamily="2" charset="0"/>
              </a:rPr>
              <a:t>flin</a:t>
            </a:r>
            <a:r>
              <a:rPr lang="en-GB" dirty="0">
                <a:latin typeface="Segoe Print" panose="02000600000000000000" pitchFamily="2" charset="0"/>
              </a:rPr>
              <a:t> </a:t>
            </a:r>
            <a:r>
              <a:rPr lang="en-GB" dirty="0" err="1">
                <a:latin typeface="Segoe Print" panose="02000600000000000000" pitchFamily="2" charset="0"/>
              </a:rPr>
              <a:t>mae</a:t>
            </a:r>
            <a:r>
              <a:rPr lang="en-GB" dirty="0">
                <a:latin typeface="Segoe Print" panose="02000600000000000000" pitchFamily="2" charset="0"/>
              </a:rPr>
              <a:t> </a:t>
            </a:r>
            <a:r>
              <a:rPr lang="en-GB" dirty="0" err="1">
                <a:latin typeface="Segoe Print" panose="02000600000000000000" pitchFamily="2" charset="0"/>
              </a:rPr>
              <a:t>fy</a:t>
            </a:r>
            <a:r>
              <a:rPr lang="en-GB" dirty="0">
                <a:latin typeface="Segoe Print" panose="02000600000000000000" pitchFamily="2" charset="0"/>
              </a:rPr>
              <a:t> </a:t>
            </a:r>
            <a:r>
              <a:rPr lang="en-GB" dirty="0" err="1">
                <a:latin typeface="Segoe Print" panose="02000600000000000000" pitchFamily="2" charset="0"/>
              </a:rPr>
              <a:t>nghrys</a:t>
            </a:r>
            <a:r>
              <a:rPr lang="en-GB" dirty="0">
                <a:latin typeface="Segoe Print" panose="02000600000000000000" pitchFamily="2" charset="0"/>
              </a:rPr>
              <a:t> </a:t>
            </a:r>
            <a:r>
              <a:rPr lang="en-GB" dirty="0" err="1">
                <a:latin typeface="Segoe Print" panose="02000600000000000000" pitchFamily="2" charset="0"/>
              </a:rPr>
              <a:t>yn</a:t>
            </a:r>
            <a:r>
              <a:rPr lang="en-GB" dirty="0">
                <a:latin typeface="Segoe Print" panose="02000600000000000000" pitchFamily="2" charset="0"/>
              </a:rPr>
              <a:t> </a:t>
            </a:r>
            <a:r>
              <a:rPr lang="en-GB" dirty="0" err="1">
                <a:latin typeface="Segoe Print" panose="02000600000000000000" pitchFamily="2" charset="0"/>
              </a:rPr>
              <a:t>frwnt</a:t>
            </a:r>
            <a:r>
              <a:rPr lang="en-GB" dirty="0">
                <a:latin typeface="Segoe Print" panose="02000600000000000000" pitchFamily="2" charset="0"/>
              </a:rPr>
              <a:t> </a:t>
            </a:r>
            <a:r>
              <a:rPr lang="en-GB" dirty="0" err="1">
                <a:latin typeface="Segoe Print" panose="02000600000000000000" pitchFamily="2" charset="0"/>
              </a:rPr>
              <a:t>ond</a:t>
            </a:r>
            <a:r>
              <a:rPr lang="en-GB" dirty="0">
                <a:latin typeface="Segoe Print" panose="02000600000000000000" pitchFamily="2" charset="0"/>
              </a:rPr>
              <a:t> </a:t>
            </a:r>
            <a:r>
              <a:rPr lang="en-GB" dirty="0" err="1">
                <a:latin typeface="Segoe Print" panose="02000600000000000000" pitchFamily="2" charset="0"/>
              </a:rPr>
              <a:t>mae’n</a:t>
            </a:r>
            <a:r>
              <a:rPr lang="en-GB" dirty="0">
                <a:latin typeface="Segoe Print" panose="02000600000000000000" pitchFamily="2" charset="0"/>
              </a:rPr>
              <a:t> </a:t>
            </a:r>
            <a:r>
              <a:rPr lang="en-GB" dirty="0" err="1">
                <a:latin typeface="Segoe Print" panose="02000600000000000000" pitchFamily="2" charset="0"/>
              </a:rPr>
              <a:t>dangos</a:t>
            </a:r>
            <a:r>
              <a:rPr lang="en-GB" dirty="0">
                <a:latin typeface="Segoe Print" panose="02000600000000000000" pitchFamily="2" charset="0"/>
              </a:rPr>
              <a:t> </a:t>
            </a:r>
            <a:r>
              <a:rPr lang="en-GB" dirty="0" err="1">
                <a:latin typeface="Segoe Print" panose="02000600000000000000" pitchFamily="2" charset="0"/>
              </a:rPr>
              <a:t>fy</a:t>
            </a:r>
            <a:r>
              <a:rPr lang="en-GB" dirty="0">
                <a:latin typeface="Segoe Print" panose="02000600000000000000" pitchFamily="2" charset="0"/>
              </a:rPr>
              <a:t> mod </a:t>
            </a:r>
            <a:r>
              <a:rPr lang="en-GB" dirty="0" err="1">
                <a:latin typeface="Segoe Print" panose="02000600000000000000" pitchFamily="2" charset="0"/>
              </a:rPr>
              <a:t>yn</a:t>
            </a:r>
            <a:r>
              <a:rPr lang="en-GB" dirty="0">
                <a:latin typeface="Segoe Print" panose="02000600000000000000" pitchFamily="2" charset="0"/>
              </a:rPr>
              <a:t> </a:t>
            </a:r>
            <a:r>
              <a:rPr lang="en-GB" dirty="0" err="1">
                <a:latin typeface="Segoe Print" panose="02000600000000000000" pitchFamily="2" charset="0"/>
              </a:rPr>
              <a:t>dysgu</a:t>
            </a:r>
            <a:r>
              <a:rPr lang="en-GB" dirty="0">
                <a:latin typeface="Segoe Print" panose="02000600000000000000" pitchFamily="2" charset="0"/>
              </a:rPr>
              <a:t> / </a:t>
            </a:r>
            <a:r>
              <a:rPr lang="en-GB" b="1" i="1" dirty="0">
                <a:latin typeface="Segoe Print" panose="02000600000000000000" pitchFamily="2" charset="0"/>
              </a:rPr>
              <a:t>I’m sorry that my shirt got dirty but it shows I’ve been learning!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5697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69774" y="620688"/>
            <a:ext cx="8378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err="1">
                <a:latin typeface="Segoe Print" panose="02000600000000000000" pitchFamily="2" charset="0"/>
              </a:rPr>
              <a:t>Cwricwlwm</a:t>
            </a:r>
            <a:r>
              <a:rPr lang="en-GB" sz="2400" b="1" u="sng" dirty="0">
                <a:latin typeface="Segoe Print" panose="02000600000000000000" pitchFamily="2" charset="0"/>
              </a:rPr>
              <a:t> </a:t>
            </a:r>
            <a:r>
              <a:rPr lang="en-GB" sz="2400" b="1" u="sng" dirty="0" err="1">
                <a:latin typeface="Segoe Print" panose="02000600000000000000" pitchFamily="2" charset="0"/>
              </a:rPr>
              <a:t>Newydd</a:t>
            </a:r>
            <a:r>
              <a:rPr lang="en-GB" sz="2400" b="1" u="sng" dirty="0">
                <a:latin typeface="Segoe Print" panose="02000600000000000000" pitchFamily="2" charset="0"/>
              </a:rPr>
              <a:t> /</a:t>
            </a:r>
            <a:r>
              <a:rPr lang="en-GB" sz="2400" b="1" i="1" u="sng" dirty="0">
                <a:latin typeface="Segoe Print" panose="02000600000000000000" pitchFamily="2" charset="0"/>
              </a:rPr>
              <a:t>New Curriculum</a:t>
            </a:r>
            <a:r>
              <a:rPr lang="en-GB" sz="2400" b="1" i="1" u="sng" dirty="0">
                <a:latin typeface="SassoonCRInfant" panose="02010503020300020003" pitchFamily="2" charset="0"/>
              </a:rPr>
              <a:t>.</a:t>
            </a:r>
          </a:p>
        </p:txBody>
      </p:sp>
      <p:pic>
        <p:nvPicPr>
          <p:cNvPr id="5" name="Content Placeholder 3" descr="Pictu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33" y="1521736"/>
            <a:ext cx="7380143" cy="500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379076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319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511445" y="1593874"/>
            <a:ext cx="8378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Segoe Print" panose="02000600000000000000" pitchFamily="2" charset="0"/>
              </a:rPr>
              <a:t>12 </a:t>
            </a:r>
            <a:r>
              <a:rPr lang="en-GB" sz="2400" dirty="0" err="1">
                <a:latin typeface="Segoe Print" panose="02000600000000000000" pitchFamily="2" charset="0"/>
              </a:rPr>
              <a:t>Egwyddor</a:t>
            </a:r>
            <a:r>
              <a:rPr lang="en-GB" sz="2400" dirty="0">
                <a:latin typeface="Segoe Print" panose="02000600000000000000" pitchFamily="2" charset="0"/>
              </a:rPr>
              <a:t> </a:t>
            </a:r>
            <a:r>
              <a:rPr lang="en-GB" sz="2400" dirty="0" err="1">
                <a:latin typeface="Segoe Print" panose="02000600000000000000" pitchFamily="2" charset="0"/>
              </a:rPr>
              <a:t>Addysgeg</a:t>
            </a:r>
            <a:r>
              <a:rPr lang="en-GB" sz="2400" dirty="0">
                <a:latin typeface="Segoe Print" panose="02000600000000000000" pitchFamily="2" charset="0"/>
              </a:rPr>
              <a:t> / </a:t>
            </a:r>
            <a:r>
              <a:rPr lang="en-GB" sz="2400" i="1" dirty="0">
                <a:latin typeface="Segoe Print" panose="02000600000000000000" pitchFamily="2" charset="0"/>
              </a:rPr>
              <a:t>12 Pedagogical Principles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3382" t="50700" r="43306" b="21301"/>
          <a:stretch/>
        </p:blipFill>
        <p:spPr>
          <a:xfrm>
            <a:off x="598679" y="2564904"/>
            <a:ext cx="7920880" cy="2880320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379076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22174" y="773088"/>
            <a:ext cx="8378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err="1">
                <a:latin typeface="Segoe Print" panose="02000600000000000000" pitchFamily="2" charset="0"/>
              </a:rPr>
              <a:t>Cwricwlwm</a:t>
            </a:r>
            <a:r>
              <a:rPr lang="en-GB" sz="2400" b="1" u="sng" dirty="0">
                <a:latin typeface="Segoe Print" panose="02000600000000000000" pitchFamily="2" charset="0"/>
              </a:rPr>
              <a:t> </a:t>
            </a:r>
            <a:r>
              <a:rPr lang="en-GB" sz="2400" b="1" u="sng" dirty="0" err="1">
                <a:latin typeface="Segoe Print" panose="02000600000000000000" pitchFamily="2" charset="0"/>
              </a:rPr>
              <a:t>Newydd</a:t>
            </a:r>
            <a:r>
              <a:rPr lang="en-GB" sz="2400" b="1" u="sng" dirty="0">
                <a:latin typeface="Segoe Print" panose="02000600000000000000" pitchFamily="2" charset="0"/>
              </a:rPr>
              <a:t> /</a:t>
            </a:r>
            <a:r>
              <a:rPr lang="en-GB" sz="2400" b="1" i="1" u="sng" dirty="0">
                <a:latin typeface="Segoe Print" panose="02000600000000000000" pitchFamily="2" charset="0"/>
              </a:rPr>
              <a:t>New Curriculum.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860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69774" y="620688"/>
            <a:ext cx="8378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err="1">
                <a:latin typeface="Segoe Print" panose="02000600000000000000" pitchFamily="2" charset="0"/>
              </a:rPr>
              <a:t>Cwricwlwm</a:t>
            </a:r>
            <a:r>
              <a:rPr lang="en-GB" sz="2400" b="1" u="sng" dirty="0">
                <a:latin typeface="Segoe Print" panose="02000600000000000000" pitchFamily="2" charset="0"/>
              </a:rPr>
              <a:t> </a:t>
            </a:r>
            <a:r>
              <a:rPr lang="en-GB" sz="2400" b="1" u="sng" dirty="0" err="1">
                <a:latin typeface="Segoe Print" panose="02000600000000000000" pitchFamily="2" charset="0"/>
              </a:rPr>
              <a:t>Newydd</a:t>
            </a:r>
            <a:r>
              <a:rPr lang="en-GB" sz="2400" b="1" u="sng" dirty="0">
                <a:latin typeface="Segoe Print" panose="02000600000000000000" pitchFamily="2" charset="0"/>
              </a:rPr>
              <a:t> /</a:t>
            </a:r>
            <a:r>
              <a:rPr lang="en-GB" sz="2400" b="1" i="1" u="sng" dirty="0">
                <a:latin typeface="Segoe Print" panose="02000600000000000000" pitchFamily="2" charset="0"/>
              </a:rPr>
              <a:t>New Curriculum</a:t>
            </a:r>
            <a:r>
              <a:rPr lang="en-GB" sz="2400" b="1" i="1" u="sng" dirty="0">
                <a:latin typeface="SassoonCRInfant" panose="02010503020300020003" pitchFamily="2" charset="0"/>
              </a:rPr>
              <a:t>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13" y="1586409"/>
            <a:ext cx="8311882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72" t="45202" r="20644" b="6512"/>
          <a:stretch/>
        </p:blipFill>
        <p:spPr bwMode="auto">
          <a:xfrm>
            <a:off x="611560" y="2528900"/>
            <a:ext cx="3114029" cy="1800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379076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5186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51520" y="404664"/>
            <a:ext cx="8352928" cy="757130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u="sng" dirty="0" err="1">
                <a:latin typeface="Segoe Print" panose="02000600000000000000" pitchFamily="2" charset="0"/>
              </a:rPr>
              <a:t>Trefn</a:t>
            </a:r>
            <a:r>
              <a:rPr lang="en-GB" sz="2800" u="sng" dirty="0">
                <a:latin typeface="Segoe Print" panose="02000600000000000000" pitchFamily="2" charset="0"/>
              </a:rPr>
              <a:t> y </a:t>
            </a:r>
            <a:r>
              <a:rPr lang="en-GB" sz="2800" u="sng" dirty="0" err="1">
                <a:latin typeface="Segoe Print" panose="02000600000000000000" pitchFamily="2" charset="0"/>
              </a:rPr>
              <a:t>Dydd</a:t>
            </a:r>
            <a:r>
              <a:rPr lang="en-GB" sz="2800" u="sng" dirty="0">
                <a:latin typeface="Segoe Print" panose="02000600000000000000" pitchFamily="2" charset="0"/>
              </a:rPr>
              <a:t>/ Daily Timetable</a:t>
            </a:r>
          </a:p>
          <a:p>
            <a:endParaRPr lang="en-GB" sz="2800" u="sng" dirty="0">
              <a:latin typeface="Segoe Print" panose="02000600000000000000" pitchFamily="2" charset="0"/>
            </a:endParaRPr>
          </a:p>
          <a:p>
            <a:r>
              <a:rPr lang="en-GB" sz="2400" b="1" dirty="0">
                <a:latin typeface="Segoe Print"/>
              </a:rPr>
              <a:t>O dan </a:t>
            </a:r>
            <a:r>
              <a:rPr lang="en-GB" sz="2400" b="1" dirty="0" err="1">
                <a:latin typeface="Segoe Print"/>
              </a:rPr>
              <a:t>yr</a:t>
            </a:r>
            <a:r>
              <a:rPr lang="en-GB" sz="2400" b="1" dirty="0">
                <a:latin typeface="Segoe Print"/>
              </a:rPr>
              <a:t> </a:t>
            </a:r>
            <a:r>
              <a:rPr lang="en-GB" sz="2400" b="1" dirty="0" err="1">
                <a:latin typeface="Segoe Print"/>
              </a:rPr>
              <a:t>amgylchiadau</a:t>
            </a:r>
            <a:r>
              <a:rPr lang="en-GB" sz="2400" b="1" dirty="0">
                <a:latin typeface="Segoe Print"/>
              </a:rPr>
              <a:t> </a:t>
            </a:r>
            <a:r>
              <a:rPr lang="en-GB" sz="2400" b="1" dirty="0" err="1">
                <a:latin typeface="Segoe Print"/>
              </a:rPr>
              <a:t>presenol</a:t>
            </a:r>
            <a:r>
              <a:rPr lang="en-GB" sz="2400" b="1" dirty="0">
                <a:latin typeface="Segoe Print"/>
              </a:rPr>
              <a:t>.... </a:t>
            </a:r>
            <a:r>
              <a:rPr lang="en-GB" sz="2400" b="1" i="1" dirty="0">
                <a:latin typeface="Segoe Print"/>
              </a:rPr>
              <a:t>/ Under the current circumstances….</a:t>
            </a:r>
          </a:p>
          <a:p>
            <a:endParaRPr lang="en-GB" sz="2800" u="sng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 err="1">
                <a:latin typeface="Segoe Print"/>
              </a:rPr>
              <a:t>Mae’r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ysgol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yn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cychwyn</a:t>
            </a:r>
            <a:r>
              <a:rPr lang="en-GB" sz="1400" dirty="0">
                <a:latin typeface="Segoe Print"/>
              </a:rPr>
              <a:t> </a:t>
            </a:r>
            <a:r>
              <a:rPr lang="en-GB" sz="1400" dirty="0" err="1">
                <a:latin typeface="Segoe Print"/>
              </a:rPr>
              <a:t>i</a:t>
            </a:r>
            <a:r>
              <a:rPr lang="en-GB" sz="1400" dirty="0">
                <a:latin typeface="Segoe Print"/>
              </a:rPr>
              <a:t> </a:t>
            </a:r>
            <a:r>
              <a:rPr lang="en-GB" sz="1400" dirty="0" err="1">
                <a:latin typeface="Segoe Print"/>
              </a:rPr>
              <a:t>Flwyddyn</a:t>
            </a:r>
            <a:r>
              <a:rPr lang="en-GB" sz="1400" dirty="0">
                <a:latin typeface="Segoe Print"/>
              </a:rPr>
              <a:t> 1 </a:t>
            </a:r>
            <a:r>
              <a:rPr lang="en-GB" sz="1400" dirty="0" err="1">
                <a:latin typeface="Segoe Print"/>
              </a:rPr>
              <a:t>rhwng</a:t>
            </a:r>
            <a:r>
              <a:rPr lang="en-GB" sz="1400" dirty="0">
                <a:latin typeface="Segoe Print"/>
              </a:rPr>
              <a:t> 8:45 </a:t>
            </a:r>
            <a:r>
              <a:rPr lang="en-GB" sz="1400" dirty="0" err="1">
                <a:latin typeface="Segoe Print"/>
              </a:rPr>
              <a:t>y.b</a:t>
            </a:r>
            <a:r>
              <a:rPr lang="en-GB" sz="1400" dirty="0">
                <a:latin typeface="Segoe Print"/>
              </a:rPr>
              <a:t>. – 8:55 </a:t>
            </a:r>
            <a:r>
              <a:rPr lang="en-GB" sz="1400" dirty="0" err="1">
                <a:latin typeface="Segoe Print"/>
              </a:rPr>
              <a:t>y.b</a:t>
            </a:r>
            <a:r>
              <a:rPr lang="en-GB" sz="1400" dirty="0">
                <a:latin typeface="Segoe Print"/>
              </a:rPr>
              <a:t>. </a:t>
            </a:r>
            <a:r>
              <a:rPr lang="en-GB" sz="1400" dirty="0" err="1">
                <a:latin typeface="Segoe Print"/>
              </a:rPr>
              <a:t>Gofynnwn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i</a:t>
            </a:r>
            <a:r>
              <a:rPr lang="en-GB" sz="1400" dirty="0">
                <a:latin typeface="Segoe Print"/>
              </a:rPr>
              <a:t> chi </a:t>
            </a:r>
            <a:r>
              <a:rPr lang="en-GB" sz="1400" dirty="0" err="1">
                <a:latin typeface="Segoe Print"/>
              </a:rPr>
              <a:t>sicrhau</a:t>
            </a:r>
            <a:r>
              <a:rPr lang="en-GB" sz="1400" dirty="0">
                <a:latin typeface="Segoe Print"/>
              </a:rPr>
              <a:t> bod </a:t>
            </a:r>
            <a:r>
              <a:rPr lang="en-GB" sz="1400" dirty="0" err="1">
                <a:latin typeface="Segoe Print"/>
              </a:rPr>
              <a:t>eich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plentyn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wedi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cyrraedd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yr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ysgol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yn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brydlon</a:t>
            </a:r>
            <a:r>
              <a:rPr lang="en-GB" sz="1400" dirty="0">
                <a:latin typeface="Segoe Print"/>
              </a:rPr>
              <a:t>. </a:t>
            </a:r>
            <a:r>
              <a:rPr lang="en-GB" sz="1400" i="1" dirty="0">
                <a:latin typeface="Segoe Print"/>
              </a:rPr>
              <a:t>School starts for Year 1 between 8:45 – 8:55 am. </a:t>
            </a:r>
            <a:r>
              <a:rPr lang="en-GB" sz="1400" b="1" i="1" dirty="0">
                <a:latin typeface="Segoe Print"/>
              </a:rPr>
              <a:t>We ask that you ensure your child arrives at school on time.</a:t>
            </a:r>
          </a:p>
          <a:p>
            <a:endParaRPr lang="en-GB" sz="1400" i="1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i="1" dirty="0">
                <a:latin typeface="Segoe Print"/>
              </a:rPr>
              <a:t> </a:t>
            </a:r>
            <a:r>
              <a:rPr lang="en-GB" sz="1400" dirty="0" err="1">
                <a:latin typeface="Segoe Print"/>
              </a:rPr>
              <a:t>Gofynnwn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i</a:t>
            </a:r>
            <a:r>
              <a:rPr lang="en-GB" sz="1400" dirty="0">
                <a:latin typeface="Segoe Print"/>
              </a:rPr>
              <a:t> chi </a:t>
            </a:r>
            <a:r>
              <a:rPr lang="en-GB" sz="1400" dirty="0" err="1">
                <a:latin typeface="Segoe Print"/>
              </a:rPr>
              <a:t>sicrhau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eich</a:t>
            </a:r>
            <a:r>
              <a:rPr lang="en-GB" sz="1400" dirty="0">
                <a:latin typeface="Segoe Print"/>
              </a:rPr>
              <a:t> bod </a:t>
            </a:r>
            <a:r>
              <a:rPr lang="en-GB" sz="1400" dirty="0" err="1">
                <a:latin typeface="Segoe Print"/>
              </a:rPr>
              <a:t>yn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casglu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eich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plentyn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tua</a:t>
            </a:r>
            <a:r>
              <a:rPr lang="en-GB" sz="1400" dirty="0">
                <a:latin typeface="Segoe Print"/>
              </a:rPr>
              <a:t> 3:00  </a:t>
            </a:r>
            <a:r>
              <a:rPr lang="en-GB" sz="1400" dirty="0" err="1">
                <a:latin typeface="Segoe Print"/>
              </a:rPr>
              <a:t>y.p</a:t>
            </a:r>
            <a:r>
              <a:rPr lang="en-GB" sz="1400" dirty="0">
                <a:latin typeface="Segoe Print"/>
              </a:rPr>
              <a:t> </a:t>
            </a:r>
            <a:r>
              <a:rPr lang="en-GB" sz="1400" dirty="0" err="1">
                <a:latin typeface="Segoe Print"/>
              </a:rPr>
              <a:t>wrth</a:t>
            </a:r>
            <a:r>
              <a:rPr lang="en-GB" sz="1400" dirty="0">
                <a:latin typeface="Segoe Print"/>
              </a:rPr>
              <a:t> y </a:t>
            </a:r>
            <a:r>
              <a:rPr lang="en-GB" sz="1400" dirty="0" err="1">
                <a:latin typeface="Segoe Print"/>
              </a:rPr>
              <a:t>glwyd</a:t>
            </a:r>
            <a:r>
              <a:rPr lang="en-GB" sz="1400" dirty="0">
                <a:latin typeface="Segoe Print"/>
              </a:rPr>
              <a:t>  </a:t>
            </a:r>
            <a:r>
              <a:rPr lang="en-GB" sz="1400" dirty="0" err="1">
                <a:latin typeface="Segoe Print"/>
              </a:rPr>
              <a:t>cefn</a:t>
            </a:r>
            <a:r>
              <a:rPr lang="en-GB" sz="1400" dirty="0">
                <a:latin typeface="Segoe Print"/>
              </a:rPr>
              <a:t>. </a:t>
            </a:r>
            <a:r>
              <a:rPr lang="en-GB" sz="1400" b="1" i="1" dirty="0">
                <a:latin typeface="Segoe Print"/>
              </a:rPr>
              <a:t>We kindly ask that you collect your child at </a:t>
            </a:r>
            <a:r>
              <a:rPr lang="en-GB" sz="1400" b="1" i="1" dirty="0" err="1">
                <a:latin typeface="Segoe Print"/>
              </a:rPr>
              <a:t>approximetly</a:t>
            </a:r>
            <a:r>
              <a:rPr lang="en-GB" sz="1400" b="1" i="1" dirty="0">
                <a:latin typeface="Segoe Print"/>
              </a:rPr>
              <a:t> 3pm at the back gate please.</a:t>
            </a:r>
          </a:p>
          <a:p>
            <a:endParaRPr lang="en-GB" sz="1400" i="1" dirty="0">
              <a:latin typeface="Segoe Print" panose="02000600000000000000" pitchFamily="2" charset="0"/>
            </a:endParaRPr>
          </a:p>
          <a:p>
            <a:endParaRPr lang="en-GB" sz="1600" i="1" dirty="0">
              <a:latin typeface="Segoe Print" panose="02000600000000000000" pitchFamily="2" charset="0"/>
            </a:endParaRPr>
          </a:p>
          <a:p>
            <a:r>
              <a:rPr lang="en-GB" sz="1600" i="1" dirty="0">
                <a:latin typeface="Segoe Print"/>
              </a:rPr>
              <a:t>*</a:t>
            </a:r>
            <a:r>
              <a:rPr lang="en-GB" sz="1600" dirty="0" err="1">
                <a:latin typeface="Segoe Print"/>
              </a:rPr>
              <a:t>Os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fydd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newid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i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drefniadau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arferol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casglu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eich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plentyn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gofynnwn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yn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garedig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i</a:t>
            </a:r>
            <a:r>
              <a:rPr lang="en-GB" sz="1600" dirty="0">
                <a:latin typeface="Segoe Print"/>
              </a:rPr>
              <a:t> chi </a:t>
            </a:r>
            <a:r>
              <a:rPr lang="en-GB" sz="1600" dirty="0" err="1">
                <a:latin typeface="Segoe Print"/>
              </a:rPr>
              <a:t>gysylltu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â’r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swyddfa</a:t>
            </a:r>
            <a:r>
              <a:rPr lang="en-GB" sz="1600" dirty="0">
                <a:latin typeface="Segoe Print"/>
              </a:rPr>
              <a:t> neu </a:t>
            </a:r>
            <a:r>
              <a:rPr lang="en-GB" sz="1600" dirty="0" err="1">
                <a:latin typeface="Segoe Print"/>
              </a:rPr>
              <a:t>anfon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lythyr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i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gadarnhau’r</a:t>
            </a:r>
            <a:r>
              <a:rPr lang="en-GB" sz="1600" dirty="0">
                <a:latin typeface="Segoe Print"/>
              </a:rPr>
              <a:t> </a:t>
            </a:r>
            <a:r>
              <a:rPr lang="en-GB" sz="1600" dirty="0" err="1">
                <a:latin typeface="Segoe Print"/>
              </a:rPr>
              <a:t>trefniadau</a:t>
            </a:r>
            <a:r>
              <a:rPr lang="en-GB" sz="1600" dirty="0">
                <a:latin typeface="Segoe Print"/>
              </a:rPr>
              <a:t>. </a:t>
            </a:r>
            <a:r>
              <a:rPr lang="en-GB" sz="1600" i="1" dirty="0">
                <a:latin typeface="Segoe Print"/>
              </a:rPr>
              <a:t>If there is a change to your child’s usual circumstances with regards to collection from school we kindly ask that you inform the office or  notify us by letter to confirm the </a:t>
            </a:r>
            <a:r>
              <a:rPr lang="en-GB" sz="1600" i="1" dirty="0" err="1">
                <a:latin typeface="Segoe Print"/>
              </a:rPr>
              <a:t>arragments</a:t>
            </a:r>
            <a:r>
              <a:rPr lang="en-GB" sz="1600" i="1" dirty="0">
                <a:latin typeface="Segoe Print"/>
              </a:rPr>
              <a:t>*</a:t>
            </a:r>
            <a:endParaRPr lang="en-GB" sz="1600" u="sng" dirty="0">
              <a:latin typeface="Segoe Print"/>
            </a:endParaRPr>
          </a:p>
          <a:p>
            <a:endParaRPr lang="en-GB" sz="2800" u="sng" dirty="0">
              <a:latin typeface="SassoonCRInfant" panose="02010503020300020003" pitchFamily="2" charset="0"/>
            </a:endParaRPr>
          </a:p>
          <a:p>
            <a:endParaRPr lang="en-GB" sz="2800" u="sng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60648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8975" y="5588729"/>
            <a:ext cx="1287082" cy="99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6627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9076" y="3137126"/>
            <a:ext cx="1421717" cy="1476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Text Box 7"/>
          <p:cNvSpPr txBox="1">
            <a:spLocks noChangeArrowheads="1"/>
          </p:cNvSpPr>
          <p:nvPr/>
        </p:nvSpPr>
        <p:spPr bwMode="auto">
          <a:xfrm>
            <a:off x="6015880" y="4145238"/>
            <a:ext cx="1532978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lang="en-GB" altLang="en-US" sz="1100" dirty="0">
                <a:latin typeface="Segoe Print" panose="02000600000000000000" pitchFamily="2" charset="0"/>
              </a:rPr>
              <a:t> </a:t>
            </a:r>
            <a:r>
              <a:rPr lang="en-GB" altLang="en-US" sz="1100" dirty="0" err="1">
                <a:latin typeface="Segoe Print" panose="02000600000000000000" pitchFamily="2" charset="0"/>
              </a:rPr>
              <a:t>Amser</a:t>
            </a:r>
            <a:r>
              <a:rPr lang="en-GB" altLang="en-US" sz="1100" dirty="0">
                <a:latin typeface="Segoe Print" panose="02000600000000000000" pitchFamily="2" charset="0"/>
              </a:rPr>
              <a:t> </a:t>
            </a:r>
            <a:r>
              <a:rPr lang="en-GB" altLang="en-US" sz="1100" dirty="0" err="1">
                <a:latin typeface="Segoe Print" panose="02000600000000000000" pitchFamily="2" charset="0"/>
              </a:rPr>
              <a:t>mynd</a:t>
            </a:r>
            <a:r>
              <a:rPr lang="en-GB" altLang="en-US" sz="1100" dirty="0">
                <a:latin typeface="Segoe Print" panose="02000600000000000000" pitchFamily="2" charset="0"/>
              </a:rPr>
              <a:t> </a:t>
            </a:r>
            <a:r>
              <a:rPr lang="en-GB" altLang="en-US" sz="1100" dirty="0" err="1">
                <a:latin typeface="Segoe Print" panose="02000600000000000000" pitchFamily="2" charset="0"/>
              </a:rPr>
              <a:t>adref</a:t>
            </a:r>
            <a:endParaRPr kumimoji="0" lang="en-US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noFill/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49554" y="346958"/>
            <a:ext cx="837869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err="1">
                <a:latin typeface="Segoe Print" panose="02000600000000000000" pitchFamily="2" charset="0"/>
              </a:rPr>
              <a:t>Trefn</a:t>
            </a:r>
            <a:r>
              <a:rPr lang="en-GB" sz="2800" u="sng" dirty="0">
                <a:latin typeface="Segoe Print" panose="02000600000000000000" pitchFamily="2" charset="0"/>
              </a:rPr>
              <a:t> y </a:t>
            </a:r>
            <a:r>
              <a:rPr lang="en-GB" sz="2800" u="sng" dirty="0" err="1">
                <a:latin typeface="Segoe Print" panose="02000600000000000000" pitchFamily="2" charset="0"/>
              </a:rPr>
              <a:t>Dydd</a:t>
            </a:r>
            <a:r>
              <a:rPr lang="en-GB" sz="2800" u="sng" dirty="0">
                <a:latin typeface="Segoe Print" panose="02000600000000000000" pitchFamily="2" charset="0"/>
              </a:rPr>
              <a:t>/ </a:t>
            </a:r>
            <a:r>
              <a:rPr lang="en-GB" sz="2800" i="1" u="sng" dirty="0">
                <a:latin typeface="Segoe Print" panose="02000600000000000000" pitchFamily="2" charset="0"/>
              </a:rPr>
              <a:t>Daily Timetable </a:t>
            </a:r>
            <a:endParaRPr lang="en-GB" sz="2800" i="1" dirty="0">
              <a:latin typeface="Segoe Print" panose="020006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327" y="3113332"/>
            <a:ext cx="1368152" cy="146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473" y="3127384"/>
            <a:ext cx="1329144" cy="1439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202535" y="4072734"/>
            <a:ext cx="1319636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lang="en-GB" altLang="en-US" sz="1200" dirty="0">
                <a:latin typeface="Segoe Print"/>
              </a:rPr>
              <a:t>Mynd am </a:t>
            </a:r>
            <a:r>
              <a:rPr lang="en-GB" altLang="en-US" sz="1200" dirty="0" err="1">
                <a:latin typeface="Segoe Print"/>
              </a:rPr>
              <a:t>dro</a:t>
            </a:r>
            <a:endParaRPr lang="en-GB" altLang="en-US" sz="1200" b="0" i="0" u="none" strike="noStrike" cap="none" normalizeH="0" baseline="0" dirty="0" err="1">
              <a:ln>
                <a:noFill/>
              </a:ln>
              <a:solidFill>
                <a:schemeClr val="tx1"/>
              </a:solidFill>
              <a:effectLst/>
              <a:latin typeface="Segoe Print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1691881" y="4205276"/>
            <a:ext cx="1319636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lang="en-GB" altLang="en-US" sz="1200" dirty="0" err="1">
                <a:latin typeface="Segoe Print" panose="02000600000000000000" pitchFamily="2" charset="0"/>
              </a:rPr>
              <a:t>Sesiwn</a:t>
            </a:r>
            <a:r>
              <a:rPr lang="en-GB" altLang="en-US" sz="1200" dirty="0">
                <a:latin typeface="Segoe Print" panose="02000600000000000000" pitchFamily="2" charset="0"/>
              </a:rPr>
              <a:t> </a:t>
            </a:r>
            <a:r>
              <a:rPr lang="en-GB" altLang="en-US" sz="1200" dirty="0" err="1">
                <a:latin typeface="Segoe Print" panose="02000600000000000000" pitchFamily="2" charset="0"/>
              </a:rPr>
              <a:t>Sgiliau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6713" y="1492478"/>
            <a:ext cx="1253667" cy="1455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3809436" y="2504226"/>
            <a:ext cx="1319636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lang="en-GB" altLang="en-US" sz="1200" dirty="0" err="1">
                <a:latin typeface="Segoe Print" panose="02000600000000000000" pitchFamily="2" charset="0"/>
              </a:rPr>
              <a:t>Thema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</a:endParaRPr>
          </a:p>
        </p:txBody>
      </p:sp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94216"/>
            <a:ext cx="1448319" cy="1455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59659"/>
            <a:ext cx="1088191" cy="568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929750" y="2430529"/>
            <a:ext cx="1319636" cy="227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lang="en-GB" altLang="en-US" sz="1200" dirty="0" err="1">
                <a:latin typeface="Segoe Print" panose="02000600000000000000" pitchFamily="2" charset="0"/>
              </a:rPr>
              <a:t>Amser</a:t>
            </a:r>
            <a:r>
              <a:rPr lang="en-GB" altLang="en-US" sz="1200" dirty="0">
                <a:latin typeface="Segoe Print" panose="02000600000000000000" pitchFamily="2" charset="0"/>
              </a:rPr>
              <a:t> carped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836" y="1484784"/>
            <a:ext cx="1368152" cy="146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 Box 7"/>
          <p:cNvSpPr txBox="1">
            <a:spLocks noChangeArrowheads="1"/>
          </p:cNvSpPr>
          <p:nvPr/>
        </p:nvSpPr>
        <p:spPr bwMode="auto">
          <a:xfrm>
            <a:off x="2436823" y="2513425"/>
            <a:ext cx="1319636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lang="en-GB" altLang="en-US" sz="1200" dirty="0" err="1">
                <a:latin typeface="Segoe Print" panose="02000600000000000000" pitchFamily="2" charset="0"/>
              </a:rPr>
              <a:t>Amser</a:t>
            </a:r>
            <a:r>
              <a:rPr lang="en-GB" altLang="en-US" sz="1200" dirty="0">
                <a:latin typeface="Segoe Print" panose="02000600000000000000" pitchFamily="2" charset="0"/>
              </a:rPr>
              <a:t> </a:t>
            </a:r>
            <a:r>
              <a:rPr lang="en-GB" altLang="en-US" sz="1200" dirty="0" err="1">
                <a:latin typeface="Segoe Print" panose="02000600000000000000" pitchFamily="2" charset="0"/>
              </a:rPr>
              <a:t>Cylch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</a:endParaRP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809" y="1462228"/>
            <a:ext cx="1368152" cy="146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122" y="1567988"/>
            <a:ext cx="1016379" cy="805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5232067" y="2520738"/>
            <a:ext cx="1319636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lang="en-GB" altLang="en-US" sz="1200" dirty="0" err="1">
                <a:latin typeface="Segoe Print" panose="02000600000000000000" pitchFamily="2" charset="0"/>
              </a:rPr>
              <a:t>Amser</a:t>
            </a:r>
            <a:r>
              <a:rPr lang="en-GB" altLang="en-US" sz="1200" dirty="0">
                <a:latin typeface="Segoe Print" panose="02000600000000000000" pitchFamily="2" charset="0"/>
              </a:rPr>
              <a:t> </a:t>
            </a:r>
            <a:r>
              <a:rPr lang="en-GB" altLang="en-US" sz="1200" dirty="0" err="1">
                <a:latin typeface="Segoe Print" panose="02000600000000000000" pitchFamily="2" charset="0"/>
              </a:rPr>
              <a:t>cinio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</a:endParaRPr>
          </a:p>
        </p:txBody>
      </p:sp>
      <p:pic>
        <p:nvPicPr>
          <p:cNvPr id="38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496" y="1484784"/>
            <a:ext cx="1400745" cy="1445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533" y="1567987"/>
            <a:ext cx="739773" cy="86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Text Box 7"/>
          <p:cNvSpPr txBox="1">
            <a:spLocks noChangeArrowheads="1"/>
          </p:cNvSpPr>
          <p:nvPr/>
        </p:nvSpPr>
        <p:spPr bwMode="auto">
          <a:xfrm>
            <a:off x="6587300" y="2492896"/>
            <a:ext cx="1532978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lang="en-GB" altLang="en-US" sz="1200" dirty="0" err="1">
                <a:latin typeface="Segoe Print" panose="02000600000000000000" pitchFamily="2" charset="0"/>
              </a:rPr>
              <a:t>Amser</a:t>
            </a:r>
            <a:r>
              <a:rPr lang="en-GB" altLang="en-US" sz="1200" dirty="0">
                <a:latin typeface="Segoe Print" panose="02000600000000000000" pitchFamily="2" charset="0"/>
              </a:rPr>
              <a:t> </a:t>
            </a:r>
            <a:r>
              <a:rPr lang="en-GB" altLang="en-US" sz="1200" dirty="0" err="1">
                <a:latin typeface="Segoe Print" panose="02000600000000000000" pitchFamily="2" charset="0"/>
              </a:rPr>
              <a:t>chwarae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</a:endParaRPr>
          </a:p>
        </p:txBody>
      </p:sp>
      <p:pic>
        <p:nvPicPr>
          <p:cNvPr id="4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626" y="3141436"/>
            <a:ext cx="1329144" cy="1439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005" y="3219849"/>
            <a:ext cx="710800" cy="825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7"/>
          <p:cNvSpPr txBox="1">
            <a:spLocks noChangeArrowheads="1"/>
          </p:cNvSpPr>
          <p:nvPr/>
        </p:nvSpPr>
        <p:spPr bwMode="auto">
          <a:xfrm>
            <a:off x="4677835" y="4075459"/>
            <a:ext cx="1319636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lang="en-GB" altLang="en-US" sz="1200" dirty="0" err="1">
                <a:latin typeface="Segoe Print" panose="02000600000000000000" pitchFamily="2" charset="0"/>
              </a:rPr>
              <a:t>Amser</a:t>
            </a:r>
            <a:r>
              <a:rPr lang="en-GB" altLang="en-US" sz="1200" dirty="0">
                <a:latin typeface="Segoe Print" panose="02000600000000000000" pitchFamily="2" charset="0"/>
              </a:rPr>
              <a:t> </a:t>
            </a:r>
            <a:r>
              <a:rPr lang="en-GB" altLang="en-US" sz="1200" dirty="0" err="1">
                <a:latin typeface="Segoe Print" panose="02000600000000000000" pitchFamily="2" charset="0"/>
              </a:rPr>
              <a:t>stori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984" y="346958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253" y="5013176"/>
            <a:ext cx="136525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Text Box 7">
            <a:extLst>
              <a:ext uri="{FF2B5EF4-FFF2-40B4-BE49-F238E27FC236}">
                <a16:creationId xmlns:a16="http://schemas.microsoft.com/office/drawing/2014/main" id="{B2F4FB47-85DA-4E8B-B604-62D684F013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0389" y="6093296"/>
            <a:ext cx="1532978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lang="en-GB" altLang="en-US" sz="1200" dirty="0" err="1">
                <a:latin typeface="Segoe Print" panose="02000600000000000000" pitchFamily="2" charset="0"/>
              </a:rPr>
              <a:t>Sesiwn</a:t>
            </a:r>
            <a:r>
              <a:rPr lang="en-GB" altLang="en-US" sz="1200" dirty="0">
                <a:latin typeface="Segoe Print" panose="02000600000000000000" pitchFamily="2" charset="0"/>
              </a:rPr>
              <a:t> </a:t>
            </a:r>
            <a:r>
              <a:rPr lang="en-GB" altLang="en-US" sz="1200" dirty="0" err="1">
                <a:latin typeface="Segoe Print" panose="02000600000000000000" pitchFamily="2" charset="0"/>
              </a:rPr>
              <a:t>ganu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854" y="5013176"/>
            <a:ext cx="136525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" name="Text Box 7">
            <a:extLst>
              <a:ext uri="{FF2B5EF4-FFF2-40B4-BE49-F238E27FC236}">
                <a16:creationId xmlns:a16="http://schemas.microsoft.com/office/drawing/2014/main" id="{151FBE37-4DB7-4050-9604-72A6D73C3E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2580" y="6121138"/>
            <a:ext cx="1532978" cy="404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Ymarfer</a:t>
            </a: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 </a:t>
            </a:r>
            <a:r>
              <a:rPr kumimoji="0" lang="en-GB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Segoe Print" panose="02000600000000000000" pitchFamily="2" charset="0"/>
              </a:rPr>
              <a:t>corff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Segoe Print" panose="02000600000000000000" pitchFamily="2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695" y="1748143"/>
            <a:ext cx="931310" cy="684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846" y="3259661"/>
            <a:ext cx="909045" cy="912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Kindergarten images clip art clipart image 5 - WikiClipArt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948" y="3240025"/>
            <a:ext cx="856564" cy="85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6"/>
          <a:srcRect l="16532" t="47199" r="55905" b="26901"/>
          <a:stretch/>
        </p:blipFill>
        <p:spPr>
          <a:xfrm>
            <a:off x="1794585" y="3231417"/>
            <a:ext cx="1216731" cy="643129"/>
          </a:xfrm>
          <a:prstGeom prst="rect">
            <a:avLst/>
          </a:prstGeom>
          <a:ln>
            <a:noFill/>
          </a:ln>
        </p:spPr>
      </p:pic>
      <p:pic>
        <p:nvPicPr>
          <p:cNvPr id="2058" name="Picture 10" descr="Cute yoga kids card with little girl doing yoga Vector Image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49" t="7828" r="29922" b="24272"/>
          <a:stretch/>
        </p:blipFill>
        <p:spPr bwMode="auto">
          <a:xfrm>
            <a:off x="2305110" y="3748881"/>
            <a:ext cx="250666" cy="43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ree Pictures Of Kids Riding Bikes, Download Free Pictures Of Kids Riding  Bikes png images, Free ClipArts on Clipart Library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1" t="19606" r="53735" b="7551"/>
          <a:stretch/>
        </p:blipFill>
        <p:spPr bwMode="auto">
          <a:xfrm>
            <a:off x="1976617" y="3848412"/>
            <a:ext cx="272769" cy="360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Kids Talking Stock Illustrations – 2,490 Kids Talking Stock Illustrations,  Vectors &amp;amp; Clipart - Dreamstime"/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07"/>
          <a:stretch/>
        </p:blipFill>
        <p:spPr bwMode="auto">
          <a:xfrm>
            <a:off x="2550241" y="3894621"/>
            <a:ext cx="420045" cy="363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ircle time clip art - Clip Art Library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21" b="19064"/>
          <a:stretch/>
        </p:blipFill>
        <p:spPr bwMode="auto">
          <a:xfrm>
            <a:off x="2556049" y="1700807"/>
            <a:ext cx="1151855" cy="72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7,818 Child Singing Illustrations &amp;amp; Clip Art - iStock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023"/>
          <a:stretch/>
        </p:blipFill>
        <p:spPr bwMode="auto">
          <a:xfrm>
            <a:off x="3347864" y="5209549"/>
            <a:ext cx="1085607" cy="925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Sports Kids Clipart Transparent Png - Kids Sport Clipart Png, Png Download  - kindpn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811" y="5137909"/>
            <a:ext cx="1186959" cy="104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0423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95536" y="238572"/>
            <a:ext cx="8352928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err="1">
                <a:latin typeface="Segoe Print" panose="02000600000000000000" pitchFamily="2" charset="0"/>
              </a:rPr>
              <a:t>Yr</a:t>
            </a:r>
            <a:r>
              <a:rPr lang="en-GB" sz="2800" u="sng" dirty="0">
                <a:latin typeface="Segoe Print" panose="02000600000000000000" pitchFamily="2" charset="0"/>
              </a:rPr>
              <a:t> </a:t>
            </a:r>
            <a:r>
              <a:rPr lang="en-GB" sz="2800" u="sng" dirty="0" err="1">
                <a:latin typeface="Segoe Print" panose="02000600000000000000" pitchFamily="2" charset="0"/>
              </a:rPr>
              <a:t>Ystafell</a:t>
            </a:r>
            <a:r>
              <a:rPr lang="en-GB" sz="2800" u="sng" dirty="0">
                <a:latin typeface="Segoe Print" panose="02000600000000000000" pitchFamily="2" charset="0"/>
              </a:rPr>
              <a:t> </a:t>
            </a:r>
            <a:r>
              <a:rPr lang="en-GB" sz="2800" u="sng" dirty="0" err="1">
                <a:latin typeface="Segoe Print" panose="02000600000000000000" pitchFamily="2" charset="0"/>
              </a:rPr>
              <a:t>Ddosbarth</a:t>
            </a:r>
            <a:r>
              <a:rPr lang="en-GB" sz="2800" u="sng" dirty="0">
                <a:latin typeface="Segoe Print" panose="02000600000000000000" pitchFamily="2" charset="0"/>
              </a:rPr>
              <a:t> /</a:t>
            </a:r>
            <a:r>
              <a:rPr lang="en-GB" sz="2800" i="1" u="sng" dirty="0">
                <a:latin typeface="Segoe Print" panose="02000600000000000000" pitchFamily="2" charset="0"/>
              </a:rPr>
              <a:t>The Classroom</a:t>
            </a:r>
          </a:p>
          <a:p>
            <a:endParaRPr lang="en-GB" sz="2800" i="1" u="sng" dirty="0">
              <a:latin typeface="SassoonCRInfant" panose="02010503020300020003" pitchFamily="2" charset="0"/>
            </a:endParaRPr>
          </a:p>
          <a:p>
            <a:endParaRPr lang="en-GB" sz="2800" i="1" u="sng" dirty="0">
              <a:latin typeface="SassoonCRInfant" panose="02010503020300020003" pitchFamily="2" charset="0"/>
            </a:endParaRPr>
          </a:p>
          <a:p>
            <a:endParaRPr lang="en-GB" sz="2800" i="1" u="sng" dirty="0">
              <a:latin typeface="SassoonCRInfant" panose="02010503020300020003" pitchFamily="2" charset="0"/>
            </a:endParaRPr>
          </a:p>
          <a:p>
            <a:endParaRPr lang="en-GB" sz="2800" i="1" u="sng" dirty="0">
              <a:latin typeface="SassoonCRInfant" panose="02010503020300020003" pitchFamily="2" charset="0"/>
            </a:endParaRPr>
          </a:p>
          <a:p>
            <a:endParaRPr lang="en-GB" sz="2800" i="1" u="sng" dirty="0">
              <a:latin typeface="SassoonCRInfant" panose="02010503020300020003" pitchFamily="2" charset="0"/>
            </a:endParaRPr>
          </a:p>
          <a:p>
            <a:endParaRPr lang="en-GB" sz="2800" i="1" u="sng" dirty="0">
              <a:latin typeface="SassoonCRInfant" panose="02010503020300020003" pitchFamily="2" charset="0"/>
            </a:endParaRPr>
          </a:p>
          <a:p>
            <a:endParaRPr lang="en-GB" sz="2800" i="1" u="sng" dirty="0">
              <a:latin typeface="SassoonCRInfant" panose="02010503020300020003" pitchFamily="2" charset="0"/>
            </a:endParaRPr>
          </a:p>
          <a:p>
            <a:endParaRPr lang="en-GB" sz="2800" i="1" u="sng" dirty="0">
              <a:latin typeface="SassoonCRInfant" panose="02010503020300020003" pitchFamily="2" charset="0"/>
            </a:endParaRPr>
          </a:p>
          <a:p>
            <a:endParaRPr lang="en-GB" sz="2800" i="1" u="sng" dirty="0">
              <a:latin typeface="SassoonCRInfant" panose="02010503020300020003" pitchFamily="2" charset="0"/>
            </a:endParaRPr>
          </a:p>
          <a:p>
            <a:endParaRPr lang="en-GB" sz="2800" i="1" u="sng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i="1" dirty="0">
              <a:latin typeface="SassoonCRInfant" panose="02010503020300020003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8929" y="1247335"/>
            <a:ext cx="2708920" cy="20316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46854" y="4057059"/>
            <a:ext cx="2942175" cy="220663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5677" y="4172091"/>
            <a:ext cx="2635424" cy="197656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82931" y="1278370"/>
            <a:ext cx="3198516" cy="23988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64076" y="1206973"/>
            <a:ext cx="2660915" cy="19956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25964" y="4454259"/>
            <a:ext cx="2349490" cy="17621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8275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599" y="263708"/>
            <a:ext cx="1106611" cy="1205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04664"/>
            <a:ext cx="837869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u="sng" dirty="0">
                <a:latin typeface="Segoe Print"/>
              </a:rPr>
              <a:t>Thema : Yn y </a:t>
            </a:r>
            <a:r>
              <a:rPr lang="en-GB" sz="2400" b="1" u="sng" dirty="0" err="1">
                <a:latin typeface="Segoe Print"/>
              </a:rPr>
              <a:t>Goedwig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5867" y="4969236"/>
            <a:ext cx="1542074" cy="102804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98112" y="2060847"/>
            <a:ext cx="1268264" cy="171387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3023" y="921467"/>
            <a:ext cx="7692208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err="1" smtClean="0"/>
              <a:t>Testynau</a:t>
            </a:r>
            <a:r>
              <a:rPr lang="en-GB" u="sng" dirty="0" smtClean="0"/>
              <a:t>/</a:t>
            </a:r>
            <a:r>
              <a:rPr lang="en-GB" i="1" u="sng" dirty="0" smtClean="0"/>
              <a:t>Topics</a:t>
            </a:r>
            <a:r>
              <a:rPr lang="en-GB" dirty="0" smtClean="0"/>
              <a:t>:</a:t>
            </a:r>
          </a:p>
          <a:p>
            <a:endParaRPr lang="en-GB" dirty="0"/>
          </a:p>
          <a:p>
            <a:r>
              <a:rPr lang="en-GB" dirty="0" smtClean="0"/>
              <a:t>*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Dysgu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am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nodweddion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yr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Hydref</a:t>
            </a:r>
            <a:r>
              <a:rPr lang="en-GB" dirty="0" smtClean="0">
                <a:latin typeface="Bradley Hand ITC" panose="03070402050302030203" pitchFamily="66" charset="0"/>
              </a:rPr>
              <a:t>/ </a:t>
            </a:r>
            <a:r>
              <a:rPr lang="en-GB" i="1" dirty="0" smtClean="0">
                <a:latin typeface="Bradley Hand ITC" panose="03070402050302030203" pitchFamily="66" charset="0"/>
              </a:rPr>
              <a:t>Learn about the Autumn.</a:t>
            </a:r>
          </a:p>
          <a:p>
            <a:endParaRPr lang="en-GB" i="1" dirty="0" smtClean="0">
              <a:latin typeface="Bradley Hand ITC" panose="03070402050302030203" pitchFamily="66" charset="0"/>
            </a:endParaRPr>
          </a:p>
          <a:p>
            <a:r>
              <a:rPr lang="en-GB" dirty="0" smtClean="0">
                <a:latin typeface="Bradley Hand ITC" panose="03070402050302030203" pitchFamily="66" charset="0"/>
              </a:rPr>
              <a:t>*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Dysgu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am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wahanol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coed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smtClean="0">
                <a:latin typeface="Bradley Hand ITC" panose="03070402050302030203" pitchFamily="66" charset="0"/>
              </a:rPr>
              <a:t>/ </a:t>
            </a:r>
            <a:r>
              <a:rPr lang="en-GB" i="1" dirty="0" smtClean="0">
                <a:latin typeface="Bradley Hand ITC" panose="03070402050302030203" pitchFamily="66" charset="0"/>
              </a:rPr>
              <a:t>Learn the names and </a:t>
            </a:r>
            <a:r>
              <a:rPr lang="en-GB" i="1" dirty="0" err="1" smtClean="0">
                <a:latin typeface="Bradley Hand ITC" panose="03070402050302030203" pitchFamily="66" charset="0"/>
              </a:rPr>
              <a:t>characterisitcs</a:t>
            </a:r>
            <a:r>
              <a:rPr lang="en-GB" i="1" dirty="0" smtClean="0">
                <a:latin typeface="Bradley Hand ITC" panose="03070402050302030203" pitchFamily="66" charset="0"/>
              </a:rPr>
              <a:t> of different trees.</a:t>
            </a:r>
          </a:p>
          <a:p>
            <a:endParaRPr lang="en-GB" i="1" dirty="0" smtClean="0">
              <a:latin typeface="Bradley Hand ITC" panose="03070402050302030203" pitchFamily="66" charset="0"/>
            </a:endParaRPr>
          </a:p>
          <a:p>
            <a:r>
              <a:rPr lang="en-GB" dirty="0" smtClean="0">
                <a:latin typeface="Bradley Hand ITC" panose="03070402050302030203" pitchFamily="66" charset="0"/>
              </a:rPr>
              <a:t>*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Dysgu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am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yr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anifeiliaid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sy’n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gaeafcysgu</a:t>
            </a:r>
            <a:r>
              <a:rPr lang="en-GB" dirty="0" smtClean="0">
                <a:latin typeface="Bradley Hand ITC" panose="03070402050302030203" pitchFamily="66" charset="0"/>
              </a:rPr>
              <a:t>/ </a:t>
            </a:r>
            <a:r>
              <a:rPr lang="en-GB" i="1" dirty="0" smtClean="0">
                <a:latin typeface="Bradley Hand ITC" panose="03070402050302030203" pitchFamily="66" charset="0"/>
              </a:rPr>
              <a:t>Learn about the animals that hibernate.</a:t>
            </a:r>
          </a:p>
          <a:p>
            <a:endParaRPr lang="en-GB" i="1" dirty="0" smtClean="0">
              <a:latin typeface="Bradley Hand ITC" panose="03070402050302030203" pitchFamily="66" charset="0"/>
            </a:endParaRPr>
          </a:p>
          <a:p>
            <a:r>
              <a:rPr lang="en-GB" dirty="0" smtClean="0">
                <a:latin typeface="Bradley Hand ITC" panose="03070402050302030203" pitchFamily="66" charset="0"/>
              </a:rPr>
              <a:t>*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Dysgu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am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wahanol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anifeiliaid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sy’n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byw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yn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y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coed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ac am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eu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cynhefin</a:t>
            </a:r>
            <a:r>
              <a:rPr lang="en-GB" dirty="0" smtClean="0">
                <a:latin typeface="Bradley Hand ITC" panose="03070402050302030203" pitchFamily="66" charset="0"/>
              </a:rPr>
              <a:t>/ </a:t>
            </a:r>
            <a:r>
              <a:rPr lang="en-GB" i="1" dirty="0" smtClean="0">
                <a:latin typeface="Bradley Hand ITC" panose="03070402050302030203" pitchFamily="66" charset="0"/>
              </a:rPr>
              <a:t>Learn about woodland animals and about their habitat.</a:t>
            </a:r>
          </a:p>
          <a:p>
            <a:endParaRPr lang="en-GB" i="1" dirty="0" smtClean="0">
              <a:latin typeface="Bradley Hand ITC" panose="03070402050302030203" pitchFamily="66" charset="0"/>
            </a:endParaRPr>
          </a:p>
          <a:p>
            <a:r>
              <a:rPr lang="en-GB" i="1" dirty="0" smtClean="0">
                <a:latin typeface="Bradley Hand ITC" panose="03070402050302030203" pitchFamily="66" charset="0"/>
              </a:rPr>
              <a:t>*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Dysgu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gwahanol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straeon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sy’n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cyd-fynd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â’r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thema</a:t>
            </a:r>
            <a:r>
              <a:rPr lang="en-GB" dirty="0" smtClean="0">
                <a:latin typeface="Bradley Hand ITC" panose="03070402050302030203" pitchFamily="66" charset="0"/>
              </a:rPr>
              <a:t>/ </a:t>
            </a:r>
            <a:r>
              <a:rPr lang="en-GB" i="1" dirty="0" smtClean="0">
                <a:latin typeface="Bradley Hand ITC" panose="03070402050302030203" pitchFamily="66" charset="0"/>
              </a:rPr>
              <a:t>Learn various stories that reinforce the theme.</a:t>
            </a:r>
          </a:p>
          <a:p>
            <a:endParaRPr lang="en-GB" i="1" dirty="0" smtClean="0">
              <a:latin typeface="Bradley Hand ITC" panose="03070402050302030203" pitchFamily="66" charset="0"/>
            </a:endParaRPr>
          </a:p>
          <a:p>
            <a:r>
              <a:rPr lang="en-GB" i="1" dirty="0" smtClean="0">
                <a:latin typeface="Bradley Hand ITC" panose="03070402050302030203" pitchFamily="66" charset="0"/>
              </a:rPr>
              <a:t>*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Dysgu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am y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Cynhaef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i="1" dirty="0" smtClean="0">
                <a:latin typeface="Bradley Hand ITC" panose="03070402050302030203" pitchFamily="66" charset="0"/>
              </a:rPr>
              <a:t>/ Learn about the Harvest.</a:t>
            </a:r>
          </a:p>
          <a:p>
            <a:endParaRPr lang="en-GB" i="1" dirty="0">
              <a:latin typeface="Bradley Hand ITC" panose="03070402050302030203" pitchFamily="66" charset="0"/>
            </a:endParaRPr>
          </a:p>
          <a:p>
            <a:r>
              <a:rPr lang="en-GB" i="1" dirty="0" smtClean="0">
                <a:latin typeface="Bradley Hand ITC" panose="03070402050302030203" pitchFamily="66" charset="0"/>
              </a:rPr>
              <a:t>*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Dysgu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am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lysiau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rydym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yn</a:t>
            </a:r>
            <a:r>
              <a:rPr lang="en-GB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plannu</a:t>
            </a:r>
            <a:r>
              <a:rPr lang="en-GB" i="1" dirty="0" smtClean="0">
                <a:latin typeface="Bradley Hand ITC" panose="03070402050302030203" pitchFamily="66" charset="0"/>
              </a:rPr>
              <a:t>/ Learn about the vegetables we plant.</a:t>
            </a:r>
          </a:p>
          <a:p>
            <a:endParaRPr lang="en-GB" i="1" dirty="0"/>
          </a:p>
          <a:p>
            <a:endParaRPr lang="en-GB" i="1" dirty="0" smtClean="0"/>
          </a:p>
          <a:p>
            <a:endParaRPr lang="en-GB" i="1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721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599" y="263708"/>
            <a:ext cx="1106611" cy="1205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1520" y="404664"/>
            <a:ext cx="8378690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u="sng" dirty="0">
                <a:latin typeface="Segoe Print"/>
              </a:rPr>
              <a:t>Thema : Yn y </a:t>
            </a:r>
            <a:r>
              <a:rPr lang="en-GB" sz="2400" b="1" u="sng" dirty="0" err="1">
                <a:latin typeface="Segoe Print"/>
              </a:rPr>
              <a:t>Goedwig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3022" y="921466"/>
            <a:ext cx="8317187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u="sng" dirty="0" err="1" smtClean="0">
                <a:latin typeface="Bradley Hand ITC" panose="03070402050302030203" pitchFamily="66" charset="0"/>
              </a:rPr>
              <a:t>Gweithgareddau</a:t>
            </a:r>
            <a:r>
              <a:rPr lang="en-GB" sz="1600" u="sng" dirty="0" smtClean="0">
                <a:latin typeface="Bradley Hand ITC" panose="03070402050302030203" pitchFamily="66" charset="0"/>
              </a:rPr>
              <a:t>/</a:t>
            </a:r>
            <a:r>
              <a:rPr lang="en-GB" sz="1600" u="sng" dirty="0" err="1" smtClean="0">
                <a:latin typeface="Bradley Hand ITC" panose="03070402050302030203" pitchFamily="66" charset="0"/>
              </a:rPr>
              <a:t>Acitivites</a:t>
            </a:r>
            <a:r>
              <a:rPr lang="en-GB" sz="1600" dirty="0" smtClean="0">
                <a:latin typeface="Bradley Hand ITC" panose="03070402050302030203" pitchFamily="66" charset="0"/>
              </a:rPr>
              <a:t>:</a:t>
            </a:r>
            <a:endParaRPr lang="en-GB" sz="1600" dirty="0">
              <a:latin typeface="Bradley Hand ITC" panose="03070402050302030203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1600" dirty="0" smtClean="0">
                <a:latin typeface="Bradley Hand ITC" panose="03070402050302030203" pitchFamily="66" charset="0"/>
              </a:rPr>
              <a:t>*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Creu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rhwbiadau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gan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ddefnyddio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dail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yr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Hydref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/ </a:t>
            </a:r>
            <a:r>
              <a:rPr lang="en-GB" sz="1600" i="1" dirty="0" smtClean="0">
                <a:latin typeface="Bradley Hand ITC" panose="03070402050302030203" pitchFamily="66" charset="0"/>
              </a:rPr>
              <a:t>Leaf rubbings.</a:t>
            </a:r>
          </a:p>
          <a:p>
            <a:pPr>
              <a:lnSpc>
                <a:spcPct val="150000"/>
              </a:lnSpc>
            </a:pPr>
            <a:r>
              <a:rPr lang="en-GB" sz="1600" dirty="0" smtClean="0">
                <a:latin typeface="Bradley Hand ITC" panose="03070402050302030203" pitchFamily="66" charset="0"/>
              </a:rPr>
              <a:t>*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Creu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patrymau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gan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ddefnydido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dail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yr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Hydref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smtClean="0">
                <a:latin typeface="Bradley Hand ITC" panose="03070402050302030203" pitchFamily="66" charset="0"/>
              </a:rPr>
              <a:t>/ </a:t>
            </a:r>
            <a:r>
              <a:rPr lang="en-GB" sz="1600" i="1" dirty="0" smtClean="0">
                <a:latin typeface="Bradley Hand ITC" panose="03070402050302030203" pitchFamily="66" charset="0"/>
              </a:rPr>
              <a:t>Create patterns by using Autumn leaves.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latin typeface="Bradley Hand ITC" panose="03070402050302030203" pitchFamily="66" charset="0"/>
              </a:rPr>
              <a:t>*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Mynd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ar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helfa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coed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ym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Mharc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y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Gnoll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i="1" dirty="0" smtClean="0">
                <a:latin typeface="Bradley Hand ITC" panose="03070402050302030203" pitchFamily="66" charset="0"/>
              </a:rPr>
              <a:t>/ Tree hunt at </a:t>
            </a:r>
            <a:r>
              <a:rPr lang="en-GB" sz="1600" i="1" dirty="0" err="1" smtClean="0">
                <a:latin typeface="Bradley Hand ITC" panose="03070402050302030203" pitchFamily="66" charset="0"/>
              </a:rPr>
              <a:t>Parc</a:t>
            </a:r>
            <a:r>
              <a:rPr lang="en-GB" sz="1600" i="1" dirty="0" smtClean="0">
                <a:latin typeface="Bradley Hand ITC" panose="03070402050302030203" pitchFamily="66" charset="0"/>
              </a:rPr>
              <a:t> y </a:t>
            </a:r>
            <a:r>
              <a:rPr lang="en-GB" sz="1600" i="1" dirty="0" err="1" smtClean="0">
                <a:latin typeface="Bradley Hand ITC" panose="03070402050302030203" pitchFamily="66" charset="0"/>
              </a:rPr>
              <a:t>Gnoll</a:t>
            </a:r>
            <a:r>
              <a:rPr lang="en-GB" sz="1600" i="1" dirty="0" smtClean="0">
                <a:latin typeface="Bradley Hand ITC" panose="03070402050302030203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 smtClean="0">
                <a:latin typeface="Bradley Hand ITC" panose="03070402050302030203" pitchFamily="66" charset="0"/>
              </a:rPr>
              <a:t>*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Creu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coronau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dail</a:t>
            </a:r>
            <a:r>
              <a:rPr lang="en-GB" sz="1600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/</a:t>
            </a:r>
            <a:r>
              <a:rPr lang="en-GB" sz="1600" i="1" dirty="0" smtClean="0">
                <a:latin typeface="Bradley Hand ITC" panose="03070402050302030203" pitchFamily="66" charset="0"/>
              </a:rPr>
              <a:t>Make</a:t>
            </a:r>
            <a:r>
              <a:rPr lang="en-GB" sz="1600" i="1" dirty="0" smtClean="0">
                <a:solidFill>
                  <a:schemeClr val="accent3">
                    <a:lumMod val="75000"/>
                  </a:schemeClr>
                </a:solidFill>
                <a:latin typeface="Bradley Hand ITC" panose="03070402050302030203" pitchFamily="66" charset="0"/>
              </a:rPr>
              <a:t> </a:t>
            </a:r>
            <a:r>
              <a:rPr lang="en-GB" sz="1600" i="1" dirty="0" smtClean="0">
                <a:latin typeface="Bradley Hand ITC" panose="03070402050302030203" pitchFamily="66" charset="0"/>
              </a:rPr>
              <a:t>leaf crowns.</a:t>
            </a:r>
          </a:p>
          <a:p>
            <a:pPr>
              <a:lnSpc>
                <a:spcPct val="150000"/>
              </a:lnSpc>
            </a:pPr>
            <a:r>
              <a:rPr lang="en-GB" sz="1600" dirty="0" smtClean="0">
                <a:latin typeface="Bradley Hand ITC" panose="03070402050302030203" pitchFamily="66" charset="0"/>
              </a:rPr>
              <a:t>*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Casglu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dail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yr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Hydref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ym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Mharc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y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Gnoll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smtClean="0">
                <a:latin typeface="Bradley Hand ITC" panose="03070402050302030203" pitchFamily="66" charset="0"/>
              </a:rPr>
              <a:t>/ </a:t>
            </a:r>
            <a:r>
              <a:rPr lang="en-GB" sz="1600" i="1" dirty="0" smtClean="0">
                <a:latin typeface="Bradley Hand ITC" panose="03070402050302030203" pitchFamily="66" charset="0"/>
              </a:rPr>
              <a:t>Collect Autumn leaves at </a:t>
            </a:r>
            <a:r>
              <a:rPr lang="en-GB" sz="1600" i="1" dirty="0" err="1" smtClean="0">
                <a:latin typeface="Bradley Hand ITC" panose="03070402050302030203" pitchFamily="66" charset="0"/>
              </a:rPr>
              <a:t>Parc</a:t>
            </a:r>
            <a:r>
              <a:rPr lang="en-GB" sz="1600" i="1" dirty="0" smtClean="0">
                <a:latin typeface="Bradley Hand ITC" panose="03070402050302030203" pitchFamily="66" charset="0"/>
              </a:rPr>
              <a:t> y </a:t>
            </a:r>
            <a:r>
              <a:rPr lang="en-GB" sz="1600" i="1" dirty="0" err="1" smtClean="0">
                <a:latin typeface="Bradley Hand ITC" panose="03070402050302030203" pitchFamily="66" charset="0"/>
              </a:rPr>
              <a:t>Gnoll</a:t>
            </a:r>
            <a:r>
              <a:rPr lang="en-GB" sz="1600" i="1" dirty="0" smtClean="0">
                <a:latin typeface="Bradley Hand ITC" panose="03070402050302030203" pitchFamily="66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GB" sz="1600" dirty="0" smtClean="0">
                <a:latin typeface="Bradley Hand ITC" panose="03070402050302030203" pitchFamily="66" charset="0"/>
              </a:rPr>
              <a:t>*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Creu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cawl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lysiau</a:t>
            </a:r>
            <a:r>
              <a:rPr lang="en-GB" sz="1600" dirty="0" smtClean="0">
                <a:latin typeface="Bradley Hand ITC" panose="03070402050302030203" pitchFamily="66" charset="0"/>
              </a:rPr>
              <a:t>/ </a:t>
            </a:r>
            <a:r>
              <a:rPr lang="en-GB" sz="1600" i="1" dirty="0" smtClean="0">
                <a:latin typeface="Bradley Hand ITC" panose="03070402050302030203" pitchFamily="66" charset="0"/>
              </a:rPr>
              <a:t>Make a vegetable broth.</a:t>
            </a:r>
          </a:p>
          <a:p>
            <a:pPr>
              <a:lnSpc>
                <a:spcPct val="150000"/>
              </a:lnSpc>
            </a:pPr>
            <a:r>
              <a:rPr lang="en-GB" sz="1600" dirty="0" smtClean="0">
                <a:latin typeface="Bradley Hand ITC" panose="03070402050302030203" pitchFamily="66" charset="0"/>
              </a:rPr>
              <a:t>*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Stori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‘Mr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Arth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yr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Arwr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–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Abrawf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Gwyddonol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. Pa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ddefnydd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sy’n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dal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dŵr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</a:t>
            </a:r>
            <a:r>
              <a:rPr lang="en-GB" sz="1600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gorau</a:t>
            </a:r>
            <a:r>
              <a:rPr lang="en-GB" sz="1600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? </a:t>
            </a:r>
            <a:r>
              <a:rPr lang="en-GB" sz="1600" dirty="0" smtClean="0">
                <a:latin typeface="Bradley Hand ITC" panose="03070402050302030203" pitchFamily="66" charset="0"/>
              </a:rPr>
              <a:t>/ </a:t>
            </a:r>
            <a:r>
              <a:rPr lang="en-GB" sz="1600" i="1" dirty="0" err="1" smtClean="0">
                <a:latin typeface="Bradley Hand ITC" panose="03070402050302030203" pitchFamily="66" charset="0"/>
              </a:rPr>
              <a:t>Sciene</a:t>
            </a:r>
            <a:r>
              <a:rPr lang="en-GB" sz="1600" i="1" dirty="0" smtClean="0">
                <a:latin typeface="Bradley Hand ITC" panose="03070402050302030203" pitchFamily="66" charset="0"/>
              </a:rPr>
              <a:t> experiment based on the story ‘Mr </a:t>
            </a:r>
            <a:r>
              <a:rPr lang="en-GB" sz="1600" i="1" dirty="0" err="1" smtClean="0">
                <a:latin typeface="Bradley Hand ITC" panose="03070402050302030203" pitchFamily="66" charset="0"/>
              </a:rPr>
              <a:t>Arth</a:t>
            </a:r>
            <a:r>
              <a:rPr lang="en-GB" sz="1600" i="1" dirty="0" smtClean="0">
                <a:latin typeface="Bradley Hand ITC" panose="03070402050302030203" pitchFamily="66" charset="0"/>
              </a:rPr>
              <a:t> </a:t>
            </a:r>
            <a:r>
              <a:rPr lang="en-GB" sz="1600" i="1" dirty="0" err="1" smtClean="0">
                <a:latin typeface="Bradley Hand ITC" panose="03070402050302030203" pitchFamily="66" charset="0"/>
              </a:rPr>
              <a:t>yr</a:t>
            </a:r>
            <a:r>
              <a:rPr lang="en-GB" sz="1600" i="1" dirty="0" smtClean="0">
                <a:latin typeface="Bradley Hand ITC" panose="03070402050302030203" pitchFamily="66" charset="0"/>
              </a:rPr>
              <a:t> </a:t>
            </a:r>
            <a:r>
              <a:rPr lang="en-GB" sz="1600" i="1" dirty="0" err="1" smtClean="0">
                <a:latin typeface="Bradley Hand ITC" panose="03070402050302030203" pitchFamily="66" charset="0"/>
              </a:rPr>
              <a:t>Arwr</a:t>
            </a:r>
            <a:r>
              <a:rPr lang="en-GB" sz="1600" i="1" dirty="0" smtClean="0">
                <a:latin typeface="Bradley Hand ITC" panose="03070402050302030203" pitchFamily="66" charset="0"/>
              </a:rPr>
              <a:t>’- ‘What material is water resistant?</a:t>
            </a:r>
          </a:p>
          <a:p>
            <a:pPr>
              <a:lnSpc>
                <a:spcPct val="150000"/>
              </a:lnSpc>
            </a:pPr>
            <a:r>
              <a:rPr lang="en-GB" sz="1600" i="1" dirty="0" smtClean="0">
                <a:latin typeface="Bradley Hand ITC" panose="03070402050302030203" pitchFamily="66" charset="0"/>
              </a:rPr>
              <a:t>*</a:t>
            </a:r>
            <a:r>
              <a:rPr lang="en-GB" sz="1600" i="1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Picnic </a:t>
            </a:r>
            <a:r>
              <a:rPr lang="en-GB" sz="1600" i="1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ym</a:t>
            </a:r>
            <a:r>
              <a:rPr lang="en-GB" sz="1600" i="1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</a:t>
            </a:r>
            <a:r>
              <a:rPr lang="en-GB" sz="1600" i="1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Mahrc</a:t>
            </a:r>
            <a:r>
              <a:rPr lang="en-GB" sz="1600" i="1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y </a:t>
            </a:r>
            <a:r>
              <a:rPr lang="en-GB" sz="1600" i="1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Gnoll</a:t>
            </a:r>
            <a:r>
              <a:rPr lang="en-GB" sz="1600" i="1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. </a:t>
            </a:r>
            <a:r>
              <a:rPr lang="en-GB" sz="1600" i="1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Dathlu</a:t>
            </a:r>
            <a:r>
              <a:rPr lang="en-GB" sz="1600" i="1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’ </a:t>
            </a:r>
            <a:r>
              <a:rPr lang="en-GB" sz="1600" i="1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stori</a:t>
            </a:r>
            <a:r>
              <a:rPr lang="en-GB" sz="1600" i="1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‘Mr </a:t>
            </a:r>
            <a:r>
              <a:rPr lang="en-GB" sz="1600" i="1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Arth</a:t>
            </a:r>
            <a:r>
              <a:rPr lang="en-GB" sz="1600" i="1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</a:t>
            </a:r>
            <a:r>
              <a:rPr lang="en-GB" sz="1600" i="1" dirty="0" err="1" smtClean="0">
                <a:solidFill>
                  <a:srgbClr val="92D050"/>
                </a:solidFill>
                <a:latin typeface="Bradley Hand ITC" panose="03070402050302030203" pitchFamily="66" charset="0"/>
              </a:rPr>
              <a:t>a’r</a:t>
            </a:r>
            <a:r>
              <a:rPr lang="en-GB" sz="1600" i="1" dirty="0" smtClean="0">
                <a:solidFill>
                  <a:srgbClr val="92D050"/>
                </a:solidFill>
                <a:latin typeface="Bradley Hand ITC" panose="03070402050302030203" pitchFamily="66" charset="0"/>
              </a:rPr>
              <a:t> Picnic’ </a:t>
            </a:r>
            <a:r>
              <a:rPr lang="en-GB" sz="1600" i="1" dirty="0" smtClean="0">
                <a:latin typeface="Bradley Hand ITC" panose="03070402050302030203" pitchFamily="66" charset="0"/>
              </a:rPr>
              <a:t>/ Picnic at </a:t>
            </a:r>
            <a:r>
              <a:rPr lang="en-GB" sz="1600" i="1" dirty="0" err="1" smtClean="0">
                <a:latin typeface="Bradley Hand ITC" panose="03070402050302030203" pitchFamily="66" charset="0"/>
              </a:rPr>
              <a:t>Parc</a:t>
            </a:r>
            <a:r>
              <a:rPr lang="en-GB" sz="1600" i="1" dirty="0" smtClean="0">
                <a:latin typeface="Bradley Hand ITC" panose="03070402050302030203" pitchFamily="66" charset="0"/>
              </a:rPr>
              <a:t> y </a:t>
            </a:r>
            <a:r>
              <a:rPr lang="en-GB" sz="1600" i="1" dirty="0" err="1" smtClean="0">
                <a:latin typeface="Bradley Hand ITC" panose="03070402050302030203" pitchFamily="66" charset="0"/>
              </a:rPr>
              <a:t>Gnoll</a:t>
            </a:r>
            <a:r>
              <a:rPr lang="en-GB" sz="1600" i="1" dirty="0" smtClean="0">
                <a:latin typeface="Bradley Hand ITC" panose="03070402050302030203" pitchFamily="66" charset="0"/>
              </a:rPr>
              <a:t>. Celebrate the story ‘Mr </a:t>
            </a:r>
            <a:r>
              <a:rPr lang="en-GB" sz="1600" i="1" dirty="0" err="1" smtClean="0">
                <a:latin typeface="Bradley Hand ITC" panose="03070402050302030203" pitchFamily="66" charset="0"/>
              </a:rPr>
              <a:t>Arth</a:t>
            </a:r>
            <a:r>
              <a:rPr lang="en-GB" sz="1600" i="1" dirty="0" smtClean="0">
                <a:latin typeface="Bradley Hand ITC" panose="03070402050302030203" pitchFamily="66" charset="0"/>
              </a:rPr>
              <a:t> </a:t>
            </a:r>
            <a:r>
              <a:rPr lang="en-GB" sz="1600" i="1" dirty="0" err="1" smtClean="0">
                <a:latin typeface="Bradley Hand ITC" panose="03070402050302030203" pitchFamily="66" charset="0"/>
              </a:rPr>
              <a:t>a’r</a:t>
            </a:r>
            <a:r>
              <a:rPr lang="en-GB" sz="1600" i="1" dirty="0" smtClean="0">
                <a:latin typeface="Bradley Hand ITC" panose="03070402050302030203" pitchFamily="66" charset="0"/>
              </a:rPr>
              <a:t> Picnic’.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i="1" dirty="0"/>
          </a:p>
          <a:p>
            <a:endParaRPr lang="en-GB" i="1" dirty="0" smtClean="0"/>
          </a:p>
          <a:p>
            <a:endParaRPr lang="en-GB" i="1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1351" y="4941168"/>
            <a:ext cx="1496554" cy="14965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r="-400" b="14091"/>
          <a:stretch/>
        </p:blipFill>
        <p:spPr>
          <a:xfrm>
            <a:off x="6843223" y="5281151"/>
            <a:ext cx="1992304" cy="11365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22318" y="5453878"/>
            <a:ext cx="1493862" cy="9924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1802" y="5357896"/>
            <a:ext cx="1892762" cy="10646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1165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69774" y="476672"/>
            <a:ext cx="8378690" cy="84946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err="1">
                <a:latin typeface="Segoe Print" panose="02000600000000000000" pitchFamily="2" charset="0"/>
              </a:rPr>
              <a:t>Tudalen</a:t>
            </a:r>
            <a:r>
              <a:rPr lang="en-GB" sz="2400" u="sng" dirty="0">
                <a:latin typeface="Segoe Print" panose="02000600000000000000" pitchFamily="2" charset="0"/>
              </a:rPr>
              <a:t> </a:t>
            </a:r>
            <a:r>
              <a:rPr lang="en-GB" sz="2400" u="sng" dirty="0" err="1">
                <a:latin typeface="Segoe Print" panose="02000600000000000000" pitchFamily="2" charset="0"/>
              </a:rPr>
              <a:t>Trydar</a:t>
            </a:r>
            <a:r>
              <a:rPr lang="en-GB" sz="2400" u="sng" dirty="0">
                <a:latin typeface="Segoe Print" panose="02000600000000000000" pitchFamily="2" charset="0"/>
              </a:rPr>
              <a:t>/ </a:t>
            </a:r>
            <a:r>
              <a:rPr lang="en-GB" sz="2400" i="1" u="sng" dirty="0">
                <a:latin typeface="Segoe Print" panose="02000600000000000000" pitchFamily="2" charset="0"/>
              </a:rPr>
              <a:t>Twitter Page</a:t>
            </a:r>
          </a:p>
          <a:p>
            <a:endParaRPr lang="en-GB" sz="2400" i="1" u="sng" dirty="0">
              <a:latin typeface="Segoe Print" panose="02000600000000000000" pitchFamily="2" charset="0"/>
            </a:endParaRPr>
          </a:p>
          <a:p>
            <a:r>
              <a:rPr lang="en-GB" sz="2000" dirty="0">
                <a:latin typeface="Segoe Print" panose="02000600000000000000" pitchFamily="2" charset="0"/>
              </a:rPr>
              <a:t>Mae </a:t>
            </a:r>
            <a:r>
              <a:rPr lang="en-GB" sz="2000" dirty="0" err="1">
                <a:latin typeface="Segoe Print" panose="02000600000000000000" pitchFamily="2" charset="0"/>
              </a:rPr>
              <a:t>gan</a:t>
            </a:r>
            <a:r>
              <a:rPr lang="en-GB" sz="2000" dirty="0">
                <a:latin typeface="Segoe Print" panose="02000600000000000000" pitchFamily="2" charset="0"/>
              </a:rPr>
              <a:t> y </a:t>
            </a:r>
            <a:r>
              <a:rPr lang="en-GB" sz="2000" dirty="0" err="1">
                <a:latin typeface="Segoe Print" panose="02000600000000000000" pitchFamily="2" charset="0"/>
              </a:rPr>
              <a:t>dosbarthiadau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 smtClean="0">
                <a:latin typeface="Segoe Print" panose="02000600000000000000" pitchFamily="2" charset="0"/>
              </a:rPr>
              <a:t>Blwyddyn</a:t>
            </a:r>
            <a:r>
              <a:rPr lang="en-GB" sz="2000" dirty="0" smtClean="0">
                <a:latin typeface="Segoe Print" panose="02000600000000000000" pitchFamily="2" charset="0"/>
              </a:rPr>
              <a:t> 1 </a:t>
            </a:r>
            <a:r>
              <a:rPr lang="en-GB" sz="2000" dirty="0" err="1">
                <a:latin typeface="Segoe Print" panose="02000600000000000000" pitchFamily="2" charset="0"/>
              </a:rPr>
              <a:t>gyfrif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Trydar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caëedig</a:t>
            </a:r>
            <a:r>
              <a:rPr lang="en-GB" sz="2000" dirty="0">
                <a:latin typeface="Segoe Print" panose="02000600000000000000" pitchFamily="2" charset="0"/>
              </a:rPr>
              <a:t>: </a:t>
            </a:r>
            <a:r>
              <a:rPr lang="en-GB" sz="2000" dirty="0" smtClean="0">
                <a:latin typeface="Segoe Print" panose="02000600000000000000" pitchFamily="2" charset="0"/>
              </a:rPr>
              <a:t>@bl1_cnedd.  </a:t>
            </a:r>
            <a:r>
              <a:rPr lang="en-GB" sz="2000" dirty="0">
                <a:latin typeface="Segoe Print" panose="02000600000000000000" pitchFamily="2" charset="0"/>
              </a:rPr>
              <a:t>A </a:t>
            </a:r>
            <a:r>
              <a:rPr lang="en-GB" sz="2000" dirty="0" err="1">
                <a:latin typeface="Segoe Print" panose="02000600000000000000" pitchFamily="2" charset="0"/>
              </a:rPr>
              <a:t>fyddech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gystal</a:t>
            </a:r>
            <a:r>
              <a:rPr lang="en-GB" sz="2000" dirty="0">
                <a:latin typeface="Segoe Print" panose="02000600000000000000" pitchFamily="2" charset="0"/>
              </a:rPr>
              <a:t> â </a:t>
            </a:r>
            <a:r>
              <a:rPr lang="en-GB" sz="2000" dirty="0" err="1">
                <a:latin typeface="Segoe Print" panose="02000600000000000000" pitchFamily="2" charset="0"/>
              </a:rPr>
              <a:t>danfon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eich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enw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defnyddiwr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i’r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ysgol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cyn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ceisio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ymuno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fel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ein</a:t>
            </a:r>
            <a:r>
              <a:rPr lang="en-GB" sz="2000" dirty="0">
                <a:latin typeface="Segoe Print" panose="02000600000000000000" pitchFamily="2" charset="0"/>
              </a:rPr>
              <a:t> bod </a:t>
            </a:r>
            <a:r>
              <a:rPr lang="en-GB" sz="2000" dirty="0" err="1">
                <a:latin typeface="Segoe Print" panose="02000600000000000000" pitchFamily="2" charset="0"/>
              </a:rPr>
              <a:t>yn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gwybod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pwy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ydych</a:t>
            </a:r>
            <a:r>
              <a:rPr lang="en-GB" sz="2000" dirty="0">
                <a:latin typeface="Segoe Print" panose="02000600000000000000" pitchFamily="2" charset="0"/>
              </a:rPr>
              <a:t> chi </a:t>
            </a:r>
            <a:r>
              <a:rPr lang="en-GB" sz="2000" dirty="0" err="1">
                <a:latin typeface="Segoe Print" panose="02000600000000000000" pitchFamily="2" charset="0"/>
              </a:rPr>
              <a:t>cyn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derbyn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eich</a:t>
            </a:r>
            <a:r>
              <a:rPr lang="en-GB" sz="2000" dirty="0">
                <a:latin typeface="Segoe Print" panose="02000600000000000000" pitchFamily="2" charset="0"/>
              </a:rPr>
              <a:t> </a:t>
            </a:r>
            <a:r>
              <a:rPr lang="en-GB" sz="2000" dirty="0" err="1">
                <a:latin typeface="Segoe Print" panose="02000600000000000000" pitchFamily="2" charset="0"/>
              </a:rPr>
              <a:t>cais</a:t>
            </a:r>
            <a:r>
              <a:rPr lang="en-GB" sz="2000" dirty="0">
                <a:latin typeface="Segoe Print" panose="02000600000000000000" pitchFamily="2" charset="0"/>
              </a:rPr>
              <a:t>.</a:t>
            </a:r>
          </a:p>
          <a:p>
            <a:endParaRPr lang="en-GB" sz="2000" dirty="0">
              <a:latin typeface="Segoe Print" panose="02000600000000000000" pitchFamily="2" charset="0"/>
            </a:endParaRPr>
          </a:p>
          <a:p>
            <a:endParaRPr lang="en-GB" sz="2000" dirty="0">
              <a:latin typeface="Segoe Print" panose="02000600000000000000" pitchFamily="2" charset="0"/>
            </a:endParaRPr>
          </a:p>
          <a:p>
            <a:r>
              <a:rPr lang="en-GB" sz="2000" dirty="0">
                <a:latin typeface="Segoe Print" panose="02000600000000000000" pitchFamily="2" charset="0"/>
              </a:rPr>
              <a:t>The </a:t>
            </a:r>
            <a:r>
              <a:rPr lang="en-GB" sz="2000" dirty="0" smtClean="0">
                <a:latin typeface="Segoe Print" panose="02000600000000000000" pitchFamily="2" charset="0"/>
              </a:rPr>
              <a:t>Year 1 </a:t>
            </a:r>
            <a:r>
              <a:rPr lang="en-GB" sz="2000" dirty="0">
                <a:latin typeface="Segoe Print" panose="02000600000000000000" pitchFamily="2" charset="0"/>
              </a:rPr>
              <a:t>classes have a closed Twitter group.  The username is </a:t>
            </a:r>
            <a:r>
              <a:rPr lang="en-GB" sz="2000" dirty="0" smtClean="0">
                <a:latin typeface="Segoe Print" panose="02000600000000000000" pitchFamily="2" charset="0"/>
              </a:rPr>
              <a:t>@bl1_cnedd.   </a:t>
            </a:r>
            <a:r>
              <a:rPr lang="en-GB" sz="2000" dirty="0">
                <a:latin typeface="Segoe Print" panose="02000600000000000000" pitchFamily="2" charset="0"/>
              </a:rPr>
              <a:t>Please send your Twitter handle in to school before requesting to follow so that we know who you are before accepting your request.</a:t>
            </a:r>
          </a:p>
          <a:p>
            <a:pPr algn="ctr"/>
            <a:endParaRPr lang="en-GB" sz="3600" dirty="0">
              <a:solidFill>
                <a:srgbClr val="FF0000"/>
              </a:solidFill>
              <a:latin typeface="Segoe Print" panose="02000600000000000000" pitchFamily="2" charset="0"/>
            </a:endParaRPr>
          </a:p>
          <a:p>
            <a:pPr algn="ctr"/>
            <a:r>
              <a:rPr lang="en-GB" sz="3600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@bl1_cnedd</a:t>
            </a:r>
            <a:endParaRPr lang="en-GB" sz="3600" u="sng" dirty="0">
              <a:solidFill>
                <a:srgbClr val="FF0000"/>
              </a:solidFill>
              <a:latin typeface="Segoe Print" panose="02000600000000000000" pitchFamily="2" charset="0"/>
            </a:endParaRPr>
          </a:p>
          <a:p>
            <a:endParaRPr lang="en-GB" sz="2400" u="sng" dirty="0">
              <a:latin typeface="SassoonCRInfant" panose="02010503020300020003" pitchFamily="2" charset="0"/>
            </a:endParaRPr>
          </a:p>
          <a:p>
            <a:endParaRPr lang="en-GB" sz="2400" u="sng" dirty="0">
              <a:latin typeface="SassoonCRInfant" panose="02010503020300020003" pitchFamily="2" charset="0"/>
            </a:endParaRPr>
          </a:p>
          <a:p>
            <a:endParaRPr lang="en-GB" sz="2000" u="sng" dirty="0">
              <a:latin typeface="SassoonCRInfant" panose="02010503020300020003" pitchFamily="2" charset="0"/>
            </a:endParaRPr>
          </a:p>
          <a:p>
            <a:endParaRPr lang="en-GB" sz="2000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5936" y="5523346"/>
            <a:ext cx="907668" cy="929989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77" y="260648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1052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69774" y="476672"/>
            <a:ext cx="837869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u="sng" dirty="0">
              <a:latin typeface="SassoonCRInfant" panose="02010503020300020003" pitchFamily="2" charset="0"/>
            </a:endParaRPr>
          </a:p>
          <a:p>
            <a:endParaRPr lang="en-GB" sz="2400" u="sng" dirty="0">
              <a:latin typeface="SassoonCRInfant" panose="02010503020300020003" pitchFamily="2" charset="0"/>
            </a:endParaRPr>
          </a:p>
          <a:p>
            <a:endParaRPr lang="en-GB" sz="2000" u="sng" dirty="0">
              <a:latin typeface="SassoonCRInfant" panose="02010503020300020003" pitchFamily="2" charset="0"/>
            </a:endParaRPr>
          </a:p>
          <a:p>
            <a:endParaRPr lang="en-GB" sz="2000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77" y="260648"/>
            <a:ext cx="890587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07504" y="280585"/>
            <a:ext cx="7272808" cy="41211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u="sng" dirty="0" err="1">
                <a:latin typeface="Segoe Print" panose="02000600000000000000" pitchFamily="2" charset="0"/>
              </a:rPr>
              <a:t>Cyswllt</a:t>
            </a:r>
            <a:r>
              <a:rPr lang="en-GB" sz="3200" b="1" u="sng" dirty="0">
                <a:latin typeface="Segoe Print" panose="02000600000000000000" pitchFamily="2" charset="0"/>
              </a:rPr>
              <a:t> </a:t>
            </a:r>
            <a:r>
              <a:rPr lang="en-GB" sz="3200" b="1" u="sng" dirty="0" err="1">
                <a:latin typeface="Segoe Print" panose="02000600000000000000" pitchFamily="2" charset="0"/>
              </a:rPr>
              <a:t>rhieni</a:t>
            </a:r>
            <a:r>
              <a:rPr lang="en-GB" sz="3200" b="1" u="sng" dirty="0">
                <a:latin typeface="Segoe Print" panose="02000600000000000000" pitchFamily="2" charset="0"/>
              </a:rPr>
              <a:t> / Parental contact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5277259" y="1114229"/>
            <a:ext cx="3609456" cy="4772224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altLang="en-US" b="1" i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Remember our door is always open!</a:t>
            </a:r>
            <a:endParaRPr lang="en-GB" altLang="en-US" sz="1600" i="1" dirty="0">
              <a:solidFill>
                <a:srgbClr val="000000"/>
              </a:solidFill>
              <a:latin typeface="Segoe Print" panose="02000600000000000000" pitchFamily="2" charset="0"/>
              <a:cs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1400" i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We have an ‘open door’ policy. We are usually available at the end of the day to discuss any matters that may concern you but u</a:t>
            </a:r>
            <a:r>
              <a:rPr lang="en-GB" sz="1400" i="1" dirty="0">
                <a:latin typeface="Segoe Print" panose="02000600000000000000" pitchFamily="2" charset="0"/>
                <a:cs typeface="Calibri" panose="020F0502020204030204" pitchFamily="34" charset="0"/>
              </a:rPr>
              <a:t>nfortunately we are unable to hold face to face meetings with parents at the moment.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400" i="1" dirty="0">
              <a:latin typeface="Segoe Print" panose="02000600000000000000" pitchFamily="2" charset="0"/>
              <a:cs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400" b="1" i="1" dirty="0">
                <a:latin typeface="Segoe Print" panose="02000600000000000000" pitchFamily="2" charset="0"/>
                <a:cs typeface="Calibri" panose="020F0502020204030204" pitchFamily="34" charset="0"/>
              </a:rPr>
              <a:t>However, if you wish to discuss anything regarding your child, please don't hesitate to contact the school and have a discussion over the phone.</a:t>
            </a:r>
            <a:endParaRPr lang="en-GB" altLang="en-US" sz="1400" b="1" i="1" dirty="0">
              <a:solidFill>
                <a:srgbClr val="000000"/>
              </a:solidFill>
              <a:latin typeface="Segoe Print" panose="02000600000000000000" pitchFamily="2" charset="0"/>
              <a:cs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400" b="1" i="1" dirty="0">
              <a:solidFill>
                <a:srgbClr val="000000"/>
              </a:solidFill>
              <a:latin typeface="Segoe Print" panose="02000600000000000000" pitchFamily="2" charset="0"/>
              <a:cs typeface="Calibri" panose="020F050202020403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 b="1" i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A problem shared is a problem halved!</a:t>
            </a:r>
          </a:p>
          <a:p>
            <a:endParaRPr lang="en-GB" sz="2000" dirty="0">
              <a:latin typeface="Segoe Print" panose="020006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1523" y="1294988"/>
            <a:ext cx="426846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2800" b="1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Cofiwch</a:t>
            </a:r>
            <a:r>
              <a:rPr lang="en-GB" altLang="en-US" sz="2800" b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2800" b="1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fod</a:t>
            </a:r>
            <a:r>
              <a:rPr lang="en-GB" altLang="en-US" sz="2800" b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2800" b="1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ein</a:t>
            </a:r>
            <a:r>
              <a:rPr lang="en-GB" altLang="en-US" sz="2800" b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2800" b="1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drws</a:t>
            </a:r>
            <a:r>
              <a:rPr lang="en-GB" altLang="en-US" sz="2800" b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o </a:t>
            </a:r>
            <a:r>
              <a:rPr lang="en-GB" altLang="en-US" sz="2800" b="1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hyd</a:t>
            </a:r>
            <a:r>
              <a:rPr lang="en-GB" altLang="en-US" sz="2800" b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2800" b="1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ar</a:t>
            </a:r>
            <a:r>
              <a:rPr lang="en-GB" altLang="en-US" sz="2800" b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2800" b="1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agor</a:t>
            </a:r>
            <a:r>
              <a:rPr lang="en-GB" altLang="en-US" sz="2800" b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!</a:t>
            </a:r>
          </a:p>
          <a:p>
            <a:endParaRPr lang="en-GB" altLang="en-US" sz="600" i="1" dirty="0">
              <a:solidFill>
                <a:srgbClr val="000000"/>
              </a:solidFill>
              <a:latin typeface="Segoe Print" panose="02000600000000000000" pitchFamily="2" charset="0"/>
              <a:cs typeface="Calibri" panose="020F0502020204030204" pitchFamily="34" charset="0"/>
            </a:endParaRPr>
          </a:p>
          <a:p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Mae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gennym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bolisi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‘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drws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agored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.’ </a:t>
            </a:r>
          </a:p>
          <a:p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Ar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hyn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o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bryd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rydym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ar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gael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ar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ddiwedd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y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dydd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i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gael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sgwrs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dros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y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ffon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i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drafod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unrhyw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faterion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sydd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yn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eich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poeni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.</a:t>
            </a:r>
          </a:p>
          <a:p>
            <a:endParaRPr lang="en-GB" altLang="en-US" sz="1400" dirty="0">
              <a:solidFill>
                <a:srgbClr val="000000"/>
              </a:solidFill>
              <a:latin typeface="Segoe Print" panose="02000600000000000000" pitchFamily="2" charset="0"/>
              <a:cs typeface="Calibri" panose="020F0502020204030204" pitchFamily="34" charset="0"/>
            </a:endParaRPr>
          </a:p>
          <a:p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Gallwch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drefnu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apwyntiad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os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yn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angenrheidiol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ar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amser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sydd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yn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gyfleus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i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chi ac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i’r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1400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ysgol</a:t>
            </a:r>
            <a:r>
              <a:rPr lang="en-GB" altLang="en-US" sz="1400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.</a:t>
            </a:r>
          </a:p>
          <a:p>
            <a:endParaRPr lang="en-GB" sz="1400" dirty="0">
              <a:solidFill>
                <a:srgbClr val="000000"/>
              </a:solidFill>
              <a:latin typeface="Segoe Print" panose="02000600000000000000" pitchFamily="2" charset="0"/>
              <a:cs typeface="Calibri" panose="020F0502020204030204" pitchFamily="34" charset="0"/>
            </a:endParaRPr>
          </a:p>
          <a:p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Yn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anffodus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nid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ydym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yn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medru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cynnal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cyfarfodydd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wyneb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yn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wyneb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ar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hyn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o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bryd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.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Serch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hynny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,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os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ydych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am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drafod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unrhywbeth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am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eich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plentyn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,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yna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gofynnwn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yn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garedig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ichi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wneud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hyn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dros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 y </a:t>
            </a:r>
            <a:r>
              <a:rPr lang="en-GB" sz="1400" b="1" dirty="0" err="1">
                <a:latin typeface="Segoe Print" panose="02000600000000000000" pitchFamily="2" charset="0"/>
                <a:cs typeface="Calibri" panose="020F0502020204030204" pitchFamily="34" charset="0"/>
              </a:rPr>
              <a:t>ffon</a:t>
            </a:r>
            <a:r>
              <a:rPr lang="en-GB" sz="1400" b="1" dirty="0">
                <a:latin typeface="Segoe Print" panose="02000600000000000000" pitchFamily="2" charset="0"/>
                <a:cs typeface="Calibri" panose="020F0502020204030204" pitchFamily="34" charset="0"/>
              </a:rPr>
              <a:t>.</a:t>
            </a:r>
            <a:endParaRPr lang="en-GB" altLang="en-US" sz="1400" b="1" dirty="0">
              <a:solidFill>
                <a:srgbClr val="000000"/>
              </a:solidFill>
              <a:latin typeface="Segoe Print" panose="02000600000000000000" pitchFamily="2" charset="0"/>
              <a:cs typeface="Calibri" panose="020F0502020204030204" pitchFamily="34" charset="0"/>
            </a:endParaRPr>
          </a:p>
          <a:p>
            <a:endParaRPr lang="en-GB" altLang="en-US" sz="2400" dirty="0">
              <a:solidFill>
                <a:srgbClr val="000000"/>
              </a:solidFill>
              <a:latin typeface="Segoe Print" panose="02000600000000000000" pitchFamily="2" charset="0"/>
              <a:cs typeface="Calibri" panose="020F0502020204030204" pitchFamily="34" charset="0"/>
            </a:endParaRPr>
          </a:p>
          <a:p>
            <a:r>
              <a:rPr lang="en-GB" altLang="en-US" sz="2400" b="1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Peidiwch</a:t>
            </a:r>
            <a:r>
              <a:rPr lang="en-GB" altLang="en-US" sz="2400" b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2400" b="1" noProof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â</a:t>
            </a:r>
            <a:r>
              <a:rPr lang="en-GB" altLang="en-US" sz="2400" b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2400" b="1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cholli</a:t>
            </a:r>
            <a:r>
              <a:rPr lang="en-GB" altLang="en-US" sz="2400" b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</a:t>
            </a:r>
            <a:r>
              <a:rPr lang="en-GB" altLang="en-US" sz="2400" b="1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cwsg</a:t>
            </a:r>
            <a:r>
              <a:rPr lang="en-GB" altLang="en-US" sz="2400" b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- </a:t>
            </a:r>
            <a:r>
              <a:rPr lang="en-GB" altLang="en-US" sz="2400" b="1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dewch</a:t>
            </a:r>
            <a:r>
              <a:rPr lang="en-GB" altLang="en-US" sz="2400" b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 am </a:t>
            </a:r>
            <a:r>
              <a:rPr lang="en-GB" altLang="en-US" sz="2400" b="1" dirty="0" err="1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sgwrs</a:t>
            </a:r>
            <a:r>
              <a:rPr lang="en-GB" altLang="en-US" sz="2400" b="1" dirty="0">
                <a:solidFill>
                  <a:srgbClr val="000000"/>
                </a:solidFill>
                <a:latin typeface="Segoe Print" panose="02000600000000000000" pitchFamily="2" charset="0"/>
                <a:cs typeface="Calibri" panose="020F0502020204030204" pitchFamily="34" charset="0"/>
              </a:rPr>
              <a:t>!</a:t>
            </a:r>
          </a:p>
        </p:txBody>
      </p:sp>
      <p:pic>
        <p:nvPicPr>
          <p:cNvPr id="9" name="Picture 7" descr="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15" t="27083" r="24615" b="29167"/>
          <a:stretch>
            <a:fillRect/>
          </a:stretch>
        </p:blipFill>
        <p:spPr bwMode="auto">
          <a:xfrm>
            <a:off x="4271591" y="1063475"/>
            <a:ext cx="981342" cy="1135182"/>
          </a:xfrm>
          <a:prstGeom prst="rect">
            <a:avLst/>
          </a:prstGeom>
          <a:noFill/>
          <a:ln w="57150" algn="in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7944" y="5269306"/>
            <a:ext cx="1216444" cy="119632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587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69774" y="620688"/>
            <a:ext cx="837869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u="sng" dirty="0" err="1">
                <a:latin typeface="Segoe Print" panose="02000600000000000000" pitchFamily="2" charset="0"/>
              </a:rPr>
              <a:t>Tasgau</a:t>
            </a:r>
            <a:r>
              <a:rPr lang="en-GB" sz="2000" u="sng" dirty="0">
                <a:latin typeface="Segoe Print" panose="02000600000000000000" pitchFamily="2" charset="0"/>
              </a:rPr>
              <a:t> </a:t>
            </a:r>
            <a:r>
              <a:rPr lang="en-GB" sz="2000" u="sng" dirty="0" err="1">
                <a:latin typeface="Segoe Print" panose="02000600000000000000" pitchFamily="2" charset="0"/>
              </a:rPr>
              <a:t>Darllen</a:t>
            </a:r>
            <a:r>
              <a:rPr lang="en-GB" sz="2000" u="sng" dirty="0">
                <a:latin typeface="Segoe Print" panose="02000600000000000000" pitchFamily="2" charset="0"/>
              </a:rPr>
              <a:t>/</a:t>
            </a:r>
            <a:r>
              <a:rPr lang="en-GB" sz="2000" i="1" u="sng" dirty="0">
                <a:latin typeface="Segoe Print" panose="02000600000000000000" pitchFamily="2" charset="0"/>
              </a:rPr>
              <a:t>Reading Tasks</a:t>
            </a:r>
          </a:p>
          <a:p>
            <a:endParaRPr lang="en-GB" sz="2400" u="sng" dirty="0">
              <a:latin typeface="SassoonCRInfant" panose="02010503020300020003" pitchFamily="2" charset="0"/>
            </a:endParaRPr>
          </a:p>
          <a:p>
            <a:endParaRPr lang="en-GB" sz="2400" u="sng" dirty="0">
              <a:latin typeface="SassoonCRInfant" panose="02010503020300020003" pitchFamily="2" charset="0"/>
            </a:endParaRPr>
          </a:p>
          <a:p>
            <a:endParaRPr lang="en-GB" sz="2000" u="sng" dirty="0">
              <a:latin typeface="SassoonCRInfant" panose="02010503020300020003" pitchFamily="2" charset="0"/>
            </a:endParaRPr>
          </a:p>
          <a:p>
            <a:endParaRPr lang="en-GB" sz="2000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7910" y="1297796"/>
            <a:ext cx="78488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SassoonCRInfant" panose="02010503020300020003" pitchFamily="2" charset="0"/>
            </a:endParaRPr>
          </a:p>
          <a:p>
            <a:endParaRPr lang="en-GB" sz="2800" dirty="0">
              <a:latin typeface="SassoonCRInfant" panose="02010503020300020003" pitchFamily="2" charset="0"/>
            </a:endParaRPr>
          </a:p>
          <a:p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56" y="1186302"/>
            <a:ext cx="3744416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98"/>
          <a:stretch/>
        </p:blipFill>
        <p:spPr bwMode="auto">
          <a:xfrm rot="5400000">
            <a:off x="5078124" y="567079"/>
            <a:ext cx="2852679" cy="3318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86" r="1"/>
          <a:stretch/>
        </p:blipFill>
        <p:spPr bwMode="auto">
          <a:xfrm rot="5400000" flipV="1">
            <a:off x="1523048" y="4059793"/>
            <a:ext cx="1980475" cy="2795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53" r="-1"/>
          <a:stretch/>
        </p:blipFill>
        <p:spPr bwMode="auto">
          <a:xfrm rot="5400000">
            <a:off x="5156142" y="3511799"/>
            <a:ext cx="2294452" cy="3318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9666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43001" y="340425"/>
            <a:ext cx="837869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>
                <a:latin typeface="Segoe Print" panose="02000600000000000000" pitchFamily="2" charset="0"/>
              </a:rPr>
              <a:t>Gwefannau Defnyddiol / Useful Websites</a:t>
            </a:r>
            <a:endParaRPr lang="en-GB" sz="2400" i="1" u="sng">
              <a:latin typeface="Segoe Print" panose="02000600000000000000" pitchFamily="2" charset="0"/>
            </a:endParaRPr>
          </a:p>
          <a:p>
            <a:endParaRPr lang="en-GB" sz="2800" u="sng" dirty="0">
              <a:latin typeface="SassoonCRInfant" panose="02010503020300020003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7910" y="1297796"/>
            <a:ext cx="78488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SassoonCRInfant" panose="02010503020300020003" pitchFamily="2" charset="0"/>
            </a:endParaRPr>
          </a:p>
          <a:p>
            <a:endParaRPr lang="en-GB" sz="2800" dirty="0">
              <a:latin typeface="SassoonCRInfant" panose="02010503020300020003" pitchFamily="2" charset="0"/>
            </a:endParaRPr>
          </a:p>
          <a:p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9" name="Content Placeholder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797" y="1857974"/>
            <a:ext cx="7077443" cy="443759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92583" y="1146823"/>
            <a:ext cx="48023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hlinkClick r:id="rId4"/>
              </a:rPr>
              <a:t>www.yggcastellnedd.co.uk</a:t>
            </a:r>
            <a:endParaRPr lang="en-GB" dirty="0"/>
          </a:p>
          <a:p>
            <a:endParaRPr lang="en-GB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38712"/>
            <a:ext cx="2952328" cy="2279757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4050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928992" cy="6624736"/>
          </a:xfrm>
          <a:prstGeom prst="rect">
            <a:avLst/>
          </a:prstGeom>
          <a:solidFill>
            <a:schemeClr val="bg1"/>
          </a:solidFill>
          <a:ln w="101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69774" y="404664"/>
            <a:ext cx="837869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u="sng" dirty="0" err="1">
                <a:latin typeface="Segoe Print" panose="02000600000000000000" pitchFamily="2" charset="0"/>
              </a:rPr>
              <a:t>Gwefannau</a:t>
            </a:r>
            <a:r>
              <a:rPr lang="en-GB" sz="2000" u="sng" dirty="0">
                <a:latin typeface="Segoe Print" panose="02000600000000000000" pitchFamily="2" charset="0"/>
              </a:rPr>
              <a:t> </a:t>
            </a:r>
            <a:r>
              <a:rPr lang="en-GB" sz="2000" u="sng" dirty="0" err="1">
                <a:latin typeface="Segoe Print" panose="02000600000000000000" pitchFamily="2" charset="0"/>
              </a:rPr>
              <a:t>Defnyddiol</a:t>
            </a:r>
            <a:r>
              <a:rPr lang="en-GB" sz="2000" u="sng" dirty="0">
                <a:latin typeface="Segoe Print" panose="02000600000000000000" pitchFamily="2" charset="0"/>
              </a:rPr>
              <a:t> / Useful Websites</a:t>
            </a:r>
            <a:endParaRPr lang="en-GB" sz="2000" i="1" u="sng" dirty="0">
              <a:latin typeface="Segoe Print" panose="02000600000000000000" pitchFamily="2" charset="0"/>
            </a:endParaRPr>
          </a:p>
          <a:p>
            <a:endParaRPr lang="en-GB" sz="2400" u="sng" dirty="0">
              <a:latin typeface="SassoonCRInfant" panose="02010503020300020003" pitchFamily="2" charset="0"/>
            </a:endParaRPr>
          </a:p>
          <a:p>
            <a:endParaRPr lang="en-GB" sz="2400" u="sng" dirty="0">
              <a:latin typeface="SassoonCRInfant" panose="02010503020300020003" pitchFamily="2" charset="0"/>
            </a:endParaRPr>
          </a:p>
          <a:p>
            <a:endParaRPr lang="en-GB" sz="2000" u="sng" dirty="0">
              <a:latin typeface="SassoonCRInfant" panose="02010503020300020003" pitchFamily="2" charset="0"/>
            </a:endParaRPr>
          </a:p>
          <a:p>
            <a:endParaRPr lang="en-GB" sz="2000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sz="2000" i="1" u="sng" dirty="0">
              <a:latin typeface="SassoonCRInfant" panose="02010503020300020003" pitchFamily="2" charset="0"/>
            </a:endParaRPr>
          </a:p>
          <a:p>
            <a:endParaRPr lang="en-GB" i="1" dirty="0">
              <a:latin typeface="SassoonCRInfant" panose="02010503020300020003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7910" y="1297796"/>
            <a:ext cx="78488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SassoonCRInfant" panose="02010503020300020003" pitchFamily="2" charset="0"/>
            </a:endParaRPr>
          </a:p>
          <a:p>
            <a:endParaRPr lang="en-GB" sz="2800" dirty="0">
              <a:latin typeface="SassoonCRInfant" panose="02010503020300020003" pitchFamily="2" charset="0"/>
            </a:endParaRPr>
          </a:p>
          <a:p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128" y="1052736"/>
            <a:ext cx="4357811" cy="2984004"/>
          </a:xfrm>
          <a:prstGeom prst="rect">
            <a:avLst/>
          </a:prstGeom>
        </p:spPr>
      </p:pic>
      <p:pic>
        <p:nvPicPr>
          <p:cNvPr id="12" name="Content Placeholder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9550" y="3991690"/>
            <a:ext cx="5509361" cy="263086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3821" y="672850"/>
            <a:ext cx="2174643" cy="32000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700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" y="0"/>
            <a:ext cx="9036754" cy="6855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764704"/>
            <a:ext cx="890587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0469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2083</TotalTime>
  <Words>1457</Words>
  <Application>Microsoft Office PowerPoint</Application>
  <PresentationFormat>On-screen Show (4:3)</PresentationFormat>
  <Paragraphs>250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Bradley Hand ITC</vt:lpstr>
      <vt:lpstr>Calibri</vt:lpstr>
      <vt:lpstr>SassoonCRInfant</vt:lpstr>
      <vt:lpstr>Segoe Print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Jones</dc:creator>
  <cp:lastModifiedBy>Ffion Jones</cp:lastModifiedBy>
  <cp:revision>85</cp:revision>
  <dcterms:created xsi:type="dcterms:W3CDTF">2020-09-29T14:31:50Z</dcterms:created>
  <dcterms:modified xsi:type="dcterms:W3CDTF">2021-09-28T15:35:45Z</dcterms:modified>
</cp:coreProperties>
</file>