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93455" r:id="rId4"/>
  </p:sldMasterIdLst>
  <p:notesMasterIdLst>
    <p:notesMasterId r:id="rId19"/>
  </p:notesMasterIdLst>
  <p:handoutMasterIdLst>
    <p:handoutMasterId r:id="rId20"/>
  </p:handoutMasterIdLst>
  <p:sldIdLst>
    <p:sldId id="276" r:id="rId5"/>
    <p:sldId id="273" r:id="rId6"/>
    <p:sldId id="277" r:id="rId7"/>
    <p:sldId id="275" r:id="rId8"/>
    <p:sldId id="278" r:id="rId9"/>
    <p:sldId id="279" r:id="rId10"/>
    <p:sldId id="280" r:id="rId11"/>
    <p:sldId id="282" r:id="rId12"/>
    <p:sldId id="281" r:id="rId13"/>
    <p:sldId id="284" r:id="rId14"/>
    <p:sldId id="285" r:id="rId15"/>
    <p:sldId id="283" r:id="rId16"/>
    <p:sldId id="286" r:id="rId17"/>
    <p:sldId id="287" r:id="rId18"/>
  </p:sldIdLst>
  <p:sldSz cx="9144000" cy="6858000" type="screen4x3"/>
  <p:notesSz cx="6669088"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15">
          <p15:clr>
            <a:srgbClr val="A4A3A4"/>
          </p15:clr>
        </p15:guide>
        <p15:guide id="2" orient="horz" pos="1214">
          <p15:clr>
            <a:srgbClr val="A4A3A4"/>
          </p15:clr>
        </p15:guide>
        <p15:guide id="3" orient="horz" pos="1625">
          <p15:clr>
            <a:srgbClr val="A4A3A4"/>
          </p15:clr>
        </p15:guide>
        <p15:guide id="4" pos="5442">
          <p15:clr>
            <a:srgbClr val="A4A3A4"/>
          </p15:clr>
        </p15:guide>
        <p15:guide id="5" pos="2721">
          <p15:clr>
            <a:srgbClr val="A4A3A4"/>
          </p15:clr>
        </p15:guide>
        <p15:guide id="6" pos="318">
          <p15:clr>
            <a:srgbClr val="A4A3A4"/>
          </p15:clr>
        </p15:guide>
        <p15:guide id="7" pos="2881">
          <p15:clr>
            <a:srgbClr val="A4A3A4"/>
          </p15:clr>
        </p15:guide>
        <p15:guide id="8" orient="horz" pos="1215">
          <p15:clr>
            <a:srgbClr val="A4A3A4"/>
          </p15:clr>
        </p15:guide>
        <p15:guide id="9" pos="281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56" autoAdjust="0"/>
    <p:restoredTop sz="57475" autoAdjust="0"/>
  </p:normalViewPr>
  <p:slideViewPr>
    <p:cSldViewPr snapToGrid="0" snapToObjects="1">
      <p:cViewPr varScale="1">
        <p:scale>
          <a:sx n="49" d="100"/>
          <a:sy n="49" d="100"/>
        </p:scale>
        <p:origin x="2082" y="36"/>
      </p:cViewPr>
      <p:guideLst>
        <p:guide orient="horz" pos="4015"/>
        <p:guide orient="horz" pos="1214"/>
        <p:guide orient="horz" pos="1625"/>
        <p:guide pos="5442"/>
        <p:guide pos="2721"/>
        <p:guide pos="318"/>
        <p:guide pos="2881"/>
        <p:guide orient="horz" pos="1215"/>
        <p:guide pos="2814"/>
      </p:guideLst>
    </p:cSldViewPr>
  </p:slideViewPr>
  <p:outlineViewPr>
    <p:cViewPr>
      <p:scale>
        <a:sx n="33" d="100"/>
        <a:sy n="33" d="100"/>
      </p:scale>
      <p:origin x="0" y="-4128"/>
    </p:cViewPr>
  </p:outlineViewPr>
  <p:notesTextViewPr>
    <p:cViewPr>
      <p:scale>
        <a:sx n="100" d="100"/>
        <a:sy n="100" d="100"/>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3A38E9EB-7419-8346-9FFF-EF958D4217BA}" type="datetimeFigureOut">
              <a:rPr lang="en-US" smtClean="0"/>
              <a:t>6/7/2020</a:t>
            </a:fld>
            <a:endParaRPr lang="en-US" dirty="0"/>
          </a:p>
        </p:txBody>
      </p:sp>
      <p:sp>
        <p:nvSpPr>
          <p:cNvPr id="4" name="Footer Placeholder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7F895CDD-DA5B-8948-8DDC-F3F2F1B19F1B}" type="slidenum">
              <a:rPr lang="en-US" smtClean="0"/>
              <a:t>‹#›</a:t>
            </a:fld>
            <a:endParaRPr lang="en-US" dirty="0"/>
          </a:p>
        </p:txBody>
      </p:sp>
    </p:spTree>
    <p:extLst>
      <p:ext uri="{BB962C8B-B14F-4D97-AF65-F5344CB8AC3E}">
        <p14:creationId xmlns:p14="http://schemas.microsoft.com/office/powerpoint/2010/main" val="14695684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6C96D5A-3BCC-814A-9DBC-8E69ECE82CBE}" type="datetimeFigureOut">
              <a:rPr lang="en-US" smtClean="0"/>
              <a:t>6/7/2020</a:t>
            </a:fld>
            <a:endParaRPr lang="en-US" dirty="0"/>
          </a:p>
        </p:txBody>
      </p:sp>
      <p:sp>
        <p:nvSpPr>
          <p:cNvPr id="4" name="Slide Image Placeholder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89515"/>
            <a:ext cx="5335270" cy="444269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0A89E456-6704-1348-BE53-5EB6698F2CBF}" type="slidenum">
              <a:rPr lang="en-US" smtClean="0"/>
              <a:t>‹#›</a:t>
            </a:fld>
            <a:endParaRPr lang="en-US" dirty="0"/>
          </a:p>
        </p:txBody>
      </p:sp>
    </p:spTree>
    <p:extLst>
      <p:ext uri="{BB962C8B-B14F-4D97-AF65-F5344CB8AC3E}">
        <p14:creationId xmlns:p14="http://schemas.microsoft.com/office/powerpoint/2010/main" val="23331314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n-ea"/>
                <a:cs typeface="Arial" pitchFamily="34" charset="0"/>
              </a:rPr>
              <a:t>Meet Samir and Samira:</a:t>
            </a:r>
          </a:p>
          <a:p>
            <a:endParaRPr lang="en-GB" sz="1200" kern="1200" dirty="0">
              <a:solidFill>
                <a:schemeClr val="tx1"/>
              </a:solidFill>
              <a:effectLst/>
              <a:latin typeface="Arial" pitchFamily="34" charset="0"/>
              <a:ea typeface="+mn-ea"/>
              <a:cs typeface="Arial" pitchFamily="34" charset="0"/>
            </a:endParaRPr>
          </a:p>
          <a:p>
            <a:r>
              <a:rPr lang="en-GB" sz="1200" kern="1200" dirty="0">
                <a:solidFill>
                  <a:schemeClr val="tx1"/>
                </a:solidFill>
                <a:effectLst/>
                <a:latin typeface="Arial" pitchFamily="34" charset="0"/>
                <a:ea typeface="+mn-ea"/>
                <a:cs typeface="Arial" pitchFamily="34" charset="0"/>
              </a:rPr>
              <a:t>Samir and Samira are eight-year-old twins</a:t>
            </a:r>
            <a:r>
              <a:rPr lang="en-GB" sz="1200" kern="1200" baseline="0" dirty="0">
                <a:solidFill>
                  <a:schemeClr val="tx1"/>
                </a:solidFill>
                <a:effectLst/>
                <a:latin typeface="Arial" pitchFamily="34" charset="0"/>
                <a:ea typeface="+mn-ea"/>
                <a:cs typeface="Arial" pitchFamily="34" charset="0"/>
              </a:rPr>
              <a:t> from </a:t>
            </a:r>
            <a:r>
              <a:rPr lang="en-GB" sz="1200" kern="1200" baseline="0" dirty="0" err="1">
                <a:solidFill>
                  <a:schemeClr val="tx1"/>
                </a:solidFill>
                <a:effectLst/>
                <a:latin typeface="Arial" pitchFamily="34" charset="0"/>
                <a:ea typeface="+mn-ea"/>
                <a:cs typeface="Arial" pitchFamily="34" charset="0"/>
              </a:rPr>
              <a:t>Maré</a:t>
            </a:r>
            <a:r>
              <a:rPr lang="en-GB" sz="1200" kern="1200" baseline="0" dirty="0">
                <a:solidFill>
                  <a:schemeClr val="tx1"/>
                </a:solidFill>
                <a:effectLst/>
                <a:latin typeface="Arial" pitchFamily="34" charset="0"/>
                <a:ea typeface="+mn-ea"/>
                <a:cs typeface="Arial" pitchFamily="34" charset="0"/>
              </a:rPr>
              <a:t>. </a:t>
            </a:r>
            <a:r>
              <a:rPr lang="en-GB" sz="1200" kern="1200" dirty="0">
                <a:solidFill>
                  <a:schemeClr val="tx1"/>
                </a:solidFill>
                <a:effectLst/>
                <a:latin typeface="Arial" pitchFamily="34" charset="0"/>
                <a:ea typeface="+mn-ea"/>
                <a:cs typeface="Arial" pitchFamily="34" charset="0"/>
              </a:rPr>
              <a:t>Their</a:t>
            </a:r>
            <a:r>
              <a:rPr lang="en-GB" sz="1200" kern="1200" baseline="0" dirty="0">
                <a:solidFill>
                  <a:schemeClr val="tx1"/>
                </a:solidFill>
                <a:effectLst/>
                <a:latin typeface="Arial" pitchFamily="34" charset="0"/>
                <a:ea typeface="+mn-ea"/>
                <a:cs typeface="Arial" pitchFamily="34" charset="0"/>
              </a:rPr>
              <a:t> names </a:t>
            </a:r>
            <a:r>
              <a:rPr lang="en-GB" sz="1200" kern="1200" dirty="0">
                <a:solidFill>
                  <a:schemeClr val="tx1"/>
                </a:solidFill>
                <a:effectLst/>
                <a:latin typeface="Arial" pitchFamily="34" charset="0"/>
                <a:ea typeface="+mn-ea"/>
                <a:cs typeface="Arial" pitchFamily="34" charset="0"/>
              </a:rPr>
              <a:t>both mean “cool gentle breeze” or “entertaining friend”</a:t>
            </a:r>
            <a:r>
              <a:rPr lang="en-GB" sz="1200" kern="1200" baseline="0" dirty="0">
                <a:solidFill>
                  <a:schemeClr val="tx1"/>
                </a:solidFill>
                <a:effectLst/>
                <a:latin typeface="Arial" pitchFamily="34" charset="0"/>
                <a:ea typeface="+mn-ea"/>
                <a:cs typeface="Arial" pitchFamily="34" charset="0"/>
              </a:rPr>
              <a:t> and originate from </a:t>
            </a:r>
            <a:r>
              <a:rPr lang="en-GB" sz="1200" kern="1200" dirty="0">
                <a:solidFill>
                  <a:schemeClr val="tx1"/>
                </a:solidFill>
                <a:effectLst/>
                <a:latin typeface="Arial" pitchFamily="34" charset="0"/>
                <a:ea typeface="+mn-ea"/>
                <a:cs typeface="Arial" pitchFamily="34" charset="0"/>
              </a:rPr>
              <a:t>ancient</a:t>
            </a:r>
            <a:r>
              <a:rPr lang="en-GB" sz="1200" kern="1200" baseline="0" dirty="0">
                <a:solidFill>
                  <a:schemeClr val="tx1"/>
                </a:solidFill>
                <a:effectLst/>
                <a:latin typeface="Arial" pitchFamily="34" charset="0"/>
                <a:ea typeface="+mn-ea"/>
                <a:cs typeface="Arial" pitchFamily="34" charset="0"/>
              </a:rPr>
              <a:t> </a:t>
            </a:r>
            <a:r>
              <a:rPr lang="en-GB" sz="1200" kern="1200" dirty="0">
                <a:solidFill>
                  <a:schemeClr val="tx1"/>
                </a:solidFill>
                <a:effectLst/>
                <a:latin typeface="Arial" pitchFamily="34" charset="0"/>
                <a:ea typeface="+mn-ea"/>
                <a:cs typeface="Arial" pitchFamily="34" charset="0"/>
              </a:rPr>
              <a:t>mythology. </a:t>
            </a:r>
          </a:p>
          <a:p>
            <a:endParaRPr lang="en-GB" sz="1200" kern="1200" dirty="0">
              <a:solidFill>
                <a:schemeClr val="tx1"/>
              </a:solidFill>
              <a:effectLst/>
              <a:latin typeface="Arial" pitchFamily="34" charset="0"/>
              <a:ea typeface="+mn-ea"/>
              <a:cs typeface="Arial" pitchFamily="34" charset="0"/>
            </a:endParaRPr>
          </a:p>
          <a:p>
            <a:r>
              <a:rPr lang="en-GB" sz="1200" kern="1200" dirty="0">
                <a:solidFill>
                  <a:schemeClr val="tx1"/>
                </a:solidFill>
                <a:effectLst/>
                <a:latin typeface="Arial" pitchFamily="34" charset="0"/>
                <a:ea typeface="+mn-ea"/>
                <a:cs typeface="Arial" pitchFamily="34" charset="0"/>
              </a:rPr>
              <a:t>Samira: “My name is Samira and I am eight-years-old.</a:t>
            </a:r>
            <a:r>
              <a:rPr lang="en-GB" sz="1200" kern="1200" baseline="0" dirty="0">
                <a:solidFill>
                  <a:schemeClr val="tx1"/>
                </a:solidFill>
                <a:effectLst/>
                <a:latin typeface="Arial" pitchFamily="34" charset="0"/>
                <a:ea typeface="+mn-ea"/>
                <a:cs typeface="Arial" pitchFamily="34" charset="0"/>
              </a:rPr>
              <a:t> </a:t>
            </a:r>
            <a:r>
              <a:rPr lang="en-GB" sz="1200" kern="1200" dirty="0">
                <a:solidFill>
                  <a:schemeClr val="tx1"/>
                </a:solidFill>
                <a:effectLst/>
                <a:latin typeface="Arial" pitchFamily="34" charset="0"/>
                <a:ea typeface="+mn-ea"/>
                <a:cs typeface="Arial" pitchFamily="34" charset="0"/>
              </a:rPr>
              <a:t>I live in </a:t>
            </a:r>
            <a:r>
              <a:rPr lang="en-GB" sz="1200" kern="1200" dirty="0" err="1">
                <a:solidFill>
                  <a:schemeClr val="tx1"/>
                </a:solidFill>
                <a:effectLst/>
                <a:latin typeface="Arial" pitchFamily="34" charset="0"/>
                <a:ea typeface="+mn-ea"/>
                <a:cs typeface="Arial" pitchFamily="34" charset="0"/>
              </a:rPr>
              <a:t>Maré</a:t>
            </a:r>
            <a:r>
              <a:rPr lang="en-GB" sz="1200" kern="1200" dirty="0">
                <a:solidFill>
                  <a:schemeClr val="tx1"/>
                </a:solidFill>
                <a:effectLst/>
                <a:latin typeface="Arial" pitchFamily="34" charset="0"/>
                <a:ea typeface="+mn-ea"/>
                <a:cs typeface="Arial" pitchFamily="34" charset="0"/>
              </a:rPr>
              <a:t> favela in Rio de Janeiro.</a:t>
            </a:r>
            <a:r>
              <a:rPr lang="en-GB" sz="1200" kern="1200" baseline="0" dirty="0">
                <a:solidFill>
                  <a:schemeClr val="tx1"/>
                </a:solidFill>
                <a:effectLst/>
                <a:latin typeface="Arial" pitchFamily="34" charset="0"/>
                <a:ea typeface="+mn-ea"/>
                <a:cs typeface="Arial" pitchFamily="34" charset="0"/>
              </a:rPr>
              <a:t> </a:t>
            </a:r>
            <a:r>
              <a:rPr lang="en-GB" sz="1200" kern="1200" dirty="0">
                <a:solidFill>
                  <a:schemeClr val="tx1"/>
                </a:solidFill>
                <a:effectLst/>
                <a:latin typeface="Arial" pitchFamily="34" charset="0"/>
                <a:ea typeface="+mn-ea"/>
                <a:cs typeface="Arial" pitchFamily="34" charset="0"/>
              </a:rPr>
              <a:t>My twin brother and I live with our mum, older sister, step-brother and step-dad.  I like my brother, but he doesn’t like cuddles or kisses or anything like that!”</a:t>
            </a:r>
          </a:p>
          <a:p>
            <a:endParaRPr lang="en-GB" sz="1200" kern="1200" dirty="0">
              <a:solidFill>
                <a:schemeClr val="tx1"/>
              </a:solidFill>
              <a:effectLst/>
              <a:latin typeface="Arial" pitchFamily="34" charset="0"/>
              <a:ea typeface="+mn-ea"/>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pitchFamily="34" charset="0"/>
              <a:ea typeface="+mn-ea"/>
              <a:cs typeface="Arial" pitchFamily="34" charset="0"/>
            </a:endParaRP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err="1">
                <a:latin typeface="Arial" pitchFamily="34" charset="0"/>
                <a:cs typeface="Arial" pitchFamily="34" charset="0"/>
              </a:rPr>
              <a:t>Maré</a:t>
            </a:r>
            <a:r>
              <a:rPr lang="en-GB" sz="1200" b="1" dirty="0">
                <a:latin typeface="Arial" pitchFamily="34" charset="0"/>
                <a:cs typeface="Arial" pitchFamily="34" charset="0"/>
              </a:rPr>
              <a:t> Favela</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and Samira live in an area of Rio de Janeiro called </a:t>
            </a:r>
            <a:r>
              <a:rPr lang="en-GB" sz="1200" b="0" dirty="0" err="1">
                <a:latin typeface="Arial" pitchFamily="34" charset="0"/>
                <a:cs typeface="Arial" pitchFamily="34" charset="0"/>
              </a:rPr>
              <a:t>Maré</a:t>
            </a:r>
            <a:r>
              <a:rPr lang="en-GB" sz="1200" b="0" dirty="0">
                <a:latin typeface="Arial" pitchFamily="34" charset="0"/>
                <a:cs typeface="Arial" pitchFamily="34" charset="0"/>
              </a:rPr>
              <a:t>  which means ‘tide’. </a:t>
            </a:r>
            <a:r>
              <a:rPr lang="en-GB" sz="1200" b="0" dirty="0" err="1">
                <a:latin typeface="Arial" pitchFamily="34" charset="0"/>
                <a:cs typeface="Arial" pitchFamily="34" charset="0"/>
              </a:rPr>
              <a:t>Maré</a:t>
            </a:r>
            <a:r>
              <a:rPr lang="en-GB" sz="1200" b="0" dirty="0">
                <a:latin typeface="Arial" pitchFamily="34" charset="0"/>
                <a:cs typeface="Arial" pitchFamily="34" charset="0"/>
              </a:rPr>
              <a:t> is a favela which is also known as a ‘shanty town’ or ‘slum’. There are lots of favelas in cities in Brazil. </a:t>
            </a:r>
            <a:r>
              <a:rPr lang="en-GB" sz="1200" b="0" dirty="0" err="1">
                <a:latin typeface="Arial" pitchFamily="34" charset="0"/>
                <a:cs typeface="Arial" pitchFamily="34" charset="0"/>
              </a:rPr>
              <a:t>Maré</a:t>
            </a:r>
            <a:r>
              <a:rPr lang="en-GB" sz="1200" b="0" dirty="0">
                <a:latin typeface="Arial" pitchFamily="34" charset="0"/>
                <a:cs typeface="Arial" pitchFamily="34" charset="0"/>
              </a:rPr>
              <a:t> favela is home to 132,000 people and is bigger than 74 football pitches.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“Our house is made from concrete, wood and metal. It’s tall and narrow, with 22 steps at the entrance that we have to climb up!”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err="1">
                <a:latin typeface="Arial" pitchFamily="34" charset="0"/>
                <a:cs typeface="Arial" pitchFamily="34" charset="0"/>
              </a:rPr>
              <a:t>Maré</a:t>
            </a:r>
            <a:r>
              <a:rPr lang="en-GB" sz="1200" b="0" dirty="0">
                <a:latin typeface="Arial" pitchFamily="34" charset="0"/>
                <a:cs typeface="Arial" pitchFamily="34" charset="0"/>
              </a:rPr>
              <a:t> is one of the largest slums in Rio. Growing up here is tough and many young people are pulled into drug related crime.</a:t>
            </a:r>
            <a:r>
              <a:rPr lang="en-GB" sz="1200" b="0" baseline="0" dirty="0">
                <a:latin typeface="Arial" pitchFamily="34" charset="0"/>
                <a:cs typeface="Arial" pitchFamily="34" charset="0"/>
              </a:rPr>
              <a:t> 12% </a:t>
            </a:r>
            <a:r>
              <a:rPr lang="en-GB" sz="1200" b="0" dirty="0">
                <a:latin typeface="Arial" pitchFamily="34" charset="0"/>
                <a:cs typeface="Arial" pitchFamily="34" charset="0"/>
              </a:rPr>
              <a:t>of people living in </a:t>
            </a:r>
            <a:r>
              <a:rPr lang="en-GB" sz="1200" b="0" dirty="0" err="1">
                <a:latin typeface="Arial" pitchFamily="34" charset="0"/>
                <a:cs typeface="Arial" pitchFamily="34" charset="0"/>
              </a:rPr>
              <a:t>Maré</a:t>
            </a:r>
            <a:r>
              <a:rPr lang="en-GB" sz="1200" b="0" dirty="0">
                <a:latin typeface="Arial" pitchFamily="34" charset="0"/>
                <a:cs typeface="Arial" pitchFamily="34" charset="0"/>
              </a:rPr>
              <a:t> cannot read or write and 71% of students aged 10-18 are behind in school. Residents live under constant threat of violence caused by drug trafficking, police raids and gang fights, making going outside to play impossible for children whose parents want to keep them safe and out of trouble.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Feeding Princess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This is Samira and her</a:t>
            </a:r>
            <a:r>
              <a:rPr lang="en-GB" sz="1200" b="0" baseline="0" dirty="0">
                <a:latin typeface="Arial" pitchFamily="34" charset="0"/>
                <a:cs typeface="Arial" pitchFamily="34" charset="0"/>
              </a:rPr>
              <a:t> dog Princess.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baseline="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baseline="0" dirty="0">
                <a:latin typeface="Arial" pitchFamily="34" charset="0"/>
                <a:cs typeface="Arial" pitchFamily="34" charset="0"/>
              </a:rPr>
              <a:t>Samira: “Our dog Princess lives on the roof. She has her kennel up there. I feed her every morning with my brother Samir before we go to school.”</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baseline="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baseline="0" dirty="0">
                <a:latin typeface="Arial" pitchFamily="34" charset="0"/>
                <a:cs typeface="Arial" pitchFamily="34" charset="0"/>
              </a:rPr>
              <a:t>Samir: “Princess is usually kept on the roof upstairs but sometimes she escapes! She catches mice and plays with me and my sister.”</a:t>
            </a: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Walking to School</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and Samira are setting off for school with their mum. She is locking the iron gates that protect their home as </a:t>
            </a:r>
            <a:r>
              <a:rPr lang="en-GB" sz="1200" b="0" dirty="0" err="1">
                <a:latin typeface="Arial" pitchFamily="34" charset="0"/>
                <a:cs typeface="Arial" pitchFamily="34" charset="0"/>
              </a:rPr>
              <a:t>Maré</a:t>
            </a:r>
            <a:r>
              <a:rPr lang="en-GB" sz="1200" b="0" dirty="0">
                <a:latin typeface="Arial" pitchFamily="34" charset="0"/>
                <a:cs typeface="Arial" pitchFamily="34" charset="0"/>
              </a:rPr>
              <a:t> can be a dangerous place. All the houses on their street have similar locked iron gates.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4</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Lesson time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and Samira go to school inside the favela.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“There are about 31 students in my class. I have a lot of friends at school but my best friend is called Rafaela. She plays a lot of games with me. We play tag, hide and seek, skipping and </a:t>
            </a:r>
            <a:r>
              <a:rPr lang="en-GB" sz="1200" b="0" dirty="0" err="1">
                <a:latin typeface="Arial" pitchFamily="34" charset="0"/>
                <a:cs typeface="Arial" pitchFamily="34" charset="0"/>
              </a:rPr>
              <a:t>Cinco</a:t>
            </a:r>
            <a:r>
              <a:rPr lang="en-GB" sz="1200" b="0" dirty="0">
                <a:latin typeface="Arial" pitchFamily="34" charset="0"/>
                <a:cs typeface="Arial" pitchFamily="34" charset="0"/>
              </a:rPr>
              <a:t> Marias.” (</a:t>
            </a:r>
            <a:r>
              <a:rPr lang="en-GB" sz="1200" b="0" dirty="0" err="1">
                <a:latin typeface="Arial" pitchFamily="34" charset="0"/>
                <a:cs typeface="Arial" pitchFamily="34" charset="0"/>
              </a:rPr>
              <a:t>Cinco</a:t>
            </a:r>
            <a:r>
              <a:rPr lang="en-GB" sz="1200" b="0" dirty="0">
                <a:latin typeface="Arial" pitchFamily="34" charset="0"/>
                <a:cs typeface="Arial" pitchFamily="34" charset="0"/>
              </a:rPr>
              <a:t> Marias is a game with five flat stones, similar to tiddlywinks.)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“My favourite subjects at school are maths and English. I don’t really like any other subjects.”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Reading in the library</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and Samira also go to the library. More than 1,000 children from the slum use this library. The library is run by a local organisation to provide safe places for children in the favela.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“We go to the library when Mum goes to the shops. She leaves us there while she’s shopping because she knows it’s safe.”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12% of the residents in the favela cannot read or write and the library runs classes to help them.</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6</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Playing</a:t>
            </a:r>
            <a:r>
              <a:rPr lang="en-GB" sz="1200" b="1" baseline="0" dirty="0">
                <a:latin typeface="Arial" pitchFamily="34" charset="0"/>
                <a:cs typeface="Arial" pitchFamily="34" charset="0"/>
              </a:rPr>
              <a:t> the recorder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“Sometimes after school my brother Samir and I go to the </a:t>
            </a:r>
            <a:r>
              <a:rPr lang="en-GB" sz="1200" b="0" dirty="0" err="1">
                <a:latin typeface="Arial" pitchFamily="34" charset="0"/>
                <a:cs typeface="Arial" pitchFamily="34" charset="0"/>
              </a:rPr>
              <a:t>Redes</a:t>
            </a:r>
            <a:r>
              <a:rPr lang="en-GB" sz="1200" b="0" dirty="0">
                <a:latin typeface="Arial" pitchFamily="34" charset="0"/>
                <a:cs typeface="Arial" pitchFamily="34" charset="0"/>
              </a:rPr>
              <a:t> project. We are learning to play the recorder there. We’re both trying to teach our big sister Sara too.”</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“I’m learning to play the recorder too, but Samira is the best player out of the both of us.”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err="1">
                <a:latin typeface="Arial" pitchFamily="34" charset="0"/>
                <a:cs typeface="Arial" pitchFamily="34" charset="0"/>
              </a:rPr>
              <a:t>Redes</a:t>
            </a:r>
            <a:r>
              <a:rPr lang="en-GB" sz="1200" b="0" dirty="0">
                <a:latin typeface="Arial" pitchFamily="34" charset="0"/>
                <a:cs typeface="Arial" pitchFamily="34" charset="0"/>
              </a:rPr>
              <a:t> is a local project funded by ActionAid that provides safe spaces for children to enjoy their childhood inside the favela.</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Buying an ice-cream</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and Samira buy an ice-cream from their local shop. Most people living in </a:t>
            </a:r>
            <a:r>
              <a:rPr lang="en-GB" sz="1200" b="0" dirty="0" err="1">
                <a:latin typeface="Arial" pitchFamily="34" charset="0"/>
                <a:cs typeface="Arial" pitchFamily="34" charset="0"/>
              </a:rPr>
              <a:t>Maré</a:t>
            </a:r>
            <a:r>
              <a:rPr lang="en-GB" sz="1200" b="0" dirty="0">
                <a:latin typeface="Arial" pitchFamily="34" charset="0"/>
                <a:cs typeface="Arial" pitchFamily="34" charset="0"/>
              </a:rPr>
              <a:t> favela buy their food daily at small stores within the favela.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8</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Home from school</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closes the iron gate outside his house after returning home from his day at school. Every home on Samir’s street is locked behind iron gates.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“Mum is very strict about us going outside, but we understand why. It’s serious. a lot of men here carry weapons and drive really fast.”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Riding</a:t>
            </a:r>
            <a:r>
              <a:rPr lang="en-GB" sz="1200" b="1" baseline="0" dirty="0">
                <a:latin typeface="Arial" pitchFamily="34" charset="0"/>
                <a:cs typeface="Arial" pitchFamily="34" charset="0"/>
              </a:rPr>
              <a:t> my bike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rides his bike in circles on the roof of his house – his only playground in </a:t>
            </a:r>
            <a:r>
              <a:rPr lang="en-GB" sz="1200" b="0" dirty="0" err="1">
                <a:latin typeface="Arial" pitchFamily="34" charset="0"/>
                <a:cs typeface="Arial" pitchFamily="34" charset="0"/>
              </a:rPr>
              <a:t>Maré</a:t>
            </a:r>
            <a:r>
              <a:rPr lang="en-GB" sz="1200" b="0" dirty="0">
                <a:latin typeface="Arial" pitchFamily="34" charset="0"/>
                <a:cs typeface="Arial" pitchFamily="34" charset="0"/>
              </a:rPr>
              <a:t> favela. The roof is just 3.5 metres by 2.5 metres. This is where he keeps his dog, plays with his sisters and his mum hangs out their washing.</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“I have to cycle my bike in circles on the roof. Mum won’t let us ride our bikes in the street because of the motorcycles the gangs drive around on. My sister Samira got hit by a motorbike once. It’s so dangerous outside.”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10</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Dinner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is sitting at the table eating her dinner.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“Our kitchen is a small room off the front room, with a stove, microwave and fridge in it. My favourite dinner is stroganoff! We eat that a lot. I like chicken and fish, but not red meat. I hate boiled meat.”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“We have dinner at home around five to six o’clock. Usually we’ll have vegetables and salad and beans, with some kind of meat like chicken or sausage or fish. My favourite food is sausage, or mashed potatoes, beef, rice and beans. I don’t like carrot. We normally eat at home and at school. But I </a:t>
            </a:r>
            <a:r>
              <a:rPr lang="en-GB" sz="1200" b="0">
                <a:latin typeface="Arial" pitchFamily="34" charset="0"/>
                <a:cs typeface="Arial" pitchFamily="34" charset="0"/>
              </a:rPr>
              <a:t>don’t like </a:t>
            </a:r>
            <a:r>
              <a:rPr lang="en-GB" sz="1200" b="0" dirty="0">
                <a:latin typeface="Arial" pitchFamily="34" charset="0"/>
                <a:cs typeface="Arial" pitchFamily="34" charset="0"/>
              </a:rPr>
              <a:t>school food. My mum’s cooking is much better.”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Homework</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and Samira are doing their homework.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“I have to do at least two pieces of homework when I get home from school. And I have to do chores. I have to help my mum clean the house, clean the furniture, that kind of thing.”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Brushing teeth</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brushes her teeth before bedtime.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Samira: “In the evenings, after dinner, I brush my teeth and then go to sleep. Our bathroom is quite small. We have a shower, a sink and a toilet. To flush the toilet, we have to use a hose and we can’t put any toilet paper down it because it blocks the pipes.”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Bedtime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Samir and Samira are asleep in their bunk-beds. </a:t>
            </a:r>
            <a:r>
              <a:rPr lang="en-GB" sz="1200" b="0">
                <a:latin typeface="Arial" pitchFamily="34" charset="0"/>
                <a:cs typeface="Arial" pitchFamily="34" charset="0"/>
              </a:rPr>
              <a:t>They share their bedroom with their older sister and step-brother.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t>
            </a:r>
            <a:r>
              <a:rPr lang="en-GB" sz="1200" dirty="0" err="1">
                <a:latin typeface="Arial" pitchFamily="34" charset="0"/>
                <a:cs typeface="Arial" pitchFamily="34" charset="0"/>
              </a:rPr>
              <a:t>Lianne</a:t>
            </a:r>
            <a:r>
              <a:rPr lang="en-GB" sz="1200" dirty="0">
                <a:latin typeface="Arial" pitchFamily="34" charset="0"/>
                <a:cs typeface="Arial" pitchFamily="34" charset="0"/>
              </a:rPr>
              <a:t> Milton/</a:t>
            </a:r>
            <a:r>
              <a:rPr lang="en-GB" sz="1200" dirty="0" err="1">
                <a:latin typeface="Arial" pitchFamily="34" charset="0"/>
                <a:cs typeface="Arial" pitchFamily="34" charset="0"/>
              </a:rPr>
              <a:t>Panos</a:t>
            </a:r>
            <a:r>
              <a:rPr lang="en-GB" sz="1200" dirty="0">
                <a:latin typeface="Arial" pitchFamily="34" charset="0"/>
                <a:cs typeface="Arial" pitchFamily="34" charset="0"/>
              </a:rPr>
              <a:t>/ActionAid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14</a:t>
            </a:fld>
            <a:endParaRPr lang="en-US" dirty="0"/>
          </a:p>
        </p:txBody>
      </p:sp>
    </p:spTree>
    <p:extLst>
      <p:ext uri="{BB962C8B-B14F-4D97-AF65-F5344CB8AC3E}">
        <p14:creationId xmlns:p14="http://schemas.microsoft.com/office/powerpoint/2010/main" val="2122260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2"/>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or Presenter’s Name</a:t>
            </a:r>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rgbClr val="EE3124"/>
                </a:solidFill>
                <a:latin typeface="American Typewriter"/>
                <a:cs typeface="American Typewriter"/>
              </a:defRPr>
            </a:lvl1pPr>
          </a:lstStyle>
          <a:p>
            <a:r>
              <a:rPr lang="en-US" dirty="0"/>
              <a:t>PowerPoint Presentation</a:t>
            </a:r>
            <a:br>
              <a:rPr lang="en-US" dirty="0"/>
            </a:br>
            <a:r>
              <a:rPr lang="en-US" dirty="0"/>
              <a:t>Title Text</a:t>
            </a:r>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latin typeface="American Typewriter"/>
                <a:cs typeface="American Typewriter"/>
              </a:defRPr>
            </a:lvl1pPr>
          </a:lstStyle>
          <a:p>
            <a:fld id="{9C4445D9-62B9-1243-9E50-F261F3000868}" type="datetime2">
              <a:rPr lang="en-GB" smtClean="0"/>
              <a:pPr/>
              <a:t>Sunday, 07 June 2020</a:t>
            </a:fld>
            <a:endParaRPr lang="en-US" dirty="0"/>
          </a:p>
        </p:txBody>
      </p:sp>
      <p:pic>
        <p:nvPicPr>
          <p:cNvPr id="12" name="Picture 11"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17283514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p 2 Title Slide">
    <p:bg>
      <p:bgPr>
        <a:solidFill>
          <a:schemeClr val="tx2"/>
        </a:solidFill>
        <a:effectLst/>
      </p:bgPr>
    </p:bg>
    <p:spTree>
      <p:nvGrpSpPr>
        <p:cNvPr id="1" name=""/>
        <p:cNvGrpSpPr/>
        <p:nvPr/>
      </p:nvGrpSpPr>
      <p:grpSpPr>
        <a:xfrm>
          <a:off x="0" y="0"/>
          <a:ext cx="0" cy="0"/>
          <a:chOff x="0" y="0"/>
          <a:chExt cx="0" cy="0"/>
        </a:xfrm>
      </p:grpSpPr>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1"/>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or Presenter’s Name</a:t>
            </a:r>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chemeClr val="bg1"/>
                </a:solidFill>
                <a:latin typeface="American Typewriter"/>
                <a:cs typeface="American Typewriter"/>
              </a:defRPr>
            </a:lvl1pPr>
          </a:lstStyle>
          <a:p>
            <a:r>
              <a:rPr lang="en-US" dirty="0"/>
              <a:t>PowerPoint Presentation</a:t>
            </a:r>
            <a:br>
              <a:rPr lang="en-US" dirty="0"/>
            </a:br>
            <a:r>
              <a:rPr lang="en-US" dirty="0"/>
              <a:t>Title Text</a:t>
            </a:r>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solidFill>
                  <a:schemeClr val="bg1"/>
                </a:solidFill>
                <a:latin typeface="American Typewriter"/>
                <a:cs typeface="American Typewriter"/>
              </a:defRPr>
            </a:lvl1pPr>
          </a:lstStyle>
          <a:p>
            <a:fld id="{9C4445D9-62B9-1243-9E50-F261F3000868}" type="datetime2">
              <a:rPr lang="en-GB" smtClean="0"/>
              <a:pPr/>
              <a:t>Sunday, 07 June 2020</a:t>
            </a:fld>
            <a:endParaRPr lang="en-US" dirty="0"/>
          </a:p>
        </p:txBody>
      </p:sp>
    </p:spTree>
    <p:extLst>
      <p:ext uri="{BB962C8B-B14F-4D97-AF65-F5344CB8AC3E}">
        <p14:creationId xmlns:p14="http://schemas.microsoft.com/office/powerpoint/2010/main" val="129795782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826" y="2501247"/>
            <a:ext cx="3817869" cy="1154162"/>
          </a:xfrm>
        </p:spPr>
        <p:txBody>
          <a:bodyPr/>
          <a:lstStyle>
            <a:lvl1pPr marL="0" indent="0" algn="l">
              <a:spcBef>
                <a:spcPts val="0"/>
              </a:spcBef>
              <a:buFontTx/>
              <a:buNone/>
              <a:defRPr sz="2600" cap="all">
                <a:solidFill>
                  <a:srgbClr val="FF0000"/>
                </a:solidFill>
                <a:latin typeface="American Typewriter"/>
                <a:cs typeface="American Typewriter"/>
              </a:defRPr>
            </a:lvl1pPr>
            <a:lvl2pPr marL="0" indent="0" algn="l">
              <a:spcBef>
                <a:spcPts val="600"/>
              </a:spcBef>
              <a:buFontTx/>
              <a:buNone/>
              <a:defRPr sz="1800" cap="all">
                <a:latin typeface="American Typewriter"/>
                <a:cs typeface="American Typewriter"/>
              </a:defRPr>
            </a:lvl2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4824415" y="2532775"/>
            <a:ext cx="3814761"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half" idx="11"/>
          </p:nvPr>
        </p:nvSpPr>
        <p:spPr>
          <a:xfrm>
            <a:off x="506476" y="1605488"/>
            <a:ext cx="8132699" cy="772006"/>
          </a:xfrm>
        </p:spPr>
        <p:txBody>
          <a:bodyPr/>
          <a:lstStyle>
            <a:lvl1pPr marL="0" indent="0">
              <a:lnSpc>
                <a:spcPts val="3000"/>
              </a:lnSpc>
              <a:spcBef>
                <a:spcPts val="0"/>
              </a:spcBef>
              <a:buFontTx/>
              <a:buNone/>
              <a:defRPr sz="3600">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pic>
        <p:nvPicPr>
          <p:cNvPr id="14" name="Picture 13"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203822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Rounded Rectangle 15"/>
          <p:cNvSpPr/>
          <p:nvPr userDrawn="1"/>
        </p:nvSpPr>
        <p:spPr>
          <a:xfrm>
            <a:off x="6254436" y="4606277"/>
            <a:ext cx="3092999" cy="1778993"/>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bg1"/>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7244046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0720597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Picture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223" y="492443"/>
            <a:ext cx="1322751" cy="334323"/>
          </a:xfrm>
          <a:prstGeom prst="rect">
            <a:avLst/>
          </a:prstGeom>
        </p:spPr>
      </p:pic>
    </p:spTree>
    <p:extLst>
      <p:ext uri="{BB962C8B-B14F-4D97-AF65-F5344CB8AC3E}">
        <p14:creationId xmlns:p14="http://schemas.microsoft.com/office/powerpoint/2010/main" val="7364953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 3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Rounded Rectangle 15"/>
          <p:cNvSpPr/>
          <p:nvPr userDrawn="1"/>
        </p:nvSpPr>
        <p:spPr>
          <a:xfrm>
            <a:off x="6254436" y="4606277"/>
            <a:ext cx="3092999" cy="1778993"/>
          </a:xfrm>
          <a:prstGeom prst="roundRect">
            <a:avLst>
              <a:gd name="adj" fmla="val 7823"/>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tx2"/>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27413117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95958788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4096" y="425080"/>
            <a:ext cx="1462087" cy="369539"/>
          </a:xfrm>
          <a:prstGeom prst="rect">
            <a:avLst/>
          </a:prstGeom>
        </p:spPr>
      </p:pic>
    </p:spTree>
    <p:extLst>
      <p:ext uri="{BB962C8B-B14F-4D97-AF65-F5344CB8AC3E}">
        <p14:creationId xmlns:p14="http://schemas.microsoft.com/office/powerpoint/2010/main" val="380008116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Full Bleed">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3290500"/>
            <a:ext cx="9144000"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
        <p:nvSpPr>
          <p:cNvPr id="21" name="Rounded Rectangle 20"/>
          <p:cNvSpPr/>
          <p:nvPr userDrawn="1"/>
        </p:nvSpPr>
        <p:spPr>
          <a:xfrm>
            <a:off x="-215813" y="4086917"/>
            <a:ext cx="4509723" cy="2286897"/>
          </a:xfrm>
          <a:prstGeom prst="roundRect">
            <a:avLst>
              <a:gd name="adj" fmla="val 4909"/>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3" name="Text Placeholder 4"/>
          <p:cNvSpPr>
            <a:spLocks noGrp="1"/>
          </p:cNvSpPr>
          <p:nvPr>
            <p:ph type="body" sz="quarter" idx="3" hasCustomPrompt="1"/>
          </p:nvPr>
        </p:nvSpPr>
        <p:spPr>
          <a:xfrm>
            <a:off x="838202" y="6513731"/>
            <a:ext cx="7800975"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14" name="Content Placeholder 2"/>
          <p:cNvSpPr>
            <a:spLocks noGrp="1"/>
          </p:cNvSpPr>
          <p:nvPr>
            <p:ph idx="11"/>
          </p:nvPr>
        </p:nvSpPr>
        <p:spPr>
          <a:xfrm>
            <a:off x="514686" y="4241301"/>
            <a:ext cx="3436938" cy="1738938"/>
          </a:xfrm>
        </p:spPr>
        <p:txBody>
          <a:bodyPr/>
          <a:lstStyle>
            <a:lvl1pPr marL="0" indent="0">
              <a:spcBef>
                <a:spcPts val="600"/>
              </a:spcBef>
              <a:spcAft>
                <a:spcPts val="0"/>
              </a:spcAft>
              <a:buFontTx/>
              <a:buNone/>
              <a:defRPr sz="1800" b="1" i="0">
                <a:solidFill>
                  <a:schemeClr val="tx2"/>
                </a:solidFill>
                <a:latin typeface="American Typewriter"/>
                <a:cs typeface="American Typewriter"/>
              </a:defRPr>
            </a:lvl1pPr>
            <a:lvl2pPr marL="0" indent="0">
              <a:spcBef>
                <a:spcPts val="0"/>
              </a:spcBef>
              <a:spcAft>
                <a:spcPts val="0"/>
              </a:spcAft>
              <a:buFontTx/>
              <a:buNone/>
              <a:defRPr sz="1800">
                <a:solidFill>
                  <a:schemeClr val="tx1"/>
                </a:solidFill>
              </a:defRPr>
            </a:lvl2pPr>
            <a:lvl3pPr marL="216000" indent="-216000">
              <a:spcBef>
                <a:spcPts val="0"/>
              </a:spcBef>
              <a:spcAft>
                <a:spcPts val="0"/>
              </a:spcAft>
              <a:buFont typeface="Arial"/>
              <a:buChar char="•"/>
              <a:defRPr sz="1800">
                <a:solidFill>
                  <a:schemeClr val="tx1"/>
                </a:solidFill>
              </a:defRPr>
            </a:lvl3pPr>
            <a:lvl4pPr marL="0" indent="0">
              <a:spcBef>
                <a:spcPts val="600"/>
              </a:spcBef>
              <a:spcAft>
                <a:spcPts val="0"/>
              </a:spcAft>
              <a:buFontTx/>
              <a:buNone/>
              <a:defRPr sz="1800" b="1" i="0">
                <a:solidFill>
                  <a:schemeClr val="tx2"/>
                </a:solidFill>
                <a:latin typeface="American Typewriter"/>
                <a:cs typeface="American Typewriter"/>
              </a:defRPr>
            </a:lvl4pPr>
            <a:lvl5pPr marL="0" indent="0">
              <a:spcBef>
                <a:spcPts val="0"/>
              </a:spcBef>
              <a:spcAft>
                <a:spcPts val="0"/>
              </a:spcAft>
              <a:buFontTx/>
              <a:buNone/>
              <a:defRPr sz="1800">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0" name="Content Placeholder 2"/>
          <p:cNvSpPr>
            <a:spLocks noGrp="1"/>
          </p:cNvSpPr>
          <p:nvPr>
            <p:ph sz="half" idx="1"/>
          </p:nvPr>
        </p:nvSpPr>
        <p:spPr>
          <a:xfrm>
            <a:off x="504825" y="1465788"/>
            <a:ext cx="8134350" cy="553998"/>
          </a:xfrm>
        </p:spPr>
        <p:txBody>
          <a:bodyPr/>
          <a:lstStyle>
            <a:lvl1pPr marL="0" indent="0">
              <a:lnSpc>
                <a:spcPct val="100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p:txBody>
      </p:sp>
    </p:spTree>
    <p:extLst>
      <p:ext uri="{BB962C8B-B14F-4D97-AF65-F5344CB8AC3E}">
        <p14:creationId xmlns:p14="http://schemas.microsoft.com/office/powerpoint/2010/main" val="112239484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 2 Txt &amp; Image">
    <p:spTree>
      <p:nvGrpSpPr>
        <p:cNvPr id="1" name=""/>
        <p:cNvGrpSpPr/>
        <p:nvPr/>
      </p:nvGrpSpPr>
      <p:grpSpPr>
        <a:xfrm>
          <a:off x="0" y="0"/>
          <a:ext cx="0" cy="0"/>
          <a:chOff x="0" y="0"/>
          <a:chExt cx="0" cy="0"/>
        </a:xfrm>
      </p:grpSpPr>
      <p:sp>
        <p:nvSpPr>
          <p:cNvPr id="12" name="Content Placeholder 2"/>
          <p:cNvSpPr>
            <a:spLocks noGrp="1"/>
          </p:cNvSpPr>
          <p:nvPr>
            <p:ph idx="11"/>
          </p:nvPr>
        </p:nvSpPr>
        <p:spPr>
          <a:xfrm>
            <a:off x="504827" y="2531777"/>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1"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3"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7"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1287490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p 3 Txt &amp; Image">
    <p:bg>
      <p:bgPr>
        <a:solidFill>
          <a:schemeClr val="tx2"/>
        </a:solid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504827" y="1606383"/>
            <a:ext cx="3814763" cy="1541448"/>
          </a:xfrm>
        </p:spPr>
        <p:txBody>
          <a:bodyPr/>
          <a:lstStyle>
            <a:lvl1pPr marL="0" indent="0">
              <a:lnSpc>
                <a:spcPts val="3000"/>
              </a:lnSpc>
              <a:spcBef>
                <a:spcPts val="0"/>
              </a:spcBef>
              <a:buFontTx/>
              <a:buNone/>
              <a:defRPr sz="3600">
                <a:solidFill>
                  <a:srgbClr val="FFFFFF"/>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2" name="Content Placeholder 2"/>
          <p:cNvSpPr>
            <a:spLocks noGrp="1"/>
          </p:cNvSpPr>
          <p:nvPr>
            <p:ph idx="11"/>
          </p:nvPr>
        </p:nvSpPr>
        <p:spPr>
          <a:xfrm>
            <a:off x="504827" y="2531778"/>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
        <p:nvSpPr>
          <p:cNvPr id="10"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9"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30176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1" name="Picture 1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30204250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p 2 Divider">
    <p:bg>
      <p:bgPr>
        <a:solidFill>
          <a:schemeClr val="tx2"/>
        </a:solidFill>
        <a:effectLst/>
      </p:bgPr>
    </p:bg>
    <p:spTree>
      <p:nvGrpSpPr>
        <p:cNvPr id="1" name=""/>
        <p:cNvGrpSpPr/>
        <p:nvPr/>
      </p:nvGrpSpPr>
      <p:grpSpPr>
        <a:xfrm>
          <a:off x="0" y="0"/>
          <a:ext cx="0" cy="0"/>
          <a:chOff x="0" y="0"/>
          <a:chExt cx="0" cy="0"/>
        </a:xfrm>
      </p:grpSpPr>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chemeClr val="bg1"/>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775825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677108"/>
          </a:xfrm>
          <a:prstGeom prst="rect">
            <a:avLst/>
          </a:prstGeom>
        </p:spPr>
        <p:txBody>
          <a:bodyPr vert="horz" lIns="0" tIns="0" rIns="0" bIns="0" rtlCol="0" anchor="t" anchorCtr="0">
            <a:spAutoFit/>
          </a:bodyPr>
          <a:lstStyle/>
          <a:p>
            <a:r>
              <a:rPr lang="en-US" dirty="0"/>
              <a:t>Click to edit Master title style</a:t>
            </a:r>
          </a:p>
        </p:txBody>
      </p:sp>
      <p:sp>
        <p:nvSpPr>
          <p:cNvPr id="3" name="Text Placeholder 2"/>
          <p:cNvSpPr>
            <a:spLocks noGrp="1"/>
          </p:cNvSpPr>
          <p:nvPr>
            <p:ph type="body" idx="1"/>
          </p:nvPr>
        </p:nvSpPr>
        <p:spPr>
          <a:xfrm>
            <a:off x="457200" y="1600201"/>
            <a:ext cx="8229600" cy="2191369"/>
          </a:xfrm>
          <a:prstGeom prst="rect">
            <a:avLst/>
          </a:prstGeom>
        </p:spPr>
        <p:txBody>
          <a:bodyPr vert="horz" lIns="0" tIns="0" rIns="0" bIns="0" rtlCol="0" anchor="t" anchorCtr="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56" r:id="rId1"/>
    <p:sldLayoutId id="2147493470" r:id="rId2"/>
    <p:sldLayoutId id="2147493457" r:id="rId3"/>
    <p:sldLayoutId id="2147493468" r:id="rId4"/>
    <p:sldLayoutId id="2147493471" r:id="rId5"/>
    <p:sldLayoutId id="2147493477" r:id="rId6"/>
    <p:sldLayoutId id="2147493469" r:id="rId7"/>
    <p:sldLayoutId id="2147493472" r:id="rId8"/>
    <p:sldLayoutId id="2147493478" r:id="rId9"/>
    <p:sldLayoutId id="2147493458" r:id="rId10"/>
    <p:sldLayoutId id="2147493475" r:id="rId11"/>
    <p:sldLayoutId id="2147493476" r:id="rId12"/>
    <p:sldLayoutId id="2147493473" r:id="rId13"/>
    <p:sldLayoutId id="2147493474" r:id="rId14"/>
  </p:sldLayoutIdLst>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hf sldNum="0" hdr="0" ftr="0"/>
  <p:txStyles>
    <p:titleStyle>
      <a:lvl1pPr algn="l" defTabSz="457200" rtl="0" eaLnBrk="1" latinLnBrk="0" hangingPunct="1">
        <a:spcBef>
          <a:spcPct val="0"/>
        </a:spcBef>
        <a:buNone/>
        <a:defRPr sz="4400" kern="1200">
          <a:solidFill>
            <a:schemeClr val="tx1"/>
          </a:solidFill>
          <a:latin typeface="American Typewriter"/>
          <a:ea typeface="+mj-ea"/>
          <a:cs typeface="American Typewriter"/>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a:noFill/>
          <a:ln>
            <a:noFill/>
          </a:ln>
        </p:spPr>
      </p:pic>
      <p:sp>
        <p:nvSpPr>
          <p:cNvPr id="8" name="TextBox 7"/>
          <p:cNvSpPr txBox="1"/>
          <p:nvPr/>
        </p:nvSpPr>
        <p:spPr>
          <a:xfrm>
            <a:off x="2859315" y="6553202"/>
            <a:ext cx="6284687" cy="276999"/>
          </a:xfrm>
          <a:prstGeom prst="rect">
            <a:avLst/>
          </a:prstGeom>
          <a:noFill/>
        </p:spPr>
        <p:txBody>
          <a:bodyPr wrap="square" rtlCol="0">
            <a:spAutoFit/>
          </a:bodyPr>
          <a:lstStyle/>
          <a:p>
            <a:pPr algn="r"/>
            <a:r>
              <a:rPr lang="en-GB" sz="1200" dirty="0">
                <a:solidFill>
                  <a:srgbClr val="FFFFFF"/>
                </a:solidFill>
              </a:rPr>
              <a:t>www.actionaid.org.uk/schools - May 2016</a:t>
            </a:r>
          </a:p>
        </p:txBody>
      </p:sp>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9" name="Rounded Rectangle 8"/>
          <p:cNvSpPr/>
          <p:nvPr/>
        </p:nvSpPr>
        <p:spPr>
          <a:xfrm>
            <a:off x="-233684" y="4624951"/>
            <a:ext cx="4348484" cy="1107945"/>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5" name="Title 2"/>
          <p:cNvSpPr txBox="1">
            <a:spLocks/>
          </p:cNvSpPr>
          <p:nvPr/>
        </p:nvSpPr>
        <p:spPr>
          <a:xfrm>
            <a:off x="415926" y="4731597"/>
            <a:ext cx="3593852" cy="865331"/>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500" b="1" dirty="0">
                <a:solidFill>
                  <a:srgbClr val="FFFFFF"/>
                </a:solidFill>
                <a:latin typeface="Arial"/>
                <a:ea typeface="Verdana" panose="020B0604030504040204" pitchFamily="34" charset="0"/>
                <a:cs typeface="Arial"/>
              </a:rPr>
              <a:t>Life in Rio de Janeiro: Samir and Samira</a:t>
            </a:r>
          </a:p>
        </p:txBody>
      </p:sp>
    </p:spTree>
    <p:extLst>
      <p:ext uri="{BB962C8B-B14F-4D97-AF65-F5344CB8AC3E}">
        <p14:creationId xmlns:p14="http://schemas.microsoft.com/office/powerpoint/2010/main" val="260318094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0"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30777760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360233399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242481" cy="6858000"/>
          </a:xfrm>
          <a:prstGeom prst="rect">
            <a:avLst/>
          </a:prstGeom>
        </p:spPr>
      </p:pic>
      <p:pic>
        <p:nvPicPr>
          <p:cNvPr id="6" name="Picture 5"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8545397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18608868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170345478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5534727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80233999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48990391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34306.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8057151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1284363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75827980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924499" y="0"/>
            <a:ext cx="11982899"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3749757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409561968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theme/theme1.xml><?xml version="1.0" encoding="utf-8"?>
<a:theme xmlns:a="http://schemas.openxmlformats.org/drawingml/2006/main" name="Office Theme">
  <a:themeElements>
    <a:clrScheme name="Custom 19">
      <a:dk1>
        <a:srgbClr val="000000"/>
      </a:dk1>
      <a:lt1>
        <a:sysClr val="window" lastClr="FFFFFF"/>
      </a:lt1>
      <a:dk2>
        <a:srgbClr val="EE3124"/>
      </a:dk2>
      <a:lt2>
        <a:srgbClr val="FFFFFF"/>
      </a:lt2>
      <a:accent1>
        <a:srgbClr val="000000"/>
      </a:accent1>
      <a:accent2>
        <a:srgbClr val="FFFFFF"/>
      </a:accent2>
      <a:accent3>
        <a:srgbClr val="EE3124"/>
      </a:accent3>
      <a:accent4>
        <a:srgbClr val="FFFFFF"/>
      </a:accent4>
      <a:accent5>
        <a:srgbClr val="000000"/>
      </a:accent5>
      <a:accent6>
        <a:srgbClr val="EE3124"/>
      </a:accent6>
      <a:hlink>
        <a:srgbClr val="EE3124"/>
      </a:hlink>
      <a:folHlink>
        <a:srgbClr val="EE312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03ED44379085843A6CA3E39666D8B33" ma:contentTypeVersion="0" ma:contentTypeDescription="Create a new document." ma:contentTypeScope="" ma:versionID="3522da45bd597ffee065395a0a2fdb6f">
  <xsd:schema xmlns:xsd="http://www.w3.org/2001/XMLSchema" xmlns:xs="http://www.w3.org/2001/XMLSchema" xmlns:p="http://schemas.microsoft.com/office/2006/metadata/properties" targetNamespace="http://schemas.microsoft.com/office/2006/metadata/properties" ma:root="true" ma:fieldsID="d476e8e88a7ff487aa0f9596b7fbedd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C71CE5E-A865-4950-8E5C-3767F884C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7B6F2769-7194-4217-93D3-3AF3A4742282}">
  <ds:schemaRefs>
    <ds:schemaRef ds:uri="http://schemas.microsoft.com/office/2006/metadata/properties"/>
    <ds:schemaRef ds:uri="http://schemas.microsoft.com/office/2006/documentManagement/types"/>
    <ds:schemaRef ds:uri="http://purl.org/dc/elements/1.1/"/>
    <ds:schemaRef ds:uri="http://purl.org/dc/dcmitype/"/>
    <ds:schemaRef ds:uri="http://schemas.microsoft.com/office/infopath/2007/PartnerControls"/>
    <ds:schemaRef ds:uri="http://purl.org/dc/terms/"/>
    <ds:schemaRef ds:uri="http://www.w3.org/XML/1998/namespace"/>
    <ds:schemaRef ds:uri="http://schemas.openxmlformats.org/package/2006/metadata/core-properties"/>
  </ds:schemaRefs>
</ds:datastoreItem>
</file>

<file path=customXml/itemProps3.xml><?xml version="1.0" encoding="utf-8"?>
<ds:datastoreItem xmlns:ds="http://schemas.openxmlformats.org/officeDocument/2006/customXml" ds:itemID="{87D2A1B0-FF3E-4009-940D-AED0EB70AA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1677</TotalTime>
  <Words>1310</Words>
  <Application>Microsoft Office PowerPoint</Application>
  <PresentationFormat>On-screen Show (4:3)</PresentationFormat>
  <Paragraphs>121</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American Typewriter</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joanna cox</cp:lastModifiedBy>
  <cp:revision>167</cp:revision>
  <cp:lastPrinted>2016-03-02T12:35:13Z</cp:lastPrinted>
  <dcterms:created xsi:type="dcterms:W3CDTF">2010-04-12T23:12:02Z</dcterms:created>
  <dcterms:modified xsi:type="dcterms:W3CDTF">2020-06-07T18:19:46Z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0x010100103ED44379085843A6CA3E39666D8B33</vt:lpwstr>
  </property>
</Properties>
</file>