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7" r:id="rId12"/>
    <p:sldId id="268" r:id="rId13"/>
    <p:sldId id="270" r:id="rId14"/>
    <p:sldId id="269" r:id="rId15"/>
    <p:sldId id="271" r:id="rId16"/>
    <p:sldId id="272" r:id="rId17"/>
  </p:sldIdLst>
  <p:sldSz cx="12192000" cy="6858000"/>
  <p:notesSz cx="6858000" cy="9144000"/>
  <p:embeddedFontLst>
    <p:embeddedFont>
      <p:font typeface="Calibri Light" panose="020F0302020204030204" pitchFamily="34" charset="0"/>
      <p:regular r:id="rId18"/>
      <p:italic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92F1C0-4E14-41F7-8BD4-6569C542980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7DA044E-95C0-4B11-9198-95E623B1B2E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BD5F67-378C-4B73-A20A-A670ECAD71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68302-5189-435F-9E28-4548D3E0D9F7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076D63-6B9D-4539-8F88-75E986D9F3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0A1A58-9EC7-4641-B32A-BE44872B65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D4241-A6B2-4102-A2F0-DA58DAF9FD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1210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89D5AC-D217-4381-95BD-4E53BC1102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7FBB32-E967-4E9A-ABE3-B7993334CA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1D2855-41F6-4825-A177-6EA4661083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68302-5189-435F-9E28-4548D3E0D9F7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90000B-36A6-4365-B73D-E57C5B94CF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C2818D-2C0B-4A05-87A4-6FD9192E27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D4241-A6B2-4102-A2F0-DA58DAF9FD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56628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BFFE69-3E30-48F7-BEE4-59168B37CB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4C13971-5805-4D59-BDA4-CCB6DBA93D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836DF7-2DBD-455A-AC64-03C1B06E2D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68302-5189-435F-9E28-4548D3E0D9F7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45EB3E-29A2-4C6D-A086-D0900B55B2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7A8AF4-547E-430D-84E6-BABCA2F5A7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D4241-A6B2-4102-A2F0-DA58DAF9FD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93362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36DA60-4BEF-4247-82C4-1E466EE976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73DC0A-61BC-4E77-BDDE-D10161E293D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7248286-6400-4220-B7DB-EFEF473E19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C8D41D5-C1F7-4D4B-8C30-5E26CAE287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68302-5189-435F-9E28-4548D3E0D9F7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FF4C16-1410-438E-9F7D-5FE6622DF5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1B70FB-4D6E-44D6-9972-26898384F5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D4241-A6B2-4102-A2F0-DA58DAF9FD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7636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6BD4B8-5902-45CD-93FC-22901F2C67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64E66A-4E17-4A6D-8E5A-01D71FE2F7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78BAA82-E2F2-442E-88D9-2EF1B0BA80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538FA21-AFEB-4F17-B9F4-33230798C3C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FE21CEF-BE3A-4995-A63A-567A5745583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200FBF2-5FBF-4A66-A2C0-2948D0F7DF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68302-5189-435F-9E28-4548D3E0D9F7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F0DECA2-9577-41BE-AD60-32D2C971E8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25193BE-2BAB-424C-A84F-73F4A21F74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D4241-A6B2-4102-A2F0-DA58DAF9FD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9220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DC3912-FDC6-430C-8101-2146299AFB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1E3E417-646D-4CE2-B9E3-F2F33BAA30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68302-5189-435F-9E28-4548D3E0D9F7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3B7A868-CAF0-4893-A315-602FF6D38A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BB5CAB5-ECA1-4836-8E4B-808610A9F9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D4241-A6B2-4102-A2F0-DA58DAF9FD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2800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53163BB-C88C-4AE9-A0A9-620DB3F8E0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68302-5189-435F-9E28-4548D3E0D9F7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4D8C28C-082B-48A6-8C34-AA34B5BBC0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ACE8AD0-C45E-448B-B44A-F9298B426F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D4241-A6B2-4102-A2F0-DA58DAF9FD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24426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47F331-5205-4997-97F5-37C464BA91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08C09F-35FB-40CD-AEE2-6E4CADBCD2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18E4BAD-6AE8-4DC5-BB11-FEF26AF704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CC89C39-2EF2-4CC7-A57B-0CBBE08BFE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68302-5189-435F-9E28-4548D3E0D9F7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A1611A9-E73B-45E2-A67C-8F70D87252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4E5FBB6-F46C-4564-AFC1-0BCBFDB103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D4241-A6B2-4102-A2F0-DA58DAF9FD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56032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5EC5D8-51DF-417A-86DA-E9E72F962A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D3EED05-3861-4244-B5F7-89AFF438D07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D8DDB32-85A8-486E-A2BF-55995D65B5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DCDE59A-8F1D-4991-9254-90960FDDF0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68302-5189-435F-9E28-4548D3E0D9F7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AE566B-D30C-4648-9D02-DB496FE2E8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58B6B11-5F2F-42D7-8A85-13F57BC020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D4241-A6B2-4102-A2F0-DA58DAF9FD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11962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5882EE-8FE0-4071-93DA-1BB45A0BA5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D1CDE5F-60CE-43C2-9C5A-909F7CB5FA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55B278-C2EF-4E52-AE61-324E99574C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68302-5189-435F-9E28-4548D3E0D9F7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6A8D88-D6E6-47DB-8D31-1050602BD4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9AAB43-DE9B-4FF8-B185-2579D53580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D4241-A6B2-4102-A2F0-DA58DAF9FD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39041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468E20C-EC39-4092-A3BF-6A55F65F71E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8797DAF-C575-40AF-86E8-7CCEFCAB11E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BF82E5-EF4D-4BBF-B48F-26F04F4F6F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68302-5189-435F-9E28-4548D3E0D9F7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6411FB-CCB5-43AA-B778-E0C3070BBE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DBE3ED-F3FA-44B8-A42F-6AD8479807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D4241-A6B2-4102-A2F0-DA58DAF9FD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83165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88E3208-C79A-4248-85D3-F15E13C14D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9A28C9-A6CF-46DB-9F55-CFB2EF38E9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DDB97F-EF4D-4556-B60B-D628DD3F9B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168302-5189-435F-9E28-4548D3E0D9F7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BBDA8F-AEE2-4323-9860-3D13E6C414B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0FAB14-A9A3-4413-BF7D-7158DCD314E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7D4241-A6B2-4102-A2F0-DA58DAF9FD5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4721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oWR70ngPYbc" TargetMode="External"/><Relationship Id="rId3" Type="http://schemas.openxmlformats.org/officeDocument/2006/relationships/audio" Target="../media/audio1.wav"/><Relationship Id="rId7" Type="http://schemas.openxmlformats.org/officeDocument/2006/relationships/image" Target="../media/image4.jp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oWR70ngPYbc?rel=0" TargetMode="External"/><Relationship Id="rId6" Type="http://schemas.openxmlformats.org/officeDocument/2006/relationships/image" Target="../media/image3.png"/><Relationship Id="rId5" Type="http://schemas.openxmlformats.org/officeDocument/2006/relationships/image" Target="../media/image8.png"/><Relationship Id="rId4" Type="http://schemas.openxmlformats.org/officeDocument/2006/relationships/image" Target="../media/image7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time_continue=27&amp;v=Pz63twfoW3c" TargetMode="External"/><Relationship Id="rId3" Type="http://schemas.openxmlformats.org/officeDocument/2006/relationships/audio" Target="../media/audio1.wav"/><Relationship Id="rId7" Type="http://schemas.openxmlformats.org/officeDocument/2006/relationships/image" Target="../media/image4.jp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Pz63twfoW3c?rel=0&amp;start=27" TargetMode="External"/><Relationship Id="rId6" Type="http://schemas.openxmlformats.org/officeDocument/2006/relationships/image" Target="../media/image3.png"/><Relationship Id="rId5" Type="http://schemas.openxmlformats.org/officeDocument/2006/relationships/image" Target="../media/image8.png"/><Relationship Id="rId4" Type="http://schemas.openxmlformats.org/officeDocument/2006/relationships/image" Target="../media/image7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g"/><Relationship Id="rId4" Type="http://schemas.openxmlformats.org/officeDocument/2006/relationships/image" Target="../media/image4.jp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time_continue=17&amp;v=vcGizTdsXIM" TargetMode="External"/><Relationship Id="rId3" Type="http://schemas.openxmlformats.org/officeDocument/2006/relationships/audio" Target="../media/audio1.wav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vcGizTdsXIM?rel=0&amp;start=17" TargetMode="External"/><Relationship Id="rId6" Type="http://schemas.openxmlformats.org/officeDocument/2006/relationships/image" Target="../media/image7.jpg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g"/><Relationship Id="rId4" Type="http://schemas.openxmlformats.org/officeDocument/2006/relationships/image" Target="../media/image4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4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g"/><Relationship Id="rId4" Type="http://schemas.openxmlformats.org/officeDocument/2006/relationships/image" Target="../media/image4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g"/><Relationship Id="rId5" Type="http://schemas.openxmlformats.org/officeDocument/2006/relationships/image" Target="../media/image14.jpg"/><Relationship Id="rId4" Type="http://schemas.openxmlformats.org/officeDocument/2006/relationships/image" Target="../media/image4.jp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wav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cwZb2mqId0A?rel=0&amp;showinfo=0&amp;start=17" TargetMode="External"/><Relationship Id="rId6" Type="http://schemas.openxmlformats.org/officeDocument/2006/relationships/image" Target="../media/image4.jpg"/><Relationship Id="rId5" Type="http://schemas.openxmlformats.org/officeDocument/2006/relationships/image" Target="../media/image3.png"/><Relationship Id="rId4" Type="http://schemas.openxmlformats.org/officeDocument/2006/relationships/image" Target="../media/image7.jpg"/><Relationship Id="rId9" Type="http://schemas.openxmlformats.org/officeDocument/2006/relationships/hyperlink" Target="https://www.youtube.com/watch?time_continue=17&amp;v=cwZb2mqId0A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E9592841-0B7D-4C0D-AF9D-A1762FE4287B}"/>
              </a:ext>
            </a:extLst>
          </p:cNvPr>
          <p:cNvSpPr/>
          <p:nvPr/>
        </p:nvSpPr>
        <p:spPr>
          <a:xfrm>
            <a:off x="196948" y="2235822"/>
            <a:ext cx="11816861" cy="221599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13800" b="1" cap="none" spc="0" dirty="0">
                <a:ln w="9525">
                  <a:solidFill>
                    <a:schemeClr val="bg1"/>
                  </a:solidFill>
                  <a:prstDash val="solid"/>
                </a:ln>
                <a:blipFill>
                  <a:blip r:embed="rId2"/>
                  <a:stretch>
                    <a:fillRect/>
                  </a:stretch>
                </a:blip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The Space Race</a:t>
            </a:r>
          </a:p>
        </p:txBody>
      </p:sp>
    </p:spTree>
    <p:extLst>
      <p:ext uri="{BB962C8B-B14F-4D97-AF65-F5344CB8AC3E}">
        <p14:creationId xmlns:p14="http://schemas.microsoft.com/office/powerpoint/2010/main" val="36727838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82474839-32F1-441A-B879-9B3F4B729F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8473"/>
            <a:ext cx="12192000" cy="7112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90EA286-3F6C-4EA5-96ED-E962478BDD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0729" y="1249846"/>
            <a:ext cx="4667250" cy="24765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1522630-4E4D-45C3-83A2-572939AFE41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296" b="23296"/>
          <a:stretch/>
        </p:blipFill>
        <p:spPr>
          <a:xfrm>
            <a:off x="7117016" y="1249846"/>
            <a:ext cx="4637017" cy="24765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478020F-84F5-4332-BF6B-9A1343547264}"/>
              </a:ext>
            </a:extLst>
          </p:cNvPr>
          <p:cNvSpPr txBox="1"/>
          <p:nvPr/>
        </p:nvSpPr>
        <p:spPr>
          <a:xfrm>
            <a:off x="1993809" y="3613802"/>
            <a:ext cx="164109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600" b="1" dirty="0">
                <a:solidFill>
                  <a:srgbClr val="0070C0"/>
                </a:solidFill>
              </a:rPr>
              <a:t>USA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B7DA67D-BC97-40B0-8E60-82EBBE4370CE}"/>
              </a:ext>
            </a:extLst>
          </p:cNvPr>
          <p:cNvSpPr txBox="1"/>
          <p:nvPr/>
        </p:nvSpPr>
        <p:spPr>
          <a:xfrm>
            <a:off x="8427876" y="3613802"/>
            <a:ext cx="2015295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600" b="1" dirty="0">
                <a:solidFill>
                  <a:srgbClr val="FF0000"/>
                </a:solidFill>
              </a:rPr>
              <a:t>USSR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B93E345-D5F6-4552-B33C-7445A0D21876}"/>
              </a:ext>
            </a:extLst>
          </p:cNvPr>
          <p:cNvSpPr txBox="1"/>
          <p:nvPr/>
        </p:nvSpPr>
        <p:spPr>
          <a:xfrm>
            <a:off x="5765924" y="3024554"/>
            <a:ext cx="69974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>
                <a:solidFill>
                  <a:srgbClr val="FFFF00"/>
                </a:solidFill>
              </a:rPr>
              <a:t>vs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0E02E60-13AA-4DAD-A619-C33F67BB481F}"/>
              </a:ext>
            </a:extLst>
          </p:cNvPr>
          <p:cNvSpPr/>
          <p:nvPr/>
        </p:nvSpPr>
        <p:spPr>
          <a:xfrm>
            <a:off x="-140677" y="-140696"/>
            <a:ext cx="12449908" cy="7469944"/>
          </a:xfrm>
          <a:prstGeom prst="rect">
            <a:avLst/>
          </a:prstGeom>
          <a:solidFill>
            <a:schemeClr val="tx1"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COLD WAR = Never broke into a full war involving weapons. A war of beliefs and pride.</a:t>
            </a:r>
          </a:p>
        </p:txBody>
      </p:sp>
    </p:spTree>
    <p:extLst>
      <p:ext uri="{BB962C8B-B14F-4D97-AF65-F5344CB8AC3E}">
        <p14:creationId xmlns:p14="http://schemas.microsoft.com/office/powerpoint/2010/main" val="2151842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10A9DB3-FF27-4E16-A233-EF847EA812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10771" y="0"/>
            <a:ext cx="6858000" cy="68580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57FD84C-0C2E-4C87-8322-1A56A15373A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8982" r="29329"/>
          <a:stretch/>
        </p:blipFill>
        <p:spPr>
          <a:xfrm>
            <a:off x="-1" y="-1"/>
            <a:ext cx="5910771" cy="8044391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DCE02B7C-70A6-49D9-B7F5-D35A225CB211}"/>
              </a:ext>
            </a:extLst>
          </p:cNvPr>
          <p:cNvGrpSpPr/>
          <p:nvPr/>
        </p:nvGrpSpPr>
        <p:grpSpPr>
          <a:xfrm>
            <a:off x="9889587" y="5296766"/>
            <a:ext cx="2625969" cy="1561234"/>
            <a:chOff x="1310723" y="1249846"/>
            <a:chExt cx="4669200" cy="2476800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696C0EC2-A02F-4D7C-AC39-A642E08D166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310723" y="1249846"/>
              <a:ext cx="4667250" cy="2476500"/>
            </a:xfrm>
            <a:prstGeom prst="rect">
              <a:avLst/>
            </a:prstGeom>
          </p:spPr>
        </p:pic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4D9FBBFE-E0E1-49C1-9435-50ECE0D10B3E}"/>
                </a:ext>
              </a:extLst>
            </p:cNvPr>
            <p:cNvSpPr/>
            <p:nvPr/>
          </p:nvSpPr>
          <p:spPr>
            <a:xfrm>
              <a:off x="1310723" y="1249846"/>
              <a:ext cx="4669200" cy="2476800"/>
            </a:xfrm>
            <a:prstGeom prst="rect">
              <a:avLst/>
            </a:prstGeom>
            <a:solidFill>
              <a:schemeClr val="tx1">
                <a:alpha val="8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600" dirty="0"/>
                <a:t>Wernher Von Braun</a:t>
              </a: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C6AB081-3768-43CB-BEC7-A906D34651CC}"/>
              </a:ext>
            </a:extLst>
          </p:cNvPr>
          <p:cNvGrpSpPr/>
          <p:nvPr/>
        </p:nvGrpSpPr>
        <p:grpSpPr>
          <a:xfrm>
            <a:off x="0" y="5317308"/>
            <a:ext cx="2625969" cy="1540692"/>
            <a:chOff x="9591545" y="3735532"/>
            <a:chExt cx="2922914" cy="1561234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9EFDBDD4-7948-473C-80F9-701F497DE9C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3296" b="23296"/>
            <a:stretch/>
          </p:blipFill>
          <p:spPr>
            <a:xfrm>
              <a:off x="9591547" y="3735720"/>
              <a:ext cx="2922912" cy="1561045"/>
            </a:xfrm>
            <a:prstGeom prst="rect">
              <a:avLst/>
            </a:prstGeom>
          </p:spPr>
        </p:pic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CE5616BE-CCCA-4F0D-8419-FBE5ED166D5A}"/>
                </a:ext>
              </a:extLst>
            </p:cNvPr>
            <p:cNvSpPr/>
            <p:nvPr/>
          </p:nvSpPr>
          <p:spPr>
            <a:xfrm>
              <a:off x="9591545" y="3735532"/>
              <a:ext cx="2922914" cy="1561234"/>
            </a:xfrm>
            <a:prstGeom prst="rect">
              <a:avLst/>
            </a:prstGeom>
            <a:solidFill>
              <a:schemeClr val="tx1">
                <a:alpha val="8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600" dirty="0"/>
                <a:t>Sergei Korolev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46474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D84985-DF3F-453F-8AA3-72E7B7DBB35D}"/>
              </a:ext>
            </a:extLst>
          </p:cNvPr>
          <p:cNvSpPr/>
          <p:nvPr/>
        </p:nvSpPr>
        <p:spPr>
          <a:xfrm>
            <a:off x="-70340" y="0"/>
            <a:ext cx="6147582" cy="1336431"/>
          </a:xfrm>
          <a:prstGeom prst="rect">
            <a:avLst/>
          </a:prstGeom>
          <a:solidFill>
            <a:srgbClr val="002060"/>
          </a:solidFill>
          <a:ln w="603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7200" dirty="0"/>
              <a:t>1955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959DF0E-2FED-4D2E-9BF4-03B1AB32A8B0}"/>
              </a:ext>
            </a:extLst>
          </p:cNvPr>
          <p:cNvSpPr/>
          <p:nvPr/>
        </p:nvSpPr>
        <p:spPr>
          <a:xfrm>
            <a:off x="6091310" y="-1"/>
            <a:ext cx="6147582" cy="1336431"/>
          </a:xfrm>
          <a:prstGeom prst="rect">
            <a:avLst/>
          </a:prstGeom>
          <a:solidFill>
            <a:srgbClr val="FF0000"/>
          </a:solidFill>
          <a:ln w="603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Both sides announce they will launch an artificial satellite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EB5158C-ED85-44D5-83CF-D6E6DA544A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29490" y="2150791"/>
            <a:ext cx="3656835" cy="365683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831978D-653F-495D-BE4D-7E95D5A8A19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8982" r="29329"/>
          <a:stretch/>
        </p:blipFill>
        <p:spPr>
          <a:xfrm>
            <a:off x="675249" y="2150792"/>
            <a:ext cx="2686930" cy="3656835"/>
          </a:xfrm>
          <a:prstGeom prst="rect">
            <a:avLst/>
          </a:prstGeom>
        </p:spPr>
      </p:pic>
      <p:sp>
        <p:nvSpPr>
          <p:cNvPr id="8" name="Speech Bubble: Oval 7">
            <a:extLst>
              <a:ext uri="{FF2B5EF4-FFF2-40B4-BE49-F238E27FC236}">
                <a16:creationId xmlns:a16="http://schemas.microsoft.com/office/drawing/2014/main" id="{95F7E1AE-5421-403D-BA7A-51728DC39996}"/>
              </a:ext>
            </a:extLst>
          </p:cNvPr>
          <p:cNvSpPr/>
          <p:nvPr/>
        </p:nvSpPr>
        <p:spPr>
          <a:xfrm>
            <a:off x="3474720" y="1505243"/>
            <a:ext cx="3348111" cy="1517363"/>
          </a:xfrm>
          <a:prstGeom prst="wedgeEllipseCallout">
            <a:avLst>
              <a:gd name="adj1" fmla="val -64110"/>
              <a:gd name="adj2" fmla="val 8196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/>
              <a:t>We will be first!</a:t>
            </a:r>
          </a:p>
        </p:txBody>
      </p:sp>
      <p:sp>
        <p:nvSpPr>
          <p:cNvPr id="9" name="Speech Bubble: Oval 8">
            <a:extLst>
              <a:ext uri="{FF2B5EF4-FFF2-40B4-BE49-F238E27FC236}">
                <a16:creationId xmlns:a16="http://schemas.microsoft.com/office/drawing/2014/main" id="{5161E779-845C-44DF-AC82-8BB1FB862266}"/>
              </a:ext>
            </a:extLst>
          </p:cNvPr>
          <p:cNvSpPr/>
          <p:nvPr/>
        </p:nvSpPr>
        <p:spPr>
          <a:xfrm>
            <a:off x="4260167" y="4290263"/>
            <a:ext cx="3348111" cy="1517363"/>
          </a:xfrm>
          <a:prstGeom prst="wedgeEllipseCallout">
            <a:avLst>
              <a:gd name="adj1" fmla="val 85050"/>
              <a:gd name="adj2" fmla="val -2928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/>
              <a:t>No! We will!</a:t>
            </a:r>
          </a:p>
        </p:txBody>
      </p:sp>
    </p:spTree>
    <p:extLst>
      <p:ext uri="{BB962C8B-B14F-4D97-AF65-F5344CB8AC3E}">
        <p14:creationId xmlns:p14="http://schemas.microsoft.com/office/powerpoint/2010/main" val="1505563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D84985-DF3F-453F-8AA3-72E7B7DBB35D}"/>
              </a:ext>
            </a:extLst>
          </p:cNvPr>
          <p:cNvSpPr/>
          <p:nvPr/>
        </p:nvSpPr>
        <p:spPr>
          <a:xfrm>
            <a:off x="-70340" y="0"/>
            <a:ext cx="6147582" cy="1336431"/>
          </a:xfrm>
          <a:prstGeom prst="rect">
            <a:avLst/>
          </a:prstGeom>
          <a:solidFill>
            <a:srgbClr val="002060"/>
          </a:solidFill>
          <a:ln w="603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6600" dirty="0"/>
              <a:t>4</a:t>
            </a:r>
            <a:r>
              <a:rPr lang="en-GB" sz="6600" baseline="30000" dirty="0"/>
              <a:t>th</a:t>
            </a:r>
            <a:r>
              <a:rPr lang="en-GB" sz="6600" dirty="0"/>
              <a:t> October 1957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959DF0E-2FED-4D2E-9BF4-03B1AB32A8B0}"/>
              </a:ext>
            </a:extLst>
          </p:cNvPr>
          <p:cNvSpPr/>
          <p:nvPr/>
        </p:nvSpPr>
        <p:spPr>
          <a:xfrm>
            <a:off x="6091310" y="-1"/>
            <a:ext cx="6147582" cy="1336431"/>
          </a:xfrm>
          <a:prstGeom prst="rect">
            <a:avLst/>
          </a:prstGeom>
          <a:solidFill>
            <a:srgbClr val="FF0000"/>
          </a:solidFill>
          <a:ln w="603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/>
              <a:t>USSR launch Sputnik 1 into orbit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D52D030-8781-45C4-99B0-2EBF1157CA6D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6051" y="1494395"/>
            <a:ext cx="7759430" cy="5153174"/>
          </a:xfrm>
          <a:prstGeom prst="rect">
            <a:avLst/>
          </a:prstGeom>
        </p:spPr>
      </p:pic>
      <p:pic>
        <p:nvPicPr>
          <p:cNvPr id="10" name="Online Media 9">
            <a:hlinkClick r:id="" action="ppaction://media"/>
            <a:extLst>
              <a:ext uri="{FF2B5EF4-FFF2-40B4-BE49-F238E27FC236}">
                <a16:creationId xmlns:a16="http://schemas.microsoft.com/office/drawing/2014/main" id="{41089A2D-3BEB-4D68-AE22-D9820DA0D744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3043310" y="2071992"/>
            <a:ext cx="4583175" cy="343738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41249D2-8FC0-4752-B355-9E962D27EB6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6622" y="1494395"/>
            <a:ext cx="1549429" cy="82214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926EBF0D-9A13-4A54-AE20-0C0929414462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296" b="23296"/>
          <a:stretch/>
        </p:blipFill>
        <p:spPr>
          <a:xfrm>
            <a:off x="10125283" y="1494395"/>
            <a:ext cx="1539392" cy="822146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F396246A-4A9A-4D93-863C-1357A17BD3A2}"/>
              </a:ext>
            </a:extLst>
          </p:cNvPr>
          <p:cNvSpPr txBox="1"/>
          <p:nvPr/>
        </p:nvSpPr>
        <p:spPr>
          <a:xfrm>
            <a:off x="9805481" y="2474505"/>
            <a:ext cx="6992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+1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10CA588-A9A0-4042-AD69-27A5DA0AE40D}"/>
              </a:ext>
            </a:extLst>
          </p:cNvPr>
          <p:cNvSpPr/>
          <p:nvPr/>
        </p:nvSpPr>
        <p:spPr>
          <a:xfrm>
            <a:off x="3577545" y="6147277"/>
            <a:ext cx="502753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8"/>
              </a:rPr>
              <a:t>https://www.youtube.com/watch?v=oWR70ngPYbc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93396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12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7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D84985-DF3F-453F-8AA3-72E7B7DBB35D}"/>
              </a:ext>
            </a:extLst>
          </p:cNvPr>
          <p:cNvSpPr/>
          <p:nvPr/>
        </p:nvSpPr>
        <p:spPr>
          <a:xfrm>
            <a:off x="-70340" y="0"/>
            <a:ext cx="6147582" cy="1336431"/>
          </a:xfrm>
          <a:prstGeom prst="rect">
            <a:avLst/>
          </a:prstGeom>
          <a:solidFill>
            <a:srgbClr val="002060"/>
          </a:solidFill>
          <a:ln w="603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5400" dirty="0"/>
              <a:t>4</a:t>
            </a:r>
            <a:r>
              <a:rPr lang="en-GB" sz="5400" baseline="30000" dirty="0"/>
              <a:t>th</a:t>
            </a:r>
            <a:r>
              <a:rPr lang="en-GB" sz="5400" dirty="0"/>
              <a:t> November 1957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959DF0E-2FED-4D2E-9BF4-03B1AB32A8B0}"/>
              </a:ext>
            </a:extLst>
          </p:cNvPr>
          <p:cNvSpPr/>
          <p:nvPr/>
        </p:nvSpPr>
        <p:spPr>
          <a:xfrm>
            <a:off x="6091310" y="-1"/>
            <a:ext cx="6147582" cy="1336431"/>
          </a:xfrm>
          <a:prstGeom prst="rect">
            <a:avLst/>
          </a:prstGeom>
          <a:solidFill>
            <a:srgbClr val="FF0000"/>
          </a:solidFill>
          <a:ln w="603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/>
              <a:t>USSR get the first living creature into orbit – Laika the dog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B8BE326-B6A3-432D-A7DD-A09DC4627956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6051" y="1494395"/>
            <a:ext cx="7759430" cy="5153174"/>
          </a:xfrm>
          <a:prstGeom prst="rect">
            <a:avLst/>
          </a:prstGeom>
        </p:spPr>
      </p:pic>
      <p:pic>
        <p:nvPicPr>
          <p:cNvPr id="3" name="Online Media 2">
            <a:hlinkClick r:id="" action="ppaction://media"/>
            <a:extLst>
              <a:ext uri="{FF2B5EF4-FFF2-40B4-BE49-F238E27FC236}">
                <a16:creationId xmlns:a16="http://schemas.microsoft.com/office/drawing/2014/main" id="{30C3FB24-979A-49C1-ABBD-5B2E12CFC40F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3082220" y="2091447"/>
            <a:ext cx="4524809" cy="339360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25942F6-18C9-43C0-8316-2FBD378C016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6622" y="1494395"/>
            <a:ext cx="1549429" cy="82214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DC26028-C2D9-4B68-B735-1E31DF19645D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296" b="23296"/>
          <a:stretch/>
        </p:blipFill>
        <p:spPr>
          <a:xfrm>
            <a:off x="10125283" y="1494395"/>
            <a:ext cx="1539392" cy="822146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0A7C118E-A5D7-4AF3-B4AD-92FF1342F396}"/>
              </a:ext>
            </a:extLst>
          </p:cNvPr>
          <p:cNvSpPr txBox="1"/>
          <p:nvPr/>
        </p:nvSpPr>
        <p:spPr>
          <a:xfrm>
            <a:off x="9805481" y="2474505"/>
            <a:ext cx="6992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+1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C069417-FC47-4B78-B6BD-E1D5F33333EB}"/>
              </a:ext>
            </a:extLst>
          </p:cNvPr>
          <p:cNvSpPr txBox="1"/>
          <p:nvPr/>
        </p:nvSpPr>
        <p:spPr>
          <a:xfrm>
            <a:off x="10504711" y="2493960"/>
            <a:ext cx="6992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+1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C8E6E27-2ACA-44D0-84C4-06BA0032004A}"/>
              </a:ext>
            </a:extLst>
          </p:cNvPr>
          <p:cNvSpPr/>
          <p:nvPr/>
        </p:nvSpPr>
        <p:spPr>
          <a:xfrm>
            <a:off x="3506321" y="6082106"/>
            <a:ext cx="503582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hlinkClick r:id="rId8"/>
              </a:rPr>
              <a:t>https://www.youtube.com/watch?time_continue=27&amp;v=Pz63twfoW3c</a:t>
            </a:r>
            <a:endParaRPr lang="en-GB" dirty="0"/>
          </a:p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42349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D84985-DF3F-453F-8AA3-72E7B7DBB35D}"/>
              </a:ext>
            </a:extLst>
          </p:cNvPr>
          <p:cNvSpPr/>
          <p:nvPr/>
        </p:nvSpPr>
        <p:spPr>
          <a:xfrm>
            <a:off x="-70340" y="0"/>
            <a:ext cx="6147582" cy="1336431"/>
          </a:xfrm>
          <a:prstGeom prst="rect">
            <a:avLst/>
          </a:prstGeom>
          <a:solidFill>
            <a:srgbClr val="002060"/>
          </a:solidFill>
          <a:ln w="603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5400" dirty="0"/>
              <a:t>12</a:t>
            </a:r>
            <a:r>
              <a:rPr lang="en-GB" sz="5400" baseline="30000" dirty="0"/>
              <a:t>th</a:t>
            </a:r>
            <a:r>
              <a:rPr lang="en-GB" sz="5400" dirty="0"/>
              <a:t> April 1961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959DF0E-2FED-4D2E-9BF4-03B1AB32A8B0}"/>
              </a:ext>
            </a:extLst>
          </p:cNvPr>
          <p:cNvSpPr/>
          <p:nvPr/>
        </p:nvSpPr>
        <p:spPr>
          <a:xfrm>
            <a:off x="6091310" y="-1"/>
            <a:ext cx="6147582" cy="1336431"/>
          </a:xfrm>
          <a:prstGeom prst="rect">
            <a:avLst/>
          </a:prstGeom>
          <a:solidFill>
            <a:srgbClr val="FF0000"/>
          </a:solidFill>
          <a:ln w="603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/>
              <a:t>USSR launch the first human into Space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1FB13F9-12B3-428B-AC14-418D75B7D2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0117" y="1998362"/>
            <a:ext cx="7334250" cy="412432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84AF3DB-42F9-4B4C-BAD9-FF7F5232C4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6622" y="1494395"/>
            <a:ext cx="1549429" cy="82214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7E5FF69-2E43-4612-9B7D-01F7A1C6071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296" b="23296"/>
          <a:stretch/>
        </p:blipFill>
        <p:spPr>
          <a:xfrm>
            <a:off x="10125283" y="1494395"/>
            <a:ext cx="1539392" cy="82214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2C4CC3E6-279E-4E76-A61C-191AF0F27DD1}"/>
              </a:ext>
            </a:extLst>
          </p:cNvPr>
          <p:cNvSpPr txBox="1"/>
          <p:nvPr/>
        </p:nvSpPr>
        <p:spPr>
          <a:xfrm>
            <a:off x="9883301" y="2474505"/>
            <a:ext cx="6992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+1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5EB59E5-1507-4B82-9917-C92D0067AB86}"/>
              </a:ext>
            </a:extLst>
          </p:cNvPr>
          <p:cNvSpPr txBox="1"/>
          <p:nvPr/>
        </p:nvSpPr>
        <p:spPr>
          <a:xfrm>
            <a:off x="10582531" y="2493960"/>
            <a:ext cx="6992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+1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9654A8-8E6B-4810-B633-6FBA63905A01}"/>
              </a:ext>
            </a:extLst>
          </p:cNvPr>
          <p:cNvSpPr txBox="1"/>
          <p:nvPr/>
        </p:nvSpPr>
        <p:spPr>
          <a:xfrm>
            <a:off x="11281761" y="2493960"/>
            <a:ext cx="6992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+1</a:t>
            </a:r>
          </a:p>
        </p:txBody>
      </p:sp>
    </p:spTree>
    <p:extLst>
      <p:ext uri="{BB962C8B-B14F-4D97-AF65-F5344CB8AC3E}">
        <p14:creationId xmlns:p14="http://schemas.microsoft.com/office/powerpoint/2010/main" val="2007468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D84985-DF3F-453F-8AA3-72E7B7DBB35D}"/>
              </a:ext>
            </a:extLst>
          </p:cNvPr>
          <p:cNvSpPr/>
          <p:nvPr/>
        </p:nvSpPr>
        <p:spPr>
          <a:xfrm>
            <a:off x="-70340" y="0"/>
            <a:ext cx="6147582" cy="1336431"/>
          </a:xfrm>
          <a:prstGeom prst="rect">
            <a:avLst/>
          </a:prstGeom>
          <a:solidFill>
            <a:srgbClr val="002060"/>
          </a:solidFill>
          <a:ln w="603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5400" dirty="0"/>
              <a:t>5</a:t>
            </a:r>
            <a:r>
              <a:rPr lang="en-GB" sz="5400" baseline="30000" dirty="0"/>
              <a:t>th</a:t>
            </a:r>
            <a:r>
              <a:rPr lang="en-GB" sz="5400" dirty="0"/>
              <a:t> May 1961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959DF0E-2FED-4D2E-9BF4-03B1AB32A8B0}"/>
              </a:ext>
            </a:extLst>
          </p:cNvPr>
          <p:cNvSpPr/>
          <p:nvPr/>
        </p:nvSpPr>
        <p:spPr>
          <a:xfrm>
            <a:off x="6091310" y="-1"/>
            <a:ext cx="6147582" cy="1336431"/>
          </a:xfrm>
          <a:prstGeom prst="rect">
            <a:avLst/>
          </a:prstGeom>
          <a:solidFill>
            <a:srgbClr val="FF0000"/>
          </a:solidFill>
          <a:ln w="603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/>
              <a:t>Less than a month later, USA launch </a:t>
            </a:r>
            <a:r>
              <a:rPr lang="en-GB" sz="3200"/>
              <a:t>Alan </a:t>
            </a:r>
            <a:r>
              <a:rPr lang="en-GB" sz="3200" smtClean="0"/>
              <a:t>Shepard </a:t>
            </a:r>
            <a:r>
              <a:rPr lang="en-GB" sz="3200" dirty="0"/>
              <a:t>into space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84AF3DB-42F9-4B4C-BAD9-FF7F5232C4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6622" y="1494395"/>
            <a:ext cx="1549429" cy="82214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7E5FF69-2E43-4612-9B7D-01F7A1C6071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296" b="23296"/>
          <a:stretch/>
        </p:blipFill>
        <p:spPr>
          <a:xfrm>
            <a:off x="10125283" y="1494395"/>
            <a:ext cx="1539392" cy="82214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2C4CC3E6-279E-4E76-A61C-191AF0F27DD1}"/>
              </a:ext>
            </a:extLst>
          </p:cNvPr>
          <p:cNvSpPr txBox="1"/>
          <p:nvPr/>
        </p:nvSpPr>
        <p:spPr>
          <a:xfrm>
            <a:off x="9883301" y="2474505"/>
            <a:ext cx="6992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+1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5EB59E5-1507-4B82-9917-C92D0067AB86}"/>
              </a:ext>
            </a:extLst>
          </p:cNvPr>
          <p:cNvSpPr txBox="1"/>
          <p:nvPr/>
        </p:nvSpPr>
        <p:spPr>
          <a:xfrm>
            <a:off x="10582531" y="2493960"/>
            <a:ext cx="6992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+1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9654A8-8E6B-4810-B633-6FBA63905A01}"/>
              </a:ext>
            </a:extLst>
          </p:cNvPr>
          <p:cNvSpPr txBox="1"/>
          <p:nvPr/>
        </p:nvSpPr>
        <p:spPr>
          <a:xfrm>
            <a:off x="11281761" y="2493960"/>
            <a:ext cx="6992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+1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7287B36-AEA9-4640-BFE5-BCD3CD5FE46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6777" y="1745034"/>
            <a:ext cx="5673793" cy="453903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47291E40-C100-4145-8FC9-EE1912088DEC}"/>
              </a:ext>
            </a:extLst>
          </p:cNvPr>
          <p:cNvSpPr txBox="1"/>
          <p:nvPr/>
        </p:nvSpPr>
        <p:spPr>
          <a:xfrm>
            <a:off x="195971" y="2493960"/>
            <a:ext cx="6992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+1</a:t>
            </a:r>
          </a:p>
        </p:txBody>
      </p:sp>
    </p:spTree>
    <p:extLst>
      <p:ext uri="{BB962C8B-B14F-4D97-AF65-F5344CB8AC3E}">
        <p14:creationId xmlns:p14="http://schemas.microsoft.com/office/powerpoint/2010/main" val="1237614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D84985-DF3F-453F-8AA3-72E7B7DBB35D}"/>
              </a:ext>
            </a:extLst>
          </p:cNvPr>
          <p:cNvSpPr/>
          <p:nvPr/>
        </p:nvSpPr>
        <p:spPr>
          <a:xfrm>
            <a:off x="-70340" y="0"/>
            <a:ext cx="6147582" cy="1336431"/>
          </a:xfrm>
          <a:prstGeom prst="rect">
            <a:avLst/>
          </a:prstGeom>
          <a:solidFill>
            <a:srgbClr val="002060"/>
          </a:solidFill>
          <a:ln w="603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5400" dirty="0"/>
              <a:t>20</a:t>
            </a:r>
            <a:r>
              <a:rPr lang="en-GB" sz="5400" baseline="30000" dirty="0"/>
              <a:t>th</a:t>
            </a:r>
            <a:r>
              <a:rPr lang="en-GB" sz="5400" dirty="0"/>
              <a:t> February 1962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959DF0E-2FED-4D2E-9BF4-03B1AB32A8B0}"/>
              </a:ext>
            </a:extLst>
          </p:cNvPr>
          <p:cNvSpPr/>
          <p:nvPr/>
        </p:nvSpPr>
        <p:spPr>
          <a:xfrm>
            <a:off x="6091310" y="-1"/>
            <a:ext cx="6147582" cy="1336431"/>
          </a:xfrm>
          <a:prstGeom prst="rect">
            <a:avLst/>
          </a:prstGeom>
          <a:solidFill>
            <a:srgbClr val="FF0000"/>
          </a:solidFill>
          <a:ln w="603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/>
              <a:t>USA Astronaut John Glenn orbits the Earth 3 times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84AF3DB-42F9-4B4C-BAD9-FF7F5232C4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6622" y="1494395"/>
            <a:ext cx="1549429" cy="82214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7E5FF69-2E43-4612-9B7D-01F7A1C6071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296" b="23296"/>
          <a:stretch/>
        </p:blipFill>
        <p:spPr>
          <a:xfrm>
            <a:off x="10125283" y="1494395"/>
            <a:ext cx="1539392" cy="82214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2C4CC3E6-279E-4E76-A61C-191AF0F27DD1}"/>
              </a:ext>
            </a:extLst>
          </p:cNvPr>
          <p:cNvSpPr txBox="1"/>
          <p:nvPr/>
        </p:nvSpPr>
        <p:spPr>
          <a:xfrm>
            <a:off x="9883301" y="2474505"/>
            <a:ext cx="6992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+1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5EB59E5-1507-4B82-9917-C92D0067AB86}"/>
              </a:ext>
            </a:extLst>
          </p:cNvPr>
          <p:cNvSpPr txBox="1"/>
          <p:nvPr/>
        </p:nvSpPr>
        <p:spPr>
          <a:xfrm>
            <a:off x="10582531" y="2493960"/>
            <a:ext cx="6992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+1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9654A8-8E6B-4810-B633-6FBA63905A01}"/>
              </a:ext>
            </a:extLst>
          </p:cNvPr>
          <p:cNvSpPr txBox="1"/>
          <p:nvPr/>
        </p:nvSpPr>
        <p:spPr>
          <a:xfrm>
            <a:off x="11281761" y="2493960"/>
            <a:ext cx="6992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+1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7291E40-C100-4145-8FC9-EE1912088DEC}"/>
              </a:ext>
            </a:extLst>
          </p:cNvPr>
          <p:cNvSpPr txBox="1"/>
          <p:nvPr/>
        </p:nvSpPr>
        <p:spPr>
          <a:xfrm>
            <a:off x="195971" y="2493960"/>
            <a:ext cx="6992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+1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AA0FE2F1-6E0B-495E-8888-91A94B6276FE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6051" y="1494395"/>
            <a:ext cx="7759430" cy="5153174"/>
          </a:xfrm>
          <a:prstGeom prst="rect">
            <a:avLst/>
          </a:prstGeom>
        </p:spPr>
      </p:pic>
      <p:pic>
        <p:nvPicPr>
          <p:cNvPr id="3" name="Online Media 2">
            <a:hlinkClick r:id="" action="ppaction://media"/>
            <a:extLst>
              <a:ext uri="{FF2B5EF4-FFF2-40B4-BE49-F238E27FC236}">
                <a16:creationId xmlns:a16="http://schemas.microsoft.com/office/drawing/2014/main" id="{F8379233-F77C-4E9D-A590-6FECFC1510EB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7"/>
          <a:stretch>
            <a:fillRect/>
          </a:stretch>
        </p:blipFill>
        <p:spPr>
          <a:xfrm>
            <a:off x="3043310" y="2039391"/>
            <a:ext cx="4641541" cy="3481156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F8D274A4-0E61-4B1E-9780-1A5FF953E53A}"/>
              </a:ext>
            </a:extLst>
          </p:cNvPr>
          <p:cNvSpPr txBox="1"/>
          <p:nvPr/>
        </p:nvSpPr>
        <p:spPr>
          <a:xfrm>
            <a:off x="938841" y="2513415"/>
            <a:ext cx="6992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+1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1ECAEE8-B498-4406-ABD9-4306CEACF371}"/>
              </a:ext>
            </a:extLst>
          </p:cNvPr>
          <p:cNvSpPr/>
          <p:nvPr/>
        </p:nvSpPr>
        <p:spPr>
          <a:xfrm>
            <a:off x="3758816" y="6065543"/>
            <a:ext cx="463685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hlinkClick r:id="rId8"/>
              </a:rPr>
              <a:t>https://www.youtube.com/watch?time_continue=17&amp;v=vcGizTdsXIM</a:t>
            </a:r>
            <a:endParaRPr lang="en-GB" dirty="0"/>
          </a:p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5087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D84985-DF3F-453F-8AA3-72E7B7DBB35D}"/>
              </a:ext>
            </a:extLst>
          </p:cNvPr>
          <p:cNvSpPr/>
          <p:nvPr/>
        </p:nvSpPr>
        <p:spPr>
          <a:xfrm>
            <a:off x="-70340" y="0"/>
            <a:ext cx="6147582" cy="1336431"/>
          </a:xfrm>
          <a:prstGeom prst="rect">
            <a:avLst/>
          </a:prstGeom>
          <a:solidFill>
            <a:srgbClr val="002060"/>
          </a:solidFill>
          <a:ln w="603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5400" dirty="0"/>
              <a:t>16</a:t>
            </a:r>
            <a:r>
              <a:rPr lang="en-GB" sz="5400" baseline="30000" dirty="0"/>
              <a:t>th</a:t>
            </a:r>
            <a:r>
              <a:rPr lang="en-GB" sz="5400" dirty="0"/>
              <a:t> June 1963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959DF0E-2FED-4D2E-9BF4-03B1AB32A8B0}"/>
              </a:ext>
            </a:extLst>
          </p:cNvPr>
          <p:cNvSpPr/>
          <p:nvPr/>
        </p:nvSpPr>
        <p:spPr>
          <a:xfrm>
            <a:off x="6091310" y="-1"/>
            <a:ext cx="6147582" cy="1336431"/>
          </a:xfrm>
          <a:prstGeom prst="rect">
            <a:avLst/>
          </a:prstGeom>
          <a:solidFill>
            <a:srgbClr val="FF0000"/>
          </a:solidFill>
          <a:ln w="603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/>
              <a:t>USSR launches the first woman, Valentina Tereshkova, into space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84AF3DB-42F9-4B4C-BAD9-FF7F5232C4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6622" y="1494395"/>
            <a:ext cx="1549429" cy="82214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7E5FF69-2E43-4612-9B7D-01F7A1C6071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296" b="23296"/>
          <a:stretch/>
        </p:blipFill>
        <p:spPr>
          <a:xfrm>
            <a:off x="10125283" y="1494395"/>
            <a:ext cx="1539392" cy="82214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2C4CC3E6-279E-4E76-A61C-191AF0F27DD1}"/>
              </a:ext>
            </a:extLst>
          </p:cNvPr>
          <p:cNvSpPr txBox="1"/>
          <p:nvPr/>
        </p:nvSpPr>
        <p:spPr>
          <a:xfrm>
            <a:off x="9883301" y="2474505"/>
            <a:ext cx="6992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+1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5EB59E5-1507-4B82-9917-C92D0067AB86}"/>
              </a:ext>
            </a:extLst>
          </p:cNvPr>
          <p:cNvSpPr txBox="1"/>
          <p:nvPr/>
        </p:nvSpPr>
        <p:spPr>
          <a:xfrm>
            <a:off x="10582531" y="2493960"/>
            <a:ext cx="6992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+1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9654A8-8E6B-4810-B633-6FBA63905A01}"/>
              </a:ext>
            </a:extLst>
          </p:cNvPr>
          <p:cNvSpPr txBox="1"/>
          <p:nvPr/>
        </p:nvSpPr>
        <p:spPr>
          <a:xfrm>
            <a:off x="11281761" y="2493960"/>
            <a:ext cx="6992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+1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7291E40-C100-4145-8FC9-EE1912088DEC}"/>
              </a:ext>
            </a:extLst>
          </p:cNvPr>
          <p:cNvSpPr txBox="1"/>
          <p:nvPr/>
        </p:nvSpPr>
        <p:spPr>
          <a:xfrm>
            <a:off x="195971" y="2493960"/>
            <a:ext cx="6992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+1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CCBF8AB-28A4-4814-B1E8-C0DA911E42C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4200" y="2133496"/>
            <a:ext cx="5943600" cy="3952875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C58A5E45-DF41-44F4-B37B-BB4B7751F3F6}"/>
              </a:ext>
            </a:extLst>
          </p:cNvPr>
          <p:cNvSpPr txBox="1"/>
          <p:nvPr/>
        </p:nvSpPr>
        <p:spPr>
          <a:xfrm>
            <a:off x="9883301" y="3221301"/>
            <a:ext cx="6992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+1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3A8643A-B22B-42C0-9369-914FF64FCCEF}"/>
              </a:ext>
            </a:extLst>
          </p:cNvPr>
          <p:cNvSpPr txBox="1"/>
          <p:nvPr/>
        </p:nvSpPr>
        <p:spPr>
          <a:xfrm>
            <a:off x="938841" y="2513415"/>
            <a:ext cx="6992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+1</a:t>
            </a:r>
          </a:p>
        </p:txBody>
      </p:sp>
    </p:spTree>
    <p:extLst>
      <p:ext uri="{BB962C8B-B14F-4D97-AF65-F5344CB8AC3E}">
        <p14:creationId xmlns:p14="http://schemas.microsoft.com/office/powerpoint/2010/main" val="1674172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D84985-DF3F-453F-8AA3-72E7B7DBB35D}"/>
              </a:ext>
            </a:extLst>
          </p:cNvPr>
          <p:cNvSpPr/>
          <p:nvPr/>
        </p:nvSpPr>
        <p:spPr>
          <a:xfrm>
            <a:off x="-70340" y="0"/>
            <a:ext cx="6147582" cy="1336431"/>
          </a:xfrm>
          <a:prstGeom prst="rect">
            <a:avLst/>
          </a:prstGeom>
          <a:solidFill>
            <a:srgbClr val="002060"/>
          </a:solidFill>
          <a:ln w="603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5400" dirty="0"/>
              <a:t>18</a:t>
            </a:r>
            <a:r>
              <a:rPr lang="en-GB" sz="5400" baseline="30000" dirty="0"/>
              <a:t>th</a:t>
            </a:r>
            <a:r>
              <a:rPr lang="en-GB" sz="5400" dirty="0"/>
              <a:t> March 1965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959DF0E-2FED-4D2E-9BF4-03B1AB32A8B0}"/>
              </a:ext>
            </a:extLst>
          </p:cNvPr>
          <p:cNvSpPr/>
          <p:nvPr/>
        </p:nvSpPr>
        <p:spPr>
          <a:xfrm>
            <a:off x="6091310" y="-1"/>
            <a:ext cx="6147582" cy="1336431"/>
          </a:xfrm>
          <a:prstGeom prst="rect">
            <a:avLst/>
          </a:prstGeom>
          <a:solidFill>
            <a:srgbClr val="FF0000"/>
          </a:solidFill>
          <a:ln w="603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/>
              <a:t>USSR Cosmonaut Alexei Leonov performs the first space walk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84AF3DB-42F9-4B4C-BAD9-FF7F5232C4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6622" y="1494395"/>
            <a:ext cx="1549429" cy="82214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7E5FF69-2E43-4612-9B7D-01F7A1C6071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296" b="23296"/>
          <a:stretch/>
        </p:blipFill>
        <p:spPr>
          <a:xfrm>
            <a:off x="10125283" y="1494395"/>
            <a:ext cx="1539392" cy="82214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2C4CC3E6-279E-4E76-A61C-191AF0F27DD1}"/>
              </a:ext>
            </a:extLst>
          </p:cNvPr>
          <p:cNvSpPr txBox="1"/>
          <p:nvPr/>
        </p:nvSpPr>
        <p:spPr>
          <a:xfrm>
            <a:off x="9883301" y="2474505"/>
            <a:ext cx="6992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+1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5EB59E5-1507-4B82-9917-C92D0067AB86}"/>
              </a:ext>
            </a:extLst>
          </p:cNvPr>
          <p:cNvSpPr txBox="1"/>
          <p:nvPr/>
        </p:nvSpPr>
        <p:spPr>
          <a:xfrm>
            <a:off x="10582531" y="2493960"/>
            <a:ext cx="6992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+1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9654A8-8E6B-4810-B633-6FBA63905A01}"/>
              </a:ext>
            </a:extLst>
          </p:cNvPr>
          <p:cNvSpPr txBox="1"/>
          <p:nvPr/>
        </p:nvSpPr>
        <p:spPr>
          <a:xfrm>
            <a:off x="11281761" y="2493960"/>
            <a:ext cx="6992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+1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7291E40-C100-4145-8FC9-EE1912088DEC}"/>
              </a:ext>
            </a:extLst>
          </p:cNvPr>
          <p:cNvSpPr txBox="1"/>
          <p:nvPr/>
        </p:nvSpPr>
        <p:spPr>
          <a:xfrm>
            <a:off x="195971" y="2493960"/>
            <a:ext cx="6992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+1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58A5E45-DF41-44F4-B37B-BB4B7751F3F6}"/>
              </a:ext>
            </a:extLst>
          </p:cNvPr>
          <p:cNvSpPr txBox="1"/>
          <p:nvPr/>
        </p:nvSpPr>
        <p:spPr>
          <a:xfrm>
            <a:off x="9883301" y="3221301"/>
            <a:ext cx="6992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+1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04A8E55-0BAA-4844-8A67-68D8E1ADCB04}"/>
              </a:ext>
            </a:extLst>
          </p:cNvPr>
          <p:cNvSpPr txBox="1"/>
          <p:nvPr/>
        </p:nvSpPr>
        <p:spPr>
          <a:xfrm>
            <a:off x="10597569" y="3221301"/>
            <a:ext cx="6992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+1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C57C45C-0A29-48AF-9B9F-71F2509C85C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27229" y="1866558"/>
            <a:ext cx="6818279" cy="4520519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94A450E8-63B1-4E0F-87D5-4F841CC71806}"/>
              </a:ext>
            </a:extLst>
          </p:cNvPr>
          <p:cNvSpPr txBox="1"/>
          <p:nvPr/>
        </p:nvSpPr>
        <p:spPr>
          <a:xfrm>
            <a:off x="938841" y="2474505"/>
            <a:ext cx="6992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+1</a:t>
            </a:r>
          </a:p>
        </p:txBody>
      </p:sp>
    </p:spTree>
    <p:extLst>
      <p:ext uri="{BB962C8B-B14F-4D97-AF65-F5344CB8AC3E}">
        <p14:creationId xmlns:p14="http://schemas.microsoft.com/office/powerpoint/2010/main" val="1549394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D84985-DF3F-453F-8AA3-72E7B7DBB35D}"/>
              </a:ext>
            </a:extLst>
          </p:cNvPr>
          <p:cNvSpPr/>
          <p:nvPr/>
        </p:nvSpPr>
        <p:spPr>
          <a:xfrm>
            <a:off x="-70340" y="0"/>
            <a:ext cx="6147582" cy="1336431"/>
          </a:xfrm>
          <a:prstGeom prst="rect">
            <a:avLst/>
          </a:prstGeom>
          <a:solidFill>
            <a:srgbClr val="002060"/>
          </a:solidFill>
          <a:ln w="603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5400" dirty="0"/>
              <a:t>3</a:t>
            </a:r>
            <a:r>
              <a:rPr lang="en-GB" sz="5400" baseline="30000" dirty="0"/>
              <a:t>rd</a:t>
            </a:r>
            <a:r>
              <a:rPr lang="en-GB" sz="5400" dirty="0"/>
              <a:t> June 1965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959DF0E-2FED-4D2E-9BF4-03B1AB32A8B0}"/>
              </a:ext>
            </a:extLst>
          </p:cNvPr>
          <p:cNvSpPr/>
          <p:nvPr/>
        </p:nvSpPr>
        <p:spPr>
          <a:xfrm>
            <a:off x="6091310" y="-1"/>
            <a:ext cx="6147582" cy="1336431"/>
          </a:xfrm>
          <a:prstGeom prst="rect">
            <a:avLst/>
          </a:prstGeom>
          <a:solidFill>
            <a:srgbClr val="FF0000"/>
          </a:solidFill>
          <a:ln w="603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/>
              <a:t>Ed white performs the USA’s first space walk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84AF3DB-42F9-4B4C-BAD9-FF7F5232C4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6622" y="1494395"/>
            <a:ext cx="1549429" cy="82214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7E5FF69-2E43-4612-9B7D-01F7A1C6071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296" b="23296"/>
          <a:stretch/>
        </p:blipFill>
        <p:spPr>
          <a:xfrm>
            <a:off x="10125283" y="1494395"/>
            <a:ext cx="1539392" cy="82214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2C4CC3E6-279E-4E76-A61C-191AF0F27DD1}"/>
              </a:ext>
            </a:extLst>
          </p:cNvPr>
          <p:cNvSpPr txBox="1"/>
          <p:nvPr/>
        </p:nvSpPr>
        <p:spPr>
          <a:xfrm>
            <a:off x="9883301" y="2474505"/>
            <a:ext cx="6992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+1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5EB59E5-1507-4B82-9917-C92D0067AB86}"/>
              </a:ext>
            </a:extLst>
          </p:cNvPr>
          <p:cNvSpPr txBox="1"/>
          <p:nvPr/>
        </p:nvSpPr>
        <p:spPr>
          <a:xfrm>
            <a:off x="10582531" y="2493960"/>
            <a:ext cx="6992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+1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9654A8-8E6B-4810-B633-6FBA63905A01}"/>
              </a:ext>
            </a:extLst>
          </p:cNvPr>
          <p:cNvSpPr txBox="1"/>
          <p:nvPr/>
        </p:nvSpPr>
        <p:spPr>
          <a:xfrm>
            <a:off x="11281761" y="2493960"/>
            <a:ext cx="6992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+1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7291E40-C100-4145-8FC9-EE1912088DEC}"/>
              </a:ext>
            </a:extLst>
          </p:cNvPr>
          <p:cNvSpPr txBox="1"/>
          <p:nvPr/>
        </p:nvSpPr>
        <p:spPr>
          <a:xfrm>
            <a:off x="195971" y="2493960"/>
            <a:ext cx="6992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+1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58A5E45-DF41-44F4-B37B-BB4B7751F3F6}"/>
              </a:ext>
            </a:extLst>
          </p:cNvPr>
          <p:cNvSpPr txBox="1"/>
          <p:nvPr/>
        </p:nvSpPr>
        <p:spPr>
          <a:xfrm>
            <a:off x="9883301" y="3221301"/>
            <a:ext cx="6992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+1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04A8E55-0BAA-4844-8A67-68D8E1ADCB04}"/>
              </a:ext>
            </a:extLst>
          </p:cNvPr>
          <p:cNvSpPr txBox="1"/>
          <p:nvPr/>
        </p:nvSpPr>
        <p:spPr>
          <a:xfrm>
            <a:off x="10597569" y="3221301"/>
            <a:ext cx="6992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+1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2A355A9-B5EA-4AB9-B7BF-6EF5C3240328}"/>
              </a:ext>
            </a:extLst>
          </p:cNvPr>
          <p:cNvSpPr txBox="1"/>
          <p:nvPr/>
        </p:nvSpPr>
        <p:spPr>
          <a:xfrm>
            <a:off x="885474" y="2474505"/>
            <a:ext cx="6992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+1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7607478-1773-4BF8-A182-533C4F6E83D0}"/>
              </a:ext>
            </a:extLst>
          </p:cNvPr>
          <p:cNvSpPr txBox="1"/>
          <p:nvPr/>
        </p:nvSpPr>
        <p:spPr>
          <a:xfrm>
            <a:off x="1597839" y="2493960"/>
            <a:ext cx="6992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+1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EE2CBD0-9ADC-4007-BFC8-19B88A2248D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8687" y="1494395"/>
            <a:ext cx="5257109" cy="5278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384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D84985-DF3F-453F-8AA3-72E7B7DBB35D}"/>
              </a:ext>
            </a:extLst>
          </p:cNvPr>
          <p:cNvSpPr/>
          <p:nvPr/>
        </p:nvSpPr>
        <p:spPr>
          <a:xfrm>
            <a:off x="-70340" y="0"/>
            <a:ext cx="6147582" cy="1336431"/>
          </a:xfrm>
          <a:prstGeom prst="rect">
            <a:avLst/>
          </a:prstGeom>
          <a:solidFill>
            <a:srgbClr val="002060"/>
          </a:solidFill>
          <a:ln w="603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5400" dirty="0"/>
              <a:t>24</a:t>
            </a:r>
            <a:r>
              <a:rPr lang="en-GB" sz="5400" baseline="30000" dirty="0"/>
              <a:t>th</a:t>
            </a:r>
            <a:r>
              <a:rPr lang="en-GB" sz="5400" dirty="0"/>
              <a:t> December 1968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959DF0E-2FED-4D2E-9BF4-03B1AB32A8B0}"/>
              </a:ext>
            </a:extLst>
          </p:cNvPr>
          <p:cNvSpPr/>
          <p:nvPr/>
        </p:nvSpPr>
        <p:spPr>
          <a:xfrm>
            <a:off x="6091310" y="-1"/>
            <a:ext cx="6147582" cy="1336431"/>
          </a:xfrm>
          <a:prstGeom prst="rect">
            <a:avLst/>
          </a:prstGeom>
          <a:solidFill>
            <a:srgbClr val="FF0000"/>
          </a:solidFill>
          <a:ln w="603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USA’s Apollo 8 becomes the first manned craft to orbit the Moon, taking this picture of the Earth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84AF3DB-42F9-4B4C-BAD9-FF7F5232C4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6622" y="1494395"/>
            <a:ext cx="1549429" cy="82214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7E5FF69-2E43-4612-9B7D-01F7A1C6071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296" b="23296"/>
          <a:stretch/>
        </p:blipFill>
        <p:spPr>
          <a:xfrm>
            <a:off x="10125283" y="1494395"/>
            <a:ext cx="1539392" cy="82214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2C4CC3E6-279E-4E76-A61C-191AF0F27DD1}"/>
              </a:ext>
            </a:extLst>
          </p:cNvPr>
          <p:cNvSpPr txBox="1"/>
          <p:nvPr/>
        </p:nvSpPr>
        <p:spPr>
          <a:xfrm>
            <a:off x="9883301" y="2474505"/>
            <a:ext cx="6992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+1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5EB59E5-1507-4B82-9917-C92D0067AB86}"/>
              </a:ext>
            </a:extLst>
          </p:cNvPr>
          <p:cNvSpPr txBox="1"/>
          <p:nvPr/>
        </p:nvSpPr>
        <p:spPr>
          <a:xfrm>
            <a:off x="10582531" y="2493960"/>
            <a:ext cx="6992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+1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9654A8-8E6B-4810-B633-6FBA63905A01}"/>
              </a:ext>
            </a:extLst>
          </p:cNvPr>
          <p:cNvSpPr txBox="1"/>
          <p:nvPr/>
        </p:nvSpPr>
        <p:spPr>
          <a:xfrm>
            <a:off x="11281761" y="2493960"/>
            <a:ext cx="6992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+1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7291E40-C100-4145-8FC9-EE1912088DEC}"/>
              </a:ext>
            </a:extLst>
          </p:cNvPr>
          <p:cNvSpPr txBox="1"/>
          <p:nvPr/>
        </p:nvSpPr>
        <p:spPr>
          <a:xfrm>
            <a:off x="195971" y="2493960"/>
            <a:ext cx="6992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+1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58A5E45-DF41-44F4-B37B-BB4B7751F3F6}"/>
              </a:ext>
            </a:extLst>
          </p:cNvPr>
          <p:cNvSpPr txBox="1"/>
          <p:nvPr/>
        </p:nvSpPr>
        <p:spPr>
          <a:xfrm>
            <a:off x="9883301" y="3221301"/>
            <a:ext cx="6992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+1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04A8E55-0BAA-4844-8A67-68D8E1ADCB04}"/>
              </a:ext>
            </a:extLst>
          </p:cNvPr>
          <p:cNvSpPr txBox="1"/>
          <p:nvPr/>
        </p:nvSpPr>
        <p:spPr>
          <a:xfrm>
            <a:off x="10597569" y="3221301"/>
            <a:ext cx="6992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+1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2A355A9-B5EA-4AB9-B7BF-6EF5C3240328}"/>
              </a:ext>
            </a:extLst>
          </p:cNvPr>
          <p:cNvSpPr txBox="1"/>
          <p:nvPr/>
        </p:nvSpPr>
        <p:spPr>
          <a:xfrm>
            <a:off x="885474" y="2474505"/>
            <a:ext cx="6992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+1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7607478-1773-4BF8-A182-533C4F6E83D0}"/>
              </a:ext>
            </a:extLst>
          </p:cNvPr>
          <p:cNvSpPr txBox="1"/>
          <p:nvPr/>
        </p:nvSpPr>
        <p:spPr>
          <a:xfrm>
            <a:off x="1597839" y="2493960"/>
            <a:ext cx="6992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+1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032AD25-1EC2-4A7F-B932-E4802693CE8C}"/>
              </a:ext>
            </a:extLst>
          </p:cNvPr>
          <p:cNvSpPr txBox="1"/>
          <p:nvPr/>
        </p:nvSpPr>
        <p:spPr>
          <a:xfrm>
            <a:off x="192893" y="3217402"/>
            <a:ext cx="6992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+1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22DE8C4-6F60-4E2A-8743-FEDA2DDB6209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9087" y="1671535"/>
            <a:ext cx="6166931" cy="493354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00352ACD-11DA-49CC-AC86-BE71D6F9083E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5575" y="4806583"/>
            <a:ext cx="2003898" cy="1798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150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2D84985-DF3F-453F-8AA3-72E7B7DBB35D}"/>
              </a:ext>
            </a:extLst>
          </p:cNvPr>
          <p:cNvSpPr/>
          <p:nvPr/>
        </p:nvSpPr>
        <p:spPr>
          <a:xfrm>
            <a:off x="-70340" y="0"/>
            <a:ext cx="6147582" cy="1336431"/>
          </a:xfrm>
          <a:prstGeom prst="rect">
            <a:avLst/>
          </a:prstGeom>
          <a:solidFill>
            <a:srgbClr val="002060"/>
          </a:solidFill>
          <a:ln w="603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5400" dirty="0"/>
              <a:t>20</a:t>
            </a:r>
            <a:r>
              <a:rPr lang="en-GB" sz="5400" baseline="30000" dirty="0"/>
              <a:t>th</a:t>
            </a:r>
            <a:r>
              <a:rPr lang="en-GB" sz="5400" dirty="0"/>
              <a:t> July 1969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959DF0E-2FED-4D2E-9BF4-03B1AB32A8B0}"/>
              </a:ext>
            </a:extLst>
          </p:cNvPr>
          <p:cNvSpPr/>
          <p:nvPr/>
        </p:nvSpPr>
        <p:spPr>
          <a:xfrm>
            <a:off x="6091310" y="-1"/>
            <a:ext cx="6147582" cy="1336431"/>
          </a:xfrm>
          <a:prstGeom prst="rect">
            <a:avLst/>
          </a:prstGeom>
          <a:solidFill>
            <a:srgbClr val="FF0000"/>
          </a:solidFill>
          <a:ln w="603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USA’s Neil Armstrong and Buzz Aldrin become the first people to walk on the Moon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B8BE326-B6A3-432D-A7DD-A09DC4627956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6051" y="1494395"/>
            <a:ext cx="7759430" cy="515317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25942F6-18C9-43C0-8316-2FBD378C016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6622" y="1494395"/>
            <a:ext cx="1549429" cy="82214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DC26028-C2D9-4B68-B735-1E31DF19645D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296" b="23296"/>
          <a:stretch/>
        </p:blipFill>
        <p:spPr>
          <a:xfrm>
            <a:off x="10125283" y="1494395"/>
            <a:ext cx="1539392" cy="822146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48C29D96-005A-4681-8E53-1892A86A8C3D}"/>
              </a:ext>
            </a:extLst>
          </p:cNvPr>
          <p:cNvSpPr txBox="1"/>
          <p:nvPr/>
        </p:nvSpPr>
        <p:spPr>
          <a:xfrm>
            <a:off x="9883301" y="2474505"/>
            <a:ext cx="6992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+1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F350BEDD-156F-4FF5-B278-EA430523692A}"/>
              </a:ext>
            </a:extLst>
          </p:cNvPr>
          <p:cNvSpPr txBox="1"/>
          <p:nvPr/>
        </p:nvSpPr>
        <p:spPr>
          <a:xfrm>
            <a:off x="10582531" y="2493960"/>
            <a:ext cx="6992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+1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9CA71AA-973C-4857-92A9-F6623DCC614F}"/>
              </a:ext>
            </a:extLst>
          </p:cNvPr>
          <p:cNvSpPr txBox="1"/>
          <p:nvPr/>
        </p:nvSpPr>
        <p:spPr>
          <a:xfrm>
            <a:off x="11281761" y="2493960"/>
            <a:ext cx="6992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+1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A1A7C9F-2A25-41CC-9B4C-ACBCB0380B0B}"/>
              </a:ext>
            </a:extLst>
          </p:cNvPr>
          <p:cNvSpPr txBox="1"/>
          <p:nvPr/>
        </p:nvSpPr>
        <p:spPr>
          <a:xfrm>
            <a:off x="195971" y="2493960"/>
            <a:ext cx="6992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+1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097C8DF-C531-473B-90B3-79333F88F22E}"/>
              </a:ext>
            </a:extLst>
          </p:cNvPr>
          <p:cNvSpPr txBox="1"/>
          <p:nvPr/>
        </p:nvSpPr>
        <p:spPr>
          <a:xfrm>
            <a:off x="9883301" y="3221301"/>
            <a:ext cx="6992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+1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E2087FE-49D2-4D1B-B572-0ABF9E794E3D}"/>
              </a:ext>
            </a:extLst>
          </p:cNvPr>
          <p:cNvSpPr txBox="1"/>
          <p:nvPr/>
        </p:nvSpPr>
        <p:spPr>
          <a:xfrm>
            <a:off x="10597569" y="3221301"/>
            <a:ext cx="6992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+1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E5F51033-EFF3-4F1C-9340-03FA2278F768}"/>
              </a:ext>
            </a:extLst>
          </p:cNvPr>
          <p:cNvSpPr txBox="1"/>
          <p:nvPr/>
        </p:nvSpPr>
        <p:spPr>
          <a:xfrm>
            <a:off x="938841" y="2474505"/>
            <a:ext cx="6992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+1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2948F403-3661-4E17-9FE7-ACA8B3DAE5E0}"/>
              </a:ext>
            </a:extLst>
          </p:cNvPr>
          <p:cNvSpPr txBox="1"/>
          <p:nvPr/>
        </p:nvSpPr>
        <p:spPr>
          <a:xfrm>
            <a:off x="1618616" y="2514950"/>
            <a:ext cx="6992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+1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8D42ADAD-9CEF-40BC-A743-947432D67C7D}"/>
              </a:ext>
            </a:extLst>
          </p:cNvPr>
          <p:cNvSpPr txBox="1"/>
          <p:nvPr/>
        </p:nvSpPr>
        <p:spPr>
          <a:xfrm>
            <a:off x="192893" y="3217402"/>
            <a:ext cx="6992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+1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1F5EE38-4B1A-4ACF-87F9-D11C17A5F46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2893" y="4646926"/>
            <a:ext cx="2008303" cy="2016199"/>
          </a:xfrm>
          <a:prstGeom prst="rect">
            <a:avLst/>
          </a:prstGeom>
        </p:spPr>
      </p:pic>
      <p:pic>
        <p:nvPicPr>
          <p:cNvPr id="8" name="Online Media 7">
            <a:hlinkClick r:id="" action="ppaction://media"/>
            <a:extLst>
              <a:ext uri="{FF2B5EF4-FFF2-40B4-BE49-F238E27FC236}">
                <a16:creationId xmlns:a16="http://schemas.microsoft.com/office/drawing/2014/main" id="{16E8540D-AE79-4307-A502-347753642B60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8"/>
          <a:stretch>
            <a:fillRect/>
          </a:stretch>
        </p:blipFill>
        <p:spPr>
          <a:xfrm>
            <a:off x="3111940" y="2074402"/>
            <a:ext cx="4475634" cy="3356726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F0CC1BCC-038B-4F13-AFE5-073752A1232E}"/>
              </a:ext>
            </a:extLst>
          </p:cNvPr>
          <p:cNvSpPr txBox="1"/>
          <p:nvPr/>
        </p:nvSpPr>
        <p:spPr>
          <a:xfrm>
            <a:off x="891449" y="3216500"/>
            <a:ext cx="6992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+1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EFC4E0D-A62E-42E7-AEC1-D6361D24B0EB}"/>
              </a:ext>
            </a:extLst>
          </p:cNvPr>
          <p:cNvSpPr/>
          <p:nvPr/>
        </p:nvSpPr>
        <p:spPr>
          <a:xfrm>
            <a:off x="3651077" y="6011135"/>
            <a:ext cx="470452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hlinkClick r:id="rId9"/>
              </a:rPr>
              <a:t>https://www.youtube.com/watch?time_continue=17&amp;v=cwZb2mqId0A</a:t>
            </a:r>
            <a:endParaRPr lang="en-GB" dirty="0"/>
          </a:p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6425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EF9C9B6-342D-4CEF-BEF0-791D65773626}"/>
              </a:ext>
            </a:extLst>
          </p:cNvPr>
          <p:cNvSpPr/>
          <p:nvPr/>
        </p:nvSpPr>
        <p:spPr>
          <a:xfrm>
            <a:off x="196948" y="796132"/>
            <a:ext cx="11816861" cy="540147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11500" b="1" dirty="0">
                <a:ln w="9525">
                  <a:solidFill>
                    <a:schemeClr val="bg1"/>
                  </a:solidFill>
                  <a:prstDash val="solid"/>
                </a:ln>
                <a:blipFill>
                  <a:blip r:embed="rId2"/>
                  <a:stretch>
                    <a:fillRect/>
                  </a:stretch>
                </a:blip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S</a:t>
            </a:r>
            <a:r>
              <a:rPr lang="en-GB" sz="115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blipFill>
                  <a:blip r:embed="rId2"/>
                  <a:stretch>
                    <a:fillRect/>
                  </a:stretch>
                </a:blip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o </a:t>
            </a:r>
            <a:r>
              <a:rPr lang="en-GB" sz="11500" b="1" cap="none" spc="0" dirty="0">
                <a:ln w="9525">
                  <a:solidFill>
                    <a:schemeClr val="bg1"/>
                  </a:solidFill>
                  <a:prstDash val="solid"/>
                </a:ln>
                <a:blipFill>
                  <a:blip r:embed="rId2"/>
                  <a:stretch>
                    <a:fillRect/>
                  </a:stretch>
                </a:blip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who do you think won the Space Race?</a:t>
            </a:r>
          </a:p>
        </p:txBody>
      </p:sp>
    </p:spTree>
    <p:extLst>
      <p:ext uri="{BB962C8B-B14F-4D97-AF65-F5344CB8AC3E}">
        <p14:creationId xmlns:p14="http://schemas.microsoft.com/office/powerpoint/2010/main" val="1904720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sz="9600" b="1" dirty="0" smtClean="0">
                <a:ln w="9525">
                  <a:solidFill>
                    <a:schemeClr val="bg1"/>
                  </a:solidFill>
                  <a:prstDash val="solid"/>
                </a:ln>
                <a:blipFill>
                  <a:blip r:embed="rId2"/>
                  <a:stretch>
                    <a:fillRect/>
                  </a:stretch>
                </a:blip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Today’s task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 smtClean="0">
                <a:solidFill>
                  <a:schemeClr val="bg1"/>
                </a:solidFill>
              </a:rPr>
              <a:t>Today, you will need to show the timeline of the Space Race between the USA and the Soviet Union. You will need to organize the events chronologically.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1026" name="Picture 2" descr="transparent thinking clipart png - Clip Art Librar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8030" y="3186399"/>
            <a:ext cx="3295940" cy="3295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94159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</TotalTime>
  <Words>352</Words>
  <Application>Microsoft Office PowerPoint</Application>
  <PresentationFormat>Widescreen</PresentationFormat>
  <Paragraphs>93</Paragraphs>
  <Slides>16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Calibri Light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Today’s task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Sophie Allan</dc:creator>
  <cp:lastModifiedBy>home</cp:lastModifiedBy>
  <cp:revision>19</cp:revision>
  <dcterms:created xsi:type="dcterms:W3CDTF">2017-10-11T10:25:30Z</dcterms:created>
  <dcterms:modified xsi:type="dcterms:W3CDTF">2021-01-28T14:28:36Z</dcterms:modified>
</cp:coreProperties>
</file>