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1/28/2021</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1/28/2021</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1/28/2021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1/28/2021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1/28/2021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1/28/2021</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1/28/2021</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1/28/2021</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funkidslive.com/learn/deep-space-high/marvellous-missions/satellites/" TargetMode="External"/><Relationship Id="rId2" Type="http://schemas.openxmlformats.org/officeDocument/2006/relationships/hyperlink" Target="https://www.esa.int/kids/en/learn/Technology/Useful_space/Galileo_satellites_launched_into_orbit" TargetMode="External"/><Relationship Id="rId1" Type="http://schemas.openxmlformats.org/officeDocument/2006/relationships/slideLayout" Target="../slideLayouts/slideLayout2.xml"/><Relationship Id="rId4" Type="http://schemas.openxmlformats.org/officeDocument/2006/relationships/hyperlink" Target="https://www.businessinsider.com/size-of-most-famous-satellites-2017-2?r=US&amp;I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16400" y="628072"/>
            <a:ext cx="3920836" cy="959192"/>
          </a:xfrm>
        </p:spPr>
        <p:txBody>
          <a:bodyPr/>
          <a:lstStyle/>
          <a:p>
            <a:r>
              <a:rPr lang="en-GB" dirty="0" smtClean="0"/>
              <a:t>Satellites</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5980" y="1587264"/>
            <a:ext cx="7042150" cy="380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6472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mn-lt"/>
              </a:rPr>
              <a:t>What Do We Already </a:t>
            </a:r>
            <a:br>
              <a:rPr lang="en-GB" altLang="en-US" dirty="0">
                <a:latin typeface="+mn-lt"/>
              </a:rPr>
            </a:br>
            <a:r>
              <a:rPr lang="en-GB" altLang="en-US" dirty="0">
                <a:latin typeface="+mn-lt"/>
              </a:rPr>
              <a:t>know about Satellites?</a:t>
            </a:r>
            <a:endParaRPr lang="en-GB" dirty="0">
              <a:latin typeface="+mn-l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95600" y="2206101"/>
            <a:ext cx="7042150" cy="380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0879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mn-lt"/>
              </a:rPr>
              <a:t>What Is a Satellite?</a:t>
            </a:r>
            <a:endParaRPr lang="en-GB" dirty="0">
              <a:latin typeface="+mn-lt"/>
            </a:endParaRPr>
          </a:p>
        </p:txBody>
      </p:sp>
      <p:sp>
        <p:nvSpPr>
          <p:cNvPr id="3" name="Content Placeholder 2"/>
          <p:cNvSpPr>
            <a:spLocks noGrp="1"/>
          </p:cNvSpPr>
          <p:nvPr>
            <p:ph idx="1"/>
          </p:nvPr>
        </p:nvSpPr>
        <p:spPr/>
        <p:txBody>
          <a:bodyPr/>
          <a:lstStyle/>
          <a:p>
            <a:pPr marL="0" indent="0">
              <a:buNone/>
            </a:pPr>
            <a:r>
              <a:rPr lang="en-GB" altLang="en-US" dirty="0"/>
              <a:t>A satellite is a planet, moon or machine, which orbits (travels around) a planet or star. This presentation will help you learn more about the type of satellite which is launched into space</a:t>
            </a:r>
            <a:r>
              <a:rPr lang="en-GB" altLang="en-US" dirty="0" smtClean="0"/>
              <a:t>.</a:t>
            </a:r>
            <a:endParaRPr lang="en-GB" altLang="en-US" dirty="0"/>
          </a:p>
        </p:txBody>
      </p:sp>
      <p:pic>
        <p:nvPicPr>
          <p:cNvPr id="4" name="Picture 10"/>
          <p:cNvPicPr>
            <a:picLocks noChangeAspect="1"/>
          </p:cNvPicPr>
          <p:nvPr/>
        </p:nvPicPr>
        <p:blipFill>
          <a:blip r:embed="rId2">
            <a:extLst>
              <a:ext uri="{28A0092B-C50C-407E-A947-70E740481C1C}">
                <a14:useLocalDpi xmlns:a14="http://schemas.microsoft.com/office/drawing/2010/main" val="0"/>
              </a:ext>
            </a:extLst>
          </a:blip>
          <a:srcRect b="48232"/>
          <a:stretch>
            <a:fillRect/>
          </a:stretch>
        </p:blipFill>
        <p:spPr bwMode="auto">
          <a:xfrm>
            <a:off x="2148032" y="3557010"/>
            <a:ext cx="2066996" cy="1070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p:cNvPicPr>
            <a:picLocks noChangeAspect="1"/>
          </p:cNvPicPr>
          <p:nvPr/>
        </p:nvPicPr>
        <p:blipFill>
          <a:blip r:embed="rId2">
            <a:extLst>
              <a:ext uri="{28A0092B-C50C-407E-A947-70E740481C1C}">
                <a14:useLocalDpi xmlns:a14="http://schemas.microsoft.com/office/drawing/2010/main" val="0"/>
              </a:ext>
            </a:extLst>
          </a:blip>
          <a:srcRect t="48232"/>
          <a:stretch>
            <a:fillRect/>
          </a:stretch>
        </p:blipFill>
        <p:spPr bwMode="auto">
          <a:xfrm>
            <a:off x="2148031" y="4627418"/>
            <a:ext cx="2066997" cy="1068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15074" y="3503468"/>
            <a:ext cx="2634961" cy="1834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2741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repeatCount="2000" fill="hold" nodeType="withEffect">
                                  <p:stCondLst>
                                    <p:cond delay="0"/>
                                  </p:stCondLst>
                                  <p:childTnLst>
                                    <p:animMotion origin="layout" path="M 5.55556E-7 -1.11111E-6 C 0.13663 -0.04213 0.26198 0.00255 0.27899 0.10023 C 0.29566 0.19676 0.19774 0.31088 0.06094 0.35301 C -0.07622 0.39514 -0.20139 0.34954 -0.21806 0.25301 C -0.23507 0.15533 -0.13733 0.04213 5.55556E-7 -1.11111E-6 Z " pathEditMode="relative" rAng="20820000" ptsTypes="AAAAA">
                                      <p:cBhvr>
                                        <p:cTn id="6" dur="5000" fill="hold"/>
                                        <p:tgtEl>
                                          <p:spTgt spid="6"/>
                                        </p:tgtEl>
                                        <p:attrNameLst>
                                          <p:attrName>ppt_x</p:attrName>
                                          <p:attrName>ppt_y</p:attrName>
                                        </p:attrNameLst>
                                      </p:cBhvr>
                                      <p:rCtr x="3038" y="17639"/>
                                    </p:animMotion>
                                  </p:childTnLst>
                                </p:cTn>
                              </p:par>
                              <p:par>
                                <p:cTn id="7" presetID="6" presetClass="emph" presetSubtype="0" repeatCount="2000" autoRev="1" fill="remove" nodeType="withEffect">
                                  <p:stCondLst>
                                    <p:cond delay="0"/>
                                  </p:stCondLst>
                                  <p:childTnLst>
                                    <p:animScale>
                                      <p:cBhvr>
                                        <p:cTn id="8" dur="2500" fill="hold"/>
                                        <p:tgtEl>
                                          <p:spTgt spid="6"/>
                                        </p:tgtEl>
                                      </p:cBhvr>
                                      <p:by x="200000" y="2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mn-lt"/>
              </a:rPr>
              <a:t>What Do Satellites Do</a:t>
            </a:r>
            <a:r>
              <a:rPr lang="en-GB" altLang="en-US" dirty="0">
                <a:latin typeface="Twinkl" pitchFamily="2" charset="0"/>
              </a:rPr>
              <a:t>? </a:t>
            </a:r>
            <a:endParaRPr lang="en-GB" dirty="0"/>
          </a:p>
        </p:txBody>
      </p:sp>
      <p:sp>
        <p:nvSpPr>
          <p:cNvPr id="3" name="Content Placeholder 2"/>
          <p:cNvSpPr>
            <a:spLocks noGrp="1"/>
          </p:cNvSpPr>
          <p:nvPr>
            <p:ph idx="1"/>
          </p:nvPr>
        </p:nvSpPr>
        <p:spPr/>
        <p:txBody>
          <a:bodyPr/>
          <a:lstStyle/>
          <a:p>
            <a:pPr marL="0" indent="0">
              <a:buNone/>
            </a:pPr>
            <a:r>
              <a:rPr lang="en-GB" altLang="en-US" dirty="0"/>
              <a:t>Some satellites take pictures of Earth to help predict the weather. They can also provide information about our climate. Satellites can measure gases in the atmosphere too. Some satellites take pictures of other planets or distant galaxies, helping scientists to understand more about our universe. </a:t>
            </a:r>
          </a:p>
          <a:p>
            <a:pPr marL="0" indent="0">
              <a:buNone/>
            </a:pPr>
            <a:r>
              <a:rPr lang="en-GB" altLang="en-US" dirty="0"/>
              <a:t>Other satellites are used for communication. TV signals and telephone calls travel to a satellite, then the satellite sends them back down to different places around the world.</a:t>
            </a:r>
          </a:p>
          <a:p>
            <a:pPr marL="0" indent="0">
              <a:buNone/>
            </a:pPr>
            <a:r>
              <a:rPr lang="en-GB" altLang="en-US" dirty="0"/>
              <a:t>A geostationary satellite travels from west to east, </a:t>
            </a:r>
            <a:endParaRPr lang="en-GB" altLang="en-US" dirty="0" smtClean="0"/>
          </a:p>
          <a:p>
            <a:pPr marL="0" indent="0">
              <a:buNone/>
            </a:pPr>
            <a:r>
              <a:rPr lang="en-GB" altLang="en-US" dirty="0" smtClean="0"/>
              <a:t>moving </a:t>
            </a:r>
            <a:r>
              <a:rPr lang="en-GB" altLang="en-US" dirty="0"/>
              <a:t>in the same direction and at the same speed as the </a:t>
            </a:r>
            <a:endParaRPr lang="en-GB" altLang="en-US" dirty="0" smtClean="0"/>
          </a:p>
          <a:p>
            <a:pPr marL="0" indent="0">
              <a:buNone/>
            </a:pPr>
            <a:r>
              <a:rPr lang="en-GB" altLang="en-US" dirty="0" smtClean="0"/>
              <a:t>Earth</a:t>
            </a:r>
            <a:r>
              <a:rPr lang="en-GB" altLang="en-US" dirty="0"/>
              <a:t>. Polar-orbiting satellites travel from pole to pole</a:t>
            </a:r>
            <a:r>
              <a:rPr lang="en-GB" altLang="en-US" dirty="0" smtClean="0"/>
              <a:t>.</a:t>
            </a:r>
            <a:endParaRPr lang="en-GB" alt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340770">
            <a:off x="7334977" y="3959141"/>
            <a:ext cx="4314825" cy="218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6418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mn-lt"/>
              </a:rPr>
              <a:t>How Do They Get Up There? </a:t>
            </a:r>
            <a:endParaRPr lang="en-GB" dirty="0">
              <a:latin typeface="+mn-lt"/>
            </a:endParaRPr>
          </a:p>
        </p:txBody>
      </p:sp>
      <p:sp>
        <p:nvSpPr>
          <p:cNvPr id="3" name="Content Placeholder 2"/>
          <p:cNvSpPr>
            <a:spLocks noGrp="1"/>
          </p:cNvSpPr>
          <p:nvPr>
            <p:ph idx="1"/>
          </p:nvPr>
        </p:nvSpPr>
        <p:spPr>
          <a:xfrm>
            <a:off x="685800" y="2194560"/>
            <a:ext cx="8716818" cy="4024125"/>
          </a:xfrm>
        </p:spPr>
        <p:txBody>
          <a:bodyPr/>
          <a:lstStyle/>
          <a:p>
            <a:pPr marL="0" indent="0">
              <a:buNone/>
            </a:pPr>
            <a:r>
              <a:rPr lang="en-GB" altLang="en-US" dirty="0"/>
              <a:t>Satellites travel into space using rockets. They orbit Earth at different heights, speeds and along different pathways in order to avoid collisions. Although it doesn’t happen very often, in 2009, two communication satellites crashed while in orbit. Satellites are carefully tracked to try and avoid this happening</a:t>
            </a:r>
            <a:r>
              <a:rPr lang="en-GB" altLang="en-US" dirty="0" smtClean="0"/>
              <a:t>.</a:t>
            </a:r>
            <a:endParaRPr lang="en-GB" alt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0940248">
            <a:off x="2849490" y="3836409"/>
            <a:ext cx="4389437"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872390">
            <a:off x="9061382" y="2065976"/>
            <a:ext cx="2665412" cy="409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9727768" y="6290686"/>
            <a:ext cx="1193800"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9205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1" fill="hold" nodeType="clickEffect">
                                  <p:stCondLst>
                                    <p:cond delay="0"/>
                                  </p:stCondLst>
                                  <p:childTnLst>
                                    <p:anim calcmode="lin" valueType="num">
                                      <p:cBhvr additive="base">
                                        <p:cTn id="11" dur="500"/>
                                        <p:tgtEl>
                                          <p:spTgt spid="5"/>
                                        </p:tgtEl>
                                        <p:attrNameLst>
                                          <p:attrName>ppt_x</p:attrName>
                                        </p:attrNameLst>
                                      </p:cBhvr>
                                      <p:tavLst>
                                        <p:tav tm="0">
                                          <p:val>
                                            <p:strVal val="ppt_x"/>
                                          </p:val>
                                        </p:tav>
                                        <p:tav tm="100000">
                                          <p:val>
                                            <p:strVal val="ppt_x"/>
                                          </p:val>
                                        </p:tav>
                                      </p:tavLst>
                                    </p:anim>
                                    <p:anim calcmode="lin" valueType="num">
                                      <p:cBhvr additive="base">
                                        <p:cTn id="12" dur="500"/>
                                        <p:tgtEl>
                                          <p:spTgt spid="5"/>
                                        </p:tgtEl>
                                        <p:attrNameLst>
                                          <p:attrName>ppt_y</p:attrName>
                                        </p:attrNameLst>
                                      </p:cBhvr>
                                      <p:tavLst>
                                        <p:tav tm="0">
                                          <p:val>
                                            <p:strVal val="ppt_y"/>
                                          </p:val>
                                        </p:tav>
                                        <p:tav tm="100000">
                                          <p:val>
                                            <p:strVal val="0-ppt_h/2"/>
                                          </p:val>
                                        </p:tav>
                                      </p:tavLst>
                                    </p:anim>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childTnLst>
                                </p:cTn>
                              </p:par>
                              <p:par>
                                <p:cTn id="19" presetID="2" presetClass="exit" presetSubtype="1" fill="hold" nodeType="withEffect">
                                  <p:stCondLst>
                                    <p:cond delay="0"/>
                                  </p:stCondLst>
                                  <p:childTnLst>
                                    <p:anim calcmode="lin" valueType="num">
                                      <p:cBhvr additive="base">
                                        <p:cTn id="20" dur="500"/>
                                        <p:tgtEl>
                                          <p:spTgt spid="6"/>
                                        </p:tgtEl>
                                        <p:attrNameLst>
                                          <p:attrName>ppt_x</p:attrName>
                                        </p:attrNameLst>
                                      </p:cBhvr>
                                      <p:tavLst>
                                        <p:tav tm="0">
                                          <p:val>
                                            <p:strVal val="ppt_x"/>
                                          </p:val>
                                        </p:tav>
                                        <p:tav tm="100000">
                                          <p:val>
                                            <p:strVal val="ppt_x"/>
                                          </p:val>
                                        </p:tav>
                                      </p:tavLst>
                                    </p:anim>
                                    <p:anim calcmode="lin" valueType="num">
                                      <p:cBhvr additive="base">
                                        <p:cTn id="21" dur="500"/>
                                        <p:tgtEl>
                                          <p:spTgt spid="6"/>
                                        </p:tgtEl>
                                        <p:attrNameLst>
                                          <p:attrName>ppt_y</p:attrName>
                                        </p:attrNameLst>
                                      </p:cBhvr>
                                      <p:tavLst>
                                        <p:tav tm="0">
                                          <p:val>
                                            <p:strVal val="ppt_y"/>
                                          </p:val>
                                        </p:tav>
                                        <p:tav tm="100000">
                                          <p:val>
                                            <p:strVal val="0-ppt_h/2"/>
                                          </p:val>
                                        </p:tav>
                                      </p:tavLst>
                                    </p:anim>
                                    <p:set>
                                      <p:cBhvr>
                                        <p:cTn id="22"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mn-lt"/>
              </a:rPr>
              <a:t>What Do Satellites Look Like?</a:t>
            </a:r>
            <a:endParaRPr lang="en-GB" dirty="0">
              <a:latin typeface="+mn-lt"/>
            </a:endParaRPr>
          </a:p>
        </p:txBody>
      </p:sp>
      <p:sp>
        <p:nvSpPr>
          <p:cNvPr id="3" name="Content Placeholder 2"/>
          <p:cNvSpPr>
            <a:spLocks noGrp="1"/>
          </p:cNvSpPr>
          <p:nvPr>
            <p:ph idx="1"/>
          </p:nvPr>
        </p:nvSpPr>
        <p:spPr>
          <a:xfrm>
            <a:off x="685800" y="2194560"/>
            <a:ext cx="10820400" cy="668713"/>
          </a:xfrm>
        </p:spPr>
        <p:txBody>
          <a:bodyPr>
            <a:normAutofit lnSpcReduction="10000"/>
          </a:bodyPr>
          <a:lstStyle/>
          <a:p>
            <a:pPr marL="0" indent="0">
              <a:buNone/>
            </a:pPr>
            <a:r>
              <a:rPr lang="en-GB" altLang="en-US" dirty="0"/>
              <a:t>Satellites can vary in shape and size. All satellites have a power source and an antenna. </a:t>
            </a:r>
          </a:p>
          <a:p>
            <a:pPr marL="0" indent="0">
              <a:buNone/>
            </a:pPr>
            <a:endParaRPr lang="en-GB" dirty="0"/>
          </a:p>
        </p:txBody>
      </p:sp>
      <p:sp>
        <p:nvSpPr>
          <p:cNvPr id="4" name="Rectangle 3"/>
          <p:cNvSpPr>
            <a:spLocks noChangeArrowheads="1"/>
          </p:cNvSpPr>
          <p:nvPr/>
        </p:nvSpPr>
        <p:spPr bwMode="auto">
          <a:xfrm>
            <a:off x="685800" y="2778759"/>
            <a:ext cx="10820400" cy="967921"/>
          </a:xfrm>
          <a:prstGeom prst="rect">
            <a:avLst/>
          </a:prstGeom>
          <a:solidFill>
            <a:srgbClr val="FFC000"/>
          </a:solidFill>
          <a:ln>
            <a:noFill/>
          </a:ln>
        </p:spPr>
        <p:txBody>
          <a:bodyPr wrap="square"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200" b="1" dirty="0">
                <a:solidFill>
                  <a:schemeClr val="tx1"/>
                </a:solidFill>
                <a:latin typeface="+mn-lt"/>
              </a:rPr>
              <a:t>Power source – </a:t>
            </a:r>
            <a:r>
              <a:rPr lang="en-GB" altLang="en-US" sz="2200" dirty="0">
                <a:solidFill>
                  <a:schemeClr val="tx1"/>
                </a:solidFill>
                <a:latin typeface="+mn-lt"/>
              </a:rPr>
              <a:t>This can be a battery or solar panels. Solar panels power the satellite by converting sunlight into electricity.</a:t>
            </a:r>
          </a:p>
        </p:txBody>
      </p:sp>
      <p:sp>
        <p:nvSpPr>
          <p:cNvPr id="5" name="Rectangle 4"/>
          <p:cNvSpPr>
            <a:spLocks noChangeArrowheads="1"/>
          </p:cNvSpPr>
          <p:nvPr/>
        </p:nvSpPr>
        <p:spPr bwMode="auto">
          <a:xfrm>
            <a:off x="685800" y="3746680"/>
            <a:ext cx="10820400" cy="629367"/>
          </a:xfrm>
          <a:prstGeom prst="rect">
            <a:avLst/>
          </a:prstGeom>
          <a:solidFill>
            <a:srgbClr val="FF0000"/>
          </a:solidFill>
          <a:ln>
            <a:noFill/>
          </a:ln>
        </p:spPr>
        <p:txBody>
          <a:bodyPr wrap="square"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503030000020003" pitchFamily="2" charset="0"/>
                <a:cs typeface="Sassoon Infant Rg" panose="0200050303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503030000020003" pitchFamily="2" charset="0"/>
                <a:cs typeface="Sassoon Infant Rg" panose="0200050303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503030000020003" pitchFamily="2" charset="0"/>
                <a:cs typeface="Sassoon Infant Rg" panose="0200050303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503030000020003" pitchFamily="2" charset="0"/>
                <a:cs typeface="Sassoon Infant Rg" panose="0200050303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503030000020003" pitchFamily="2" charset="0"/>
                <a:cs typeface="Sassoon Infant Rg" panose="0200050303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503030000020003" pitchFamily="2" charset="0"/>
                <a:cs typeface="Sassoon Infant Rg" panose="0200050303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503030000020003" pitchFamily="2" charset="0"/>
                <a:cs typeface="Sassoon Infant Rg" panose="0200050303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503030000020003" pitchFamily="2" charset="0"/>
                <a:cs typeface="Sassoon Infant Rg" panose="0200050303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503030000020003" pitchFamily="2" charset="0"/>
                <a:cs typeface="Sassoon Infant Rg" panose="02000503030000020003" pitchFamily="2" charset="0"/>
              </a:defRPr>
            </a:lvl9pPr>
          </a:lstStyle>
          <a:p>
            <a:pPr eaLnBrk="1" hangingPunct="1">
              <a:lnSpc>
                <a:spcPct val="100000"/>
              </a:lnSpc>
              <a:spcBef>
                <a:spcPct val="0"/>
              </a:spcBef>
              <a:buFontTx/>
              <a:buNone/>
              <a:defRPr/>
            </a:pPr>
            <a:r>
              <a:rPr lang="en-GB" altLang="en-US" sz="2200" b="1" dirty="0">
                <a:solidFill>
                  <a:schemeClr val="tx1"/>
                </a:solidFill>
                <a:latin typeface="+mn-lt"/>
              </a:rPr>
              <a:t>Antenna – </a:t>
            </a:r>
            <a:r>
              <a:rPr lang="en-GB" altLang="en-US" sz="2200" dirty="0">
                <a:solidFill>
                  <a:schemeClr val="tx1"/>
                </a:solidFill>
                <a:latin typeface="+mn-lt"/>
              </a:rPr>
              <a:t>This sends and receives information to and from Earth</a:t>
            </a:r>
            <a:r>
              <a:rPr lang="en-GB" altLang="en-US" dirty="0">
                <a:solidFill>
                  <a:schemeClr val="tx1"/>
                </a:solidFill>
              </a:rPr>
              <a:t>.</a:t>
            </a:r>
          </a:p>
        </p:txBody>
      </p:sp>
      <p:pic>
        <p:nvPicPr>
          <p:cNvPr id="6" name="Picture 4"/>
          <p:cNvPicPr>
            <a:picLocks noChangeAspect="1"/>
          </p:cNvPicPr>
          <p:nvPr/>
        </p:nvPicPr>
        <p:blipFill>
          <a:blip r:embed="rId2">
            <a:extLst>
              <a:ext uri="{28A0092B-C50C-407E-A947-70E740481C1C}">
                <a14:useLocalDpi xmlns:a14="http://schemas.microsoft.com/office/drawing/2010/main" val="0"/>
              </a:ext>
            </a:extLst>
          </a:blip>
          <a:srcRect l="6966" b="16042"/>
          <a:stretch>
            <a:fillRect/>
          </a:stretch>
        </p:blipFill>
        <p:spPr bwMode="auto">
          <a:xfrm>
            <a:off x="6797963" y="4457845"/>
            <a:ext cx="3816350"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685799" y="4559366"/>
            <a:ext cx="4412673" cy="1645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44000" tIns="144000" rIns="25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2200" b="1" dirty="0">
                <a:solidFill>
                  <a:schemeClr val="tx1"/>
                </a:solidFill>
                <a:latin typeface="+mn-lt"/>
              </a:rPr>
              <a:t>Many satellites have cameras. They also have sensors, such as heat sensors, which measure temperature.</a:t>
            </a:r>
          </a:p>
        </p:txBody>
      </p:sp>
    </p:spTree>
    <p:extLst>
      <p:ext uri="{BB962C8B-B14F-4D97-AF65-F5344CB8AC3E}">
        <p14:creationId xmlns:p14="http://schemas.microsoft.com/office/powerpoint/2010/main" val="2768335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mn-lt"/>
              </a:rPr>
              <a:t>The First Satellite</a:t>
            </a:r>
            <a:endParaRPr lang="en-GB" dirty="0">
              <a:latin typeface="+mn-lt"/>
            </a:endParaRPr>
          </a:p>
        </p:txBody>
      </p:sp>
      <p:sp>
        <p:nvSpPr>
          <p:cNvPr id="3" name="Content Placeholder 2"/>
          <p:cNvSpPr>
            <a:spLocks noGrp="1"/>
          </p:cNvSpPr>
          <p:nvPr>
            <p:ph idx="1"/>
          </p:nvPr>
        </p:nvSpPr>
        <p:spPr/>
        <p:txBody>
          <a:bodyPr/>
          <a:lstStyle/>
          <a:p>
            <a:pPr marL="0" indent="0">
              <a:buNone/>
            </a:pPr>
            <a:r>
              <a:rPr lang="en-GB" altLang="en-US" dirty="0"/>
              <a:t>The first ever artificial satellite sent into space was called Sputnik 1. It was launched in 1957 by the Soviet Union.</a:t>
            </a:r>
          </a:p>
          <a:p>
            <a:pPr marL="0" indent="0">
              <a:buNone/>
            </a:pPr>
            <a:endParaRPr lang="en-GB"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15366"/>
          <a:stretch/>
        </p:blipFill>
        <p:spPr bwMode="auto">
          <a:xfrm>
            <a:off x="3455230" y="2999869"/>
            <a:ext cx="5281540" cy="335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8105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mn-lt"/>
              </a:rPr>
              <a:t>Images From Space</a:t>
            </a:r>
            <a:endParaRPr lang="en-GB" dirty="0">
              <a:latin typeface="+mn-l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l="449" t="5605" r="1849" b="6551"/>
          <a:stretch>
            <a:fillRect/>
          </a:stretch>
        </p:blipFill>
        <p:spPr bwMode="auto">
          <a:xfrm>
            <a:off x="2677410" y="1872673"/>
            <a:ext cx="3109028" cy="209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86438" y="2057401"/>
            <a:ext cx="4465926" cy="4465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b="7404"/>
          <a:stretch>
            <a:fillRect/>
          </a:stretch>
        </p:blipFill>
        <p:spPr bwMode="auto">
          <a:xfrm>
            <a:off x="2675810" y="4138572"/>
            <a:ext cx="3112228" cy="2249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090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764373"/>
            <a:ext cx="8610600" cy="895199"/>
          </a:xfrm>
        </p:spPr>
        <p:txBody>
          <a:bodyPr/>
          <a:lstStyle/>
          <a:p>
            <a:r>
              <a:rPr lang="en-GB" altLang="en-US" dirty="0">
                <a:latin typeface="+mn-lt"/>
              </a:rPr>
              <a:t>POES Facts </a:t>
            </a:r>
            <a:endParaRPr lang="en-GB" dirty="0">
              <a:latin typeface="+mn-lt"/>
            </a:endParaRPr>
          </a:p>
        </p:txBody>
      </p:sp>
      <p:sp>
        <p:nvSpPr>
          <p:cNvPr id="3" name="Content Placeholder 2"/>
          <p:cNvSpPr>
            <a:spLocks noGrp="1"/>
          </p:cNvSpPr>
          <p:nvPr>
            <p:ph idx="1"/>
          </p:nvPr>
        </p:nvSpPr>
        <p:spPr>
          <a:xfrm>
            <a:off x="685800" y="1538178"/>
            <a:ext cx="10820400" cy="4024125"/>
          </a:xfrm>
        </p:spPr>
        <p:txBody>
          <a:bodyPr>
            <a:normAutofit/>
          </a:bodyPr>
          <a:lstStyle/>
          <a:p>
            <a:pPr marL="285750" indent="-285750">
              <a:spcBef>
                <a:spcPts val="0"/>
              </a:spcBef>
              <a:defRPr/>
            </a:pPr>
            <a:r>
              <a:rPr lang="en-GB" spc="-40" dirty="0"/>
              <a:t>POES is a polar-orbiting weather satellite.</a:t>
            </a:r>
          </a:p>
          <a:p>
            <a:pPr marL="285750" indent="-285750">
              <a:spcBef>
                <a:spcPts val="0"/>
              </a:spcBef>
              <a:defRPr/>
            </a:pPr>
            <a:r>
              <a:rPr lang="en-GB" spc="-40" dirty="0"/>
              <a:t>This satellite orbits 500 miles above Earth, around 14 times every day.</a:t>
            </a:r>
          </a:p>
          <a:p>
            <a:pPr marL="285750" indent="-285750">
              <a:spcBef>
                <a:spcPts val="0"/>
              </a:spcBef>
              <a:defRPr/>
            </a:pPr>
            <a:r>
              <a:rPr lang="en-GB" spc="-40" dirty="0"/>
              <a:t>It passes close to the North and South Poles.</a:t>
            </a:r>
          </a:p>
          <a:p>
            <a:pPr marL="285750" indent="-285750">
              <a:spcBef>
                <a:spcPts val="0"/>
              </a:spcBef>
              <a:defRPr/>
            </a:pPr>
            <a:r>
              <a:rPr lang="en-GB" spc="-40" dirty="0"/>
              <a:t>Heat sensors measure the temperature of the land, air, oceans and clouds</a:t>
            </a:r>
            <a:r>
              <a:rPr lang="en-GB" spc="-40" dirty="0" smtClean="0"/>
              <a:t>.</a:t>
            </a:r>
            <a:endParaRPr lang="en-GB" spc="-40" dirty="0"/>
          </a:p>
        </p:txBody>
      </p:sp>
      <p:grpSp>
        <p:nvGrpSpPr>
          <p:cNvPr id="4" name="Group 3"/>
          <p:cNvGrpSpPr>
            <a:grpSpLocks/>
          </p:cNvGrpSpPr>
          <p:nvPr/>
        </p:nvGrpSpPr>
        <p:grpSpPr bwMode="auto">
          <a:xfrm>
            <a:off x="2541587" y="3068781"/>
            <a:ext cx="7108825" cy="3178175"/>
            <a:chOff x="1178878" y="2796692"/>
            <a:chExt cx="7107872" cy="3178702"/>
          </a:xfrm>
        </p:grpSpPr>
        <p:pic>
          <p:nvPicPr>
            <p:cNvPr id="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91740" y="3162587"/>
              <a:ext cx="5086350" cy="2747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178878" y="3056719"/>
              <a:ext cx="1726882" cy="567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rPr>
                <a:t>Imager</a:t>
              </a:r>
            </a:p>
          </p:txBody>
        </p:sp>
        <p:cxnSp>
          <p:nvCxnSpPr>
            <p:cNvPr id="7" name="Straight Connector 6"/>
            <p:cNvCxnSpPr/>
            <p:nvPr/>
          </p:nvCxnSpPr>
          <p:spPr>
            <a:xfrm>
              <a:off x="2128076" y="3365111"/>
              <a:ext cx="1026974" cy="692265"/>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sp>
          <p:nvSpPr>
            <p:cNvPr id="8" name="Rectangle 8"/>
            <p:cNvSpPr>
              <a:spLocks noChangeArrowheads="1"/>
            </p:cNvSpPr>
            <p:nvPr/>
          </p:nvSpPr>
          <p:spPr bwMode="auto">
            <a:xfrm>
              <a:off x="1178878" y="4872082"/>
              <a:ext cx="1726882" cy="567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Sensors</a:t>
              </a:r>
            </a:p>
          </p:txBody>
        </p:sp>
        <p:cxnSp>
          <p:nvCxnSpPr>
            <p:cNvPr id="9" name="Straight Connector 8"/>
            <p:cNvCxnSpPr/>
            <p:nvPr/>
          </p:nvCxnSpPr>
          <p:spPr>
            <a:xfrm flipV="1">
              <a:off x="2162996" y="4401921"/>
              <a:ext cx="742850" cy="765302"/>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sp>
          <p:nvSpPr>
            <p:cNvPr id="10" name="Rectangle 14"/>
            <p:cNvSpPr>
              <a:spLocks noChangeArrowheads="1"/>
            </p:cNvSpPr>
            <p:nvPr/>
          </p:nvSpPr>
          <p:spPr bwMode="auto">
            <a:xfrm>
              <a:off x="2291239" y="5407583"/>
              <a:ext cx="1726882" cy="567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Antenna</a:t>
              </a:r>
            </a:p>
          </p:txBody>
        </p:sp>
        <p:cxnSp>
          <p:nvCxnSpPr>
            <p:cNvPr id="11" name="Straight Connector 10"/>
            <p:cNvCxnSpPr/>
            <p:nvPr/>
          </p:nvCxnSpPr>
          <p:spPr>
            <a:xfrm flipV="1">
              <a:off x="3355048" y="5167223"/>
              <a:ext cx="246030" cy="523962"/>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sp>
          <p:nvSpPr>
            <p:cNvPr id="12" name="Rectangle 17"/>
            <p:cNvSpPr>
              <a:spLocks noChangeArrowheads="1"/>
            </p:cNvSpPr>
            <p:nvPr/>
          </p:nvSpPr>
          <p:spPr bwMode="auto">
            <a:xfrm>
              <a:off x="6300788" y="5374654"/>
              <a:ext cx="1985962" cy="567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Solar Array</a:t>
              </a:r>
            </a:p>
          </p:txBody>
        </p:sp>
        <p:cxnSp>
          <p:nvCxnSpPr>
            <p:cNvPr id="13" name="Straight Connector 12"/>
            <p:cNvCxnSpPr/>
            <p:nvPr/>
          </p:nvCxnSpPr>
          <p:spPr>
            <a:xfrm flipH="1" flipV="1">
              <a:off x="6077246" y="4697245"/>
              <a:ext cx="334917" cy="993940"/>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sp>
          <p:nvSpPr>
            <p:cNvPr id="14" name="Rectangle 22"/>
            <p:cNvSpPr>
              <a:spLocks noChangeArrowheads="1"/>
            </p:cNvSpPr>
            <p:nvPr/>
          </p:nvSpPr>
          <p:spPr bwMode="auto">
            <a:xfrm>
              <a:off x="3855402" y="2796692"/>
              <a:ext cx="2157412" cy="84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Search and rescue antenna</a:t>
              </a:r>
            </a:p>
          </p:txBody>
        </p:sp>
        <p:cxnSp>
          <p:nvCxnSpPr>
            <p:cNvPr id="15" name="Straight Connector 14"/>
            <p:cNvCxnSpPr/>
            <p:nvPr/>
          </p:nvCxnSpPr>
          <p:spPr>
            <a:xfrm flipV="1">
              <a:off x="4270913" y="3498483"/>
              <a:ext cx="426980" cy="363598"/>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cxnSp>
          <p:nvCxnSpPr>
            <p:cNvPr id="16" name="Straight Connector 15"/>
            <p:cNvCxnSpPr/>
            <p:nvPr/>
          </p:nvCxnSpPr>
          <p:spPr>
            <a:xfrm flipV="1">
              <a:off x="2162996" y="4592453"/>
              <a:ext cx="1525382" cy="574770"/>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cxnSp>
          <p:nvCxnSpPr>
            <p:cNvPr id="17" name="Straight Connector 16"/>
            <p:cNvCxnSpPr/>
            <p:nvPr/>
          </p:nvCxnSpPr>
          <p:spPr>
            <a:xfrm flipV="1">
              <a:off x="2162996" y="4697245"/>
              <a:ext cx="2263472" cy="469978"/>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sp>
          <p:nvSpPr>
            <p:cNvPr id="18" name="Rectangle 32"/>
            <p:cNvSpPr>
              <a:spLocks noChangeArrowheads="1"/>
            </p:cNvSpPr>
            <p:nvPr/>
          </p:nvSpPr>
          <p:spPr bwMode="auto">
            <a:xfrm>
              <a:off x="5621179" y="2797926"/>
              <a:ext cx="2157412" cy="567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Batteries</a:t>
              </a:r>
            </a:p>
          </p:txBody>
        </p:sp>
        <p:cxnSp>
          <p:nvCxnSpPr>
            <p:cNvPr id="19" name="Straight Connector 18"/>
            <p:cNvCxnSpPr/>
            <p:nvPr/>
          </p:nvCxnSpPr>
          <p:spPr>
            <a:xfrm flipV="1">
              <a:off x="4886781" y="3219037"/>
              <a:ext cx="1525382" cy="855805"/>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cxnSp>
          <p:nvCxnSpPr>
            <p:cNvPr id="20" name="Straight Connector 19"/>
            <p:cNvCxnSpPr/>
            <p:nvPr/>
          </p:nvCxnSpPr>
          <p:spPr>
            <a:xfrm flipV="1">
              <a:off x="4920113" y="3246029"/>
              <a:ext cx="1455543" cy="1506787"/>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840747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764373"/>
            <a:ext cx="8610600" cy="731918"/>
          </a:xfrm>
        </p:spPr>
        <p:txBody>
          <a:bodyPr/>
          <a:lstStyle/>
          <a:p>
            <a:r>
              <a:rPr lang="en-GB" altLang="en-US" dirty="0">
                <a:latin typeface="+mn-lt"/>
              </a:rPr>
              <a:t>Sentinel Facts </a:t>
            </a:r>
            <a:endParaRPr lang="en-GB" dirty="0">
              <a:latin typeface="+mn-lt"/>
            </a:endParaRPr>
          </a:p>
        </p:txBody>
      </p:sp>
      <p:sp>
        <p:nvSpPr>
          <p:cNvPr id="3" name="Content Placeholder 2"/>
          <p:cNvSpPr>
            <a:spLocks noGrp="1"/>
          </p:cNvSpPr>
          <p:nvPr>
            <p:ph idx="1"/>
          </p:nvPr>
        </p:nvSpPr>
        <p:spPr>
          <a:xfrm>
            <a:off x="685800" y="1476707"/>
            <a:ext cx="10820400" cy="4024125"/>
          </a:xfrm>
        </p:spPr>
        <p:txBody>
          <a:bodyPr>
            <a:normAutofit/>
          </a:bodyPr>
          <a:lstStyle/>
          <a:p>
            <a:pPr marL="285750" indent="-285750">
              <a:spcBef>
                <a:spcPts val="0"/>
              </a:spcBef>
              <a:defRPr/>
            </a:pPr>
            <a:r>
              <a:rPr lang="en-GB" spc="-40" dirty="0"/>
              <a:t>Sentinel satellites monitor the Earth’s land, oceans and atmosphere as well as provide information for emergency services.</a:t>
            </a:r>
          </a:p>
          <a:p>
            <a:pPr marL="285750" indent="-285750">
              <a:spcBef>
                <a:spcPts val="0"/>
              </a:spcBef>
              <a:defRPr/>
            </a:pPr>
            <a:r>
              <a:rPr lang="en-GB" spc="-40" dirty="0"/>
              <a:t>They were launched by the European Space Agency (ESA)</a:t>
            </a:r>
          </a:p>
          <a:p>
            <a:pPr marL="285750" indent="-285750">
              <a:spcBef>
                <a:spcPts val="0"/>
              </a:spcBef>
              <a:defRPr/>
            </a:pPr>
            <a:r>
              <a:rPr lang="en-GB" spc="-40" dirty="0"/>
              <a:t>Currently, there are 4 groups (or ‘constellations’) of Sentinel satellites in orbit, with a further 3 planned to be launched in the future.</a:t>
            </a:r>
          </a:p>
          <a:p>
            <a:pPr marL="285750" indent="-285750">
              <a:spcBef>
                <a:spcPts val="0"/>
              </a:spcBef>
              <a:defRPr/>
            </a:pPr>
            <a:r>
              <a:rPr lang="en-GB" spc="-40" dirty="0"/>
              <a:t>The first Sentinel satellites were launched in 2014</a:t>
            </a:r>
            <a:r>
              <a:rPr lang="en-GB" spc="-40" dirty="0" smtClean="0"/>
              <a:t>.</a:t>
            </a:r>
            <a:endParaRPr lang="en-GB" spc="-40" dirty="0"/>
          </a:p>
        </p:txBody>
      </p:sp>
      <p:pic>
        <p:nvPicPr>
          <p:cNvPr id="4" name="Picture 2" descr="A picture containing indoor, table, computer, desk&#10;&#10;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73512" y="2873952"/>
            <a:ext cx="6454775"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0474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ssolv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mn-lt"/>
              </a:rPr>
              <a:t>GOES Facts </a:t>
            </a:r>
            <a:endParaRPr lang="en-GB" dirty="0">
              <a:latin typeface="+mn-lt"/>
            </a:endParaRPr>
          </a:p>
        </p:txBody>
      </p:sp>
      <p:sp>
        <p:nvSpPr>
          <p:cNvPr id="3" name="Content Placeholder 2"/>
          <p:cNvSpPr>
            <a:spLocks noGrp="1"/>
          </p:cNvSpPr>
          <p:nvPr>
            <p:ph idx="1"/>
          </p:nvPr>
        </p:nvSpPr>
        <p:spPr/>
        <p:txBody>
          <a:bodyPr>
            <a:normAutofit/>
          </a:bodyPr>
          <a:lstStyle/>
          <a:p>
            <a:pPr>
              <a:lnSpc>
                <a:spcPct val="100000"/>
              </a:lnSpc>
              <a:spcBef>
                <a:spcPct val="0"/>
              </a:spcBef>
            </a:pPr>
            <a:r>
              <a:rPr lang="en-GB" altLang="en-US" dirty="0"/>
              <a:t>GOES stands for Geostationary Operational Environmental Satellite.</a:t>
            </a:r>
          </a:p>
          <a:p>
            <a:pPr>
              <a:lnSpc>
                <a:spcPct val="100000"/>
              </a:lnSpc>
              <a:spcBef>
                <a:spcPct val="0"/>
              </a:spcBef>
            </a:pPr>
            <a:r>
              <a:rPr lang="en-GB" altLang="en-US" dirty="0"/>
              <a:t>It orbits Earth over 22 000 miles above the Earth’s equator.</a:t>
            </a:r>
          </a:p>
          <a:p>
            <a:pPr>
              <a:lnSpc>
                <a:spcPct val="100000"/>
              </a:lnSpc>
              <a:spcBef>
                <a:spcPct val="0"/>
              </a:spcBef>
            </a:pPr>
            <a:r>
              <a:rPr lang="en-GB" altLang="en-US" dirty="0"/>
              <a:t>It completes one full orbit every day.</a:t>
            </a:r>
          </a:p>
          <a:p>
            <a:pPr>
              <a:lnSpc>
                <a:spcPct val="100000"/>
              </a:lnSpc>
              <a:spcBef>
                <a:spcPct val="0"/>
              </a:spcBef>
            </a:pPr>
            <a:r>
              <a:rPr lang="en-GB" altLang="en-US" dirty="0"/>
              <a:t>This type of satellite monitors storms</a:t>
            </a:r>
            <a:r>
              <a:rPr lang="en-GB" altLang="en-US" dirty="0" smtClean="0"/>
              <a:t>.</a:t>
            </a:r>
            <a:endParaRPr lang="en-GB" altLang="en-US" dirty="0"/>
          </a:p>
        </p:txBody>
      </p:sp>
      <p:grpSp>
        <p:nvGrpSpPr>
          <p:cNvPr id="4" name="Group 3"/>
          <p:cNvGrpSpPr>
            <a:grpSpLocks/>
          </p:cNvGrpSpPr>
          <p:nvPr/>
        </p:nvGrpSpPr>
        <p:grpSpPr bwMode="auto">
          <a:xfrm>
            <a:off x="2279506" y="3495243"/>
            <a:ext cx="7337425" cy="2997200"/>
            <a:chOff x="1013778" y="2922968"/>
            <a:chExt cx="7338060" cy="2997268"/>
          </a:xfrm>
        </p:grpSpPr>
        <p:pic>
          <p:nvPicPr>
            <p:cNvPr id="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13778" y="2922968"/>
              <a:ext cx="5637530" cy="2859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1449706" y="3613100"/>
              <a:ext cx="1726882" cy="567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Imager</a:t>
              </a:r>
            </a:p>
          </p:txBody>
        </p:sp>
        <p:sp>
          <p:nvSpPr>
            <p:cNvPr id="7" name="Rectangle 6"/>
            <p:cNvSpPr>
              <a:spLocks noChangeArrowheads="1"/>
            </p:cNvSpPr>
            <p:nvPr/>
          </p:nvSpPr>
          <p:spPr bwMode="auto">
            <a:xfrm>
              <a:off x="1693546" y="5068520"/>
              <a:ext cx="1726882" cy="567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Sounder</a:t>
              </a:r>
            </a:p>
          </p:txBody>
        </p:sp>
        <p:sp>
          <p:nvSpPr>
            <p:cNvPr id="8" name="Rectangle 7"/>
            <p:cNvSpPr>
              <a:spLocks noChangeArrowheads="1"/>
            </p:cNvSpPr>
            <p:nvPr/>
          </p:nvSpPr>
          <p:spPr bwMode="auto">
            <a:xfrm>
              <a:off x="6004244" y="5352425"/>
              <a:ext cx="1726882" cy="567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Antenna</a:t>
              </a:r>
            </a:p>
          </p:txBody>
        </p:sp>
        <p:sp>
          <p:nvSpPr>
            <p:cNvPr id="9" name="Rectangle 8"/>
            <p:cNvSpPr>
              <a:spLocks noChangeArrowheads="1"/>
            </p:cNvSpPr>
            <p:nvPr/>
          </p:nvSpPr>
          <p:spPr bwMode="auto">
            <a:xfrm>
              <a:off x="6624956" y="3831807"/>
              <a:ext cx="1726882" cy="844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Solar</a:t>
              </a:r>
            </a:p>
            <a:p>
              <a:pPr algn="ctr" eaLnBrk="1" hangingPunct="1">
                <a:lnSpc>
                  <a:spcPct val="100000"/>
                </a:lnSpc>
                <a:spcBef>
                  <a:spcPct val="0"/>
                </a:spcBef>
                <a:buFontTx/>
                <a:buNone/>
              </a:pPr>
              <a:r>
                <a:rPr lang="en-GB" altLang="en-US" b="1">
                  <a:solidFill>
                    <a:schemeClr val="tx1"/>
                  </a:solidFill>
                </a:rPr>
                <a:t>Array</a:t>
              </a:r>
            </a:p>
          </p:txBody>
        </p:sp>
        <p:cxnSp>
          <p:nvCxnSpPr>
            <p:cNvPr id="10" name="Straight Connector 9"/>
            <p:cNvCxnSpPr/>
            <p:nvPr/>
          </p:nvCxnSpPr>
          <p:spPr>
            <a:xfrm>
              <a:off x="2399785" y="3921528"/>
              <a:ext cx="2251270" cy="639778"/>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flipV="1">
              <a:off x="2698261" y="4839123"/>
              <a:ext cx="1952794" cy="558813"/>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cxnSp>
          <p:nvCxnSpPr>
            <p:cNvPr id="12" name="Straight Connector 11"/>
            <p:cNvCxnSpPr/>
            <p:nvPr/>
          </p:nvCxnSpPr>
          <p:spPr>
            <a:xfrm flipH="1" flipV="1">
              <a:off x="5016211" y="4907388"/>
              <a:ext cx="1074831" cy="728679"/>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cxnSp>
          <p:nvCxnSpPr>
            <p:cNvPr id="13" name="Straight Connector 12"/>
            <p:cNvCxnSpPr/>
            <p:nvPr/>
          </p:nvCxnSpPr>
          <p:spPr>
            <a:xfrm flipH="1" flipV="1">
              <a:off x="6172011" y="3772299"/>
              <a:ext cx="819221" cy="482611"/>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109750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mn-lt"/>
              </a:rPr>
              <a:t>GOES-16 and GOES-17 Facts </a:t>
            </a:r>
            <a:endParaRPr lang="en-GB" dirty="0">
              <a:latin typeface="+mn-lt"/>
            </a:endParaRPr>
          </a:p>
        </p:txBody>
      </p:sp>
      <p:sp>
        <p:nvSpPr>
          <p:cNvPr id="3" name="Content Placeholder 2"/>
          <p:cNvSpPr>
            <a:spLocks noGrp="1"/>
          </p:cNvSpPr>
          <p:nvPr>
            <p:ph idx="1"/>
          </p:nvPr>
        </p:nvSpPr>
        <p:spPr/>
        <p:txBody>
          <a:bodyPr>
            <a:normAutofit/>
          </a:bodyPr>
          <a:lstStyle/>
          <a:p>
            <a:pPr>
              <a:lnSpc>
                <a:spcPct val="100000"/>
              </a:lnSpc>
              <a:spcBef>
                <a:spcPct val="0"/>
              </a:spcBef>
            </a:pPr>
            <a:r>
              <a:rPr lang="en-GB" altLang="en-US" dirty="0"/>
              <a:t>Launch date – 19</a:t>
            </a:r>
            <a:r>
              <a:rPr lang="en-GB" altLang="en-US" baseline="30000" dirty="0"/>
              <a:t>th </a:t>
            </a:r>
            <a:r>
              <a:rPr lang="en-GB" altLang="en-US" dirty="0"/>
              <a:t>November</a:t>
            </a:r>
            <a:r>
              <a:rPr lang="en-GB" altLang="en-US" baseline="30000" dirty="0"/>
              <a:t> </a:t>
            </a:r>
            <a:r>
              <a:rPr lang="en-GB" altLang="en-US" dirty="0"/>
              <a:t> 2016 (GOES-16) and 1</a:t>
            </a:r>
            <a:r>
              <a:rPr lang="en-GB" altLang="en-US" baseline="30000" dirty="0"/>
              <a:t>st </a:t>
            </a:r>
            <a:r>
              <a:rPr lang="en-GB" altLang="en-US" dirty="0"/>
              <a:t>March 2018 (GOES-17)</a:t>
            </a:r>
          </a:p>
          <a:p>
            <a:pPr>
              <a:lnSpc>
                <a:spcPct val="100000"/>
              </a:lnSpc>
              <a:spcBef>
                <a:spcPct val="0"/>
              </a:spcBef>
            </a:pPr>
            <a:r>
              <a:rPr lang="en-GB" altLang="en-US" dirty="0"/>
              <a:t>High-resolution visible and infrared imaging</a:t>
            </a:r>
          </a:p>
          <a:p>
            <a:pPr>
              <a:lnSpc>
                <a:spcPct val="100000"/>
              </a:lnSpc>
              <a:spcBef>
                <a:spcPct val="0"/>
              </a:spcBef>
            </a:pPr>
            <a:r>
              <a:rPr lang="en-GB" altLang="en-US" dirty="0"/>
              <a:t>Maps lightning from around more than half of the Earth</a:t>
            </a:r>
          </a:p>
          <a:p>
            <a:pPr>
              <a:lnSpc>
                <a:spcPct val="100000"/>
              </a:lnSpc>
              <a:spcBef>
                <a:spcPct val="0"/>
              </a:spcBef>
            </a:pPr>
            <a:r>
              <a:rPr lang="en-GB" altLang="en-US" dirty="0"/>
              <a:t>Predicts weather more </a:t>
            </a:r>
            <a:r>
              <a:rPr lang="en-GB" altLang="en-US" dirty="0" smtClean="0"/>
              <a:t>accurately</a:t>
            </a:r>
            <a:endParaRPr lang="en-GB" altLang="en-US" dirty="0"/>
          </a:p>
        </p:txBody>
      </p:sp>
      <p:grpSp>
        <p:nvGrpSpPr>
          <p:cNvPr id="4" name="Group 3"/>
          <p:cNvGrpSpPr>
            <a:grpSpLocks/>
          </p:cNvGrpSpPr>
          <p:nvPr/>
        </p:nvGrpSpPr>
        <p:grpSpPr bwMode="auto">
          <a:xfrm>
            <a:off x="1950059" y="3538538"/>
            <a:ext cx="7886236" cy="3025775"/>
            <a:chOff x="451785" y="3006595"/>
            <a:chExt cx="8494136" cy="3107674"/>
          </a:xfrm>
        </p:grpSpPr>
        <p:pic>
          <p:nvPicPr>
            <p:cNvPr id="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06941" y="3234689"/>
              <a:ext cx="5150010" cy="271914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 name="Rectangle 4"/>
            <p:cNvSpPr>
              <a:spLocks noChangeArrowheads="1"/>
            </p:cNvSpPr>
            <p:nvPr/>
          </p:nvSpPr>
          <p:spPr bwMode="auto">
            <a:xfrm>
              <a:off x="755650" y="3234689"/>
              <a:ext cx="1726882" cy="56781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Antenna</a:t>
              </a:r>
            </a:p>
          </p:txBody>
        </p:sp>
        <p:cxnSp>
          <p:nvCxnSpPr>
            <p:cNvPr id="7" name="Straight Connector 6"/>
            <p:cNvCxnSpPr/>
            <p:nvPr/>
          </p:nvCxnSpPr>
          <p:spPr>
            <a:xfrm>
              <a:off x="1867058" y="3557694"/>
              <a:ext cx="889133" cy="202178"/>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sp>
          <p:nvSpPr>
            <p:cNvPr id="8" name="Rectangle 7"/>
            <p:cNvSpPr>
              <a:spLocks noChangeArrowheads="1"/>
            </p:cNvSpPr>
            <p:nvPr/>
          </p:nvSpPr>
          <p:spPr bwMode="auto">
            <a:xfrm>
              <a:off x="635951" y="3814269"/>
              <a:ext cx="1726882" cy="8448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Advanced </a:t>
              </a:r>
            </a:p>
            <a:p>
              <a:pPr algn="ctr" eaLnBrk="1" hangingPunct="1">
                <a:lnSpc>
                  <a:spcPct val="100000"/>
                </a:lnSpc>
                <a:spcBef>
                  <a:spcPct val="0"/>
                </a:spcBef>
                <a:buFontTx/>
                <a:buNone/>
              </a:pPr>
              <a:r>
                <a:rPr lang="en-GB" altLang="en-US" b="1">
                  <a:solidFill>
                    <a:schemeClr val="tx1"/>
                  </a:solidFill>
                </a:rPr>
                <a:t>Imager</a:t>
              </a:r>
            </a:p>
          </p:txBody>
        </p:sp>
        <p:cxnSp>
          <p:nvCxnSpPr>
            <p:cNvPr id="9" name="Straight Connector 8"/>
            <p:cNvCxnSpPr/>
            <p:nvPr/>
          </p:nvCxnSpPr>
          <p:spPr>
            <a:xfrm>
              <a:off x="1841409" y="4235969"/>
              <a:ext cx="641202" cy="334246"/>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sp>
          <p:nvSpPr>
            <p:cNvPr id="10" name="Rectangle 11"/>
            <p:cNvSpPr>
              <a:spLocks noChangeArrowheads="1"/>
            </p:cNvSpPr>
            <p:nvPr/>
          </p:nvSpPr>
          <p:spPr bwMode="auto">
            <a:xfrm>
              <a:off x="451785" y="5081484"/>
              <a:ext cx="1911048" cy="86767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dirty="0" smtClean="0">
                  <a:solidFill>
                    <a:schemeClr val="tx1"/>
                  </a:solidFill>
                </a:rPr>
                <a:t>Lightning </a:t>
              </a:r>
              <a:r>
                <a:rPr lang="en-GB" altLang="en-US" b="1" dirty="0">
                  <a:solidFill>
                    <a:schemeClr val="tx1"/>
                  </a:solidFill>
                </a:rPr>
                <a:t>Mapper</a:t>
              </a:r>
            </a:p>
          </p:txBody>
        </p:sp>
        <p:cxnSp>
          <p:nvCxnSpPr>
            <p:cNvPr id="11" name="Straight Connector 10"/>
            <p:cNvCxnSpPr/>
            <p:nvPr/>
          </p:nvCxnSpPr>
          <p:spPr>
            <a:xfrm flipV="1">
              <a:off x="1966230" y="4770763"/>
              <a:ext cx="1131934" cy="614686"/>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sp>
          <p:nvSpPr>
            <p:cNvPr id="12" name="Rectangle 15"/>
            <p:cNvSpPr>
              <a:spLocks noChangeArrowheads="1"/>
            </p:cNvSpPr>
            <p:nvPr/>
          </p:nvSpPr>
          <p:spPr bwMode="auto">
            <a:xfrm>
              <a:off x="4205921" y="3006595"/>
              <a:ext cx="2470628" cy="84481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Space Weather Sensor</a:t>
              </a:r>
            </a:p>
          </p:txBody>
        </p:sp>
        <p:sp>
          <p:nvSpPr>
            <p:cNvPr id="13" name="Rectangle 16"/>
            <p:cNvSpPr>
              <a:spLocks noChangeArrowheads="1"/>
            </p:cNvSpPr>
            <p:nvPr/>
          </p:nvSpPr>
          <p:spPr bwMode="auto">
            <a:xfrm>
              <a:off x="6475293" y="4375173"/>
              <a:ext cx="2470628" cy="56781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Solar Array</a:t>
              </a:r>
            </a:p>
          </p:txBody>
        </p:sp>
        <p:sp>
          <p:nvSpPr>
            <p:cNvPr id="14" name="Rectangle 17"/>
            <p:cNvSpPr>
              <a:spLocks noChangeArrowheads="1"/>
            </p:cNvSpPr>
            <p:nvPr/>
          </p:nvSpPr>
          <p:spPr bwMode="auto">
            <a:xfrm>
              <a:off x="5593635" y="3711338"/>
              <a:ext cx="2470628" cy="56781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Solar Imager</a:t>
              </a:r>
            </a:p>
          </p:txBody>
        </p:sp>
        <p:sp>
          <p:nvSpPr>
            <p:cNvPr id="15" name="Rectangle 18"/>
            <p:cNvSpPr>
              <a:spLocks noChangeArrowheads="1"/>
            </p:cNvSpPr>
            <p:nvPr/>
          </p:nvSpPr>
          <p:spPr bwMode="auto">
            <a:xfrm>
              <a:off x="2530236" y="5546458"/>
              <a:ext cx="2470628" cy="567811"/>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144000" tIns="144000" rIns="432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b="1">
                  <a:solidFill>
                    <a:schemeClr val="tx1"/>
                  </a:solidFill>
                </a:rPr>
                <a:t>Solar Sensors</a:t>
              </a:r>
            </a:p>
          </p:txBody>
        </p:sp>
        <p:cxnSp>
          <p:nvCxnSpPr>
            <p:cNvPr id="16" name="Straight Connector 15"/>
            <p:cNvCxnSpPr/>
            <p:nvPr/>
          </p:nvCxnSpPr>
          <p:spPr>
            <a:xfrm flipV="1">
              <a:off x="3602576" y="4770763"/>
              <a:ext cx="603585" cy="904910"/>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cxnSp>
          <p:nvCxnSpPr>
            <p:cNvPr id="17" name="Straight Connector 16"/>
            <p:cNvCxnSpPr/>
            <p:nvPr/>
          </p:nvCxnSpPr>
          <p:spPr>
            <a:xfrm flipV="1">
              <a:off x="3766723" y="3303340"/>
              <a:ext cx="714726" cy="125546"/>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cxnSp>
          <p:nvCxnSpPr>
            <p:cNvPr id="18" name="Straight Connector 17"/>
            <p:cNvCxnSpPr/>
            <p:nvPr/>
          </p:nvCxnSpPr>
          <p:spPr>
            <a:xfrm flipV="1">
              <a:off x="4392536" y="4009333"/>
              <a:ext cx="1574791" cy="269028"/>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cxnSp>
          <p:nvCxnSpPr>
            <p:cNvPr id="19" name="Straight Connector 18"/>
            <p:cNvCxnSpPr/>
            <p:nvPr/>
          </p:nvCxnSpPr>
          <p:spPr>
            <a:xfrm flipV="1">
              <a:off x="6018623" y="4666412"/>
              <a:ext cx="865194" cy="453270"/>
            </a:xfrm>
            <a:prstGeom prst="line">
              <a:avLst/>
            </a:prstGeom>
            <a:ln>
              <a:solidFill>
                <a:schemeClr val="accent1"/>
              </a:solidFill>
            </a:ln>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55997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mn-lt"/>
              </a:rPr>
              <a:t>Future Launches </a:t>
            </a:r>
            <a:endParaRPr lang="en-GB" dirty="0">
              <a:latin typeface="+mn-lt"/>
            </a:endParaRPr>
          </a:p>
        </p:txBody>
      </p:sp>
      <p:sp>
        <p:nvSpPr>
          <p:cNvPr id="3" name="Content Placeholder 2"/>
          <p:cNvSpPr>
            <a:spLocks noGrp="1"/>
          </p:cNvSpPr>
          <p:nvPr>
            <p:ph idx="1"/>
          </p:nvPr>
        </p:nvSpPr>
        <p:spPr/>
        <p:txBody>
          <a:bodyPr>
            <a:normAutofit fontScale="92500"/>
          </a:bodyPr>
          <a:lstStyle/>
          <a:p>
            <a:pPr marL="0" indent="0">
              <a:lnSpc>
                <a:spcPct val="100000"/>
              </a:lnSpc>
              <a:spcBef>
                <a:spcPct val="0"/>
              </a:spcBef>
              <a:buNone/>
              <a:defRPr/>
            </a:pPr>
            <a:r>
              <a:rPr lang="en-GB" altLang="en-US" sz="2400" dirty="0"/>
              <a:t>Two further weather satellites are planned to launch in the next few years:</a:t>
            </a:r>
          </a:p>
          <a:p>
            <a:pPr>
              <a:lnSpc>
                <a:spcPct val="100000"/>
              </a:lnSpc>
              <a:spcBef>
                <a:spcPct val="0"/>
              </a:spcBef>
              <a:defRPr/>
            </a:pPr>
            <a:r>
              <a:rPr lang="en-GB" altLang="en-US" sz="2400" dirty="0"/>
              <a:t>GOES-T (December 2021)</a:t>
            </a:r>
          </a:p>
          <a:p>
            <a:pPr>
              <a:lnSpc>
                <a:spcPct val="100000"/>
              </a:lnSpc>
              <a:spcBef>
                <a:spcPct val="0"/>
              </a:spcBef>
              <a:defRPr/>
            </a:pPr>
            <a:r>
              <a:rPr lang="en-GB" altLang="en-US" sz="2400" dirty="0"/>
              <a:t>GOES-U (2024)</a:t>
            </a:r>
          </a:p>
          <a:p>
            <a:pPr>
              <a:lnSpc>
                <a:spcPct val="100000"/>
              </a:lnSpc>
              <a:spcBef>
                <a:spcPct val="0"/>
              </a:spcBef>
              <a:defRPr/>
            </a:pPr>
            <a:endParaRPr lang="en-GB" altLang="en-US" sz="2400" dirty="0"/>
          </a:p>
          <a:p>
            <a:pPr marL="0" indent="0">
              <a:lnSpc>
                <a:spcPct val="100000"/>
              </a:lnSpc>
              <a:spcBef>
                <a:spcPct val="0"/>
              </a:spcBef>
              <a:buNone/>
              <a:defRPr/>
            </a:pPr>
            <a:r>
              <a:rPr lang="en-GB" altLang="en-US" sz="2400" dirty="0"/>
              <a:t>Both of these satellites have more up-to-date technology for observing weather patterns and give real-time updates. They also have improved cooling systems on board to prevent malfunctions in the instruments as has happened in previous models.</a:t>
            </a:r>
          </a:p>
          <a:p>
            <a:pPr marL="0" indent="0">
              <a:lnSpc>
                <a:spcPct val="100000"/>
              </a:lnSpc>
              <a:spcBef>
                <a:spcPct val="0"/>
              </a:spcBef>
              <a:buNone/>
              <a:defRPr/>
            </a:pPr>
            <a:endParaRPr lang="en-GB" altLang="en-US" sz="2400" dirty="0"/>
          </a:p>
          <a:p>
            <a:pPr marL="0" indent="0">
              <a:lnSpc>
                <a:spcPct val="100000"/>
              </a:lnSpc>
              <a:spcBef>
                <a:spcPct val="0"/>
              </a:spcBef>
              <a:buNone/>
              <a:defRPr/>
            </a:pPr>
            <a:r>
              <a:rPr lang="en-GB" altLang="en-US" sz="2400" dirty="0"/>
              <a:t>Alongside monitoring the weather on Earth, GOES-U will monitor solar winds in space.</a:t>
            </a:r>
          </a:p>
          <a:p>
            <a:pPr marL="0" indent="0">
              <a:buNone/>
            </a:pPr>
            <a:endParaRPr lang="en-GB" dirty="0"/>
          </a:p>
        </p:txBody>
      </p:sp>
    </p:spTree>
    <p:extLst>
      <p:ext uri="{BB962C8B-B14F-4D97-AF65-F5344CB8AC3E}">
        <p14:creationId xmlns:p14="http://schemas.microsoft.com/office/powerpoint/2010/main" val="1705798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task today</a:t>
            </a:r>
            <a:endParaRPr lang="en-GB" dirty="0"/>
          </a:p>
        </p:txBody>
      </p:sp>
      <p:sp>
        <p:nvSpPr>
          <p:cNvPr id="3" name="Content Placeholder 2"/>
          <p:cNvSpPr>
            <a:spLocks noGrp="1"/>
          </p:cNvSpPr>
          <p:nvPr>
            <p:ph idx="1"/>
          </p:nvPr>
        </p:nvSpPr>
        <p:spPr>
          <a:xfrm>
            <a:off x="685800" y="2194560"/>
            <a:ext cx="10820400" cy="1352204"/>
          </a:xfrm>
        </p:spPr>
        <p:txBody>
          <a:bodyPr>
            <a:normAutofit/>
          </a:bodyPr>
          <a:lstStyle/>
          <a:p>
            <a:pPr marL="0" indent="0">
              <a:buNone/>
            </a:pPr>
            <a:r>
              <a:rPr lang="en-GB" dirty="0" smtClean="0"/>
              <a:t>Create a fact sheet, presenting information about different satellites. You must include their name, when they were launched? What are their purpose? How they work? And any other relevant information. You may include some of the satellites that have been mentioned.</a:t>
            </a:r>
          </a:p>
        </p:txBody>
      </p:sp>
      <p:sp>
        <p:nvSpPr>
          <p:cNvPr id="4" name="Content Placeholder 2"/>
          <p:cNvSpPr txBox="1">
            <a:spLocks/>
          </p:cNvSpPr>
          <p:nvPr/>
        </p:nvSpPr>
        <p:spPr>
          <a:xfrm>
            <a:off x="685800" y="3683922"/>
            <a:ext cx="5114636" cy="22642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Font typeface="Arial" panose="020B0604020202020204" pitchFamily="34" charset="0"/>
              <a:buNone/>
            </a:pPr>
            <a:r>
              <a:rPr lang="en-GB" dirty="0" smtClean="0"/>
              <a:t>Famous satellites:</a:t>
            </a:r>
          </a:p>
          <a:p>
            <a:pPr marL="0" indent="0">
              <a:buFont typeface="Arial" panose="020B0604020202020204" pitchFamily="34" charset="0"/>
              <a:buNone/>
            </a:pPr>
            <a:r>
              <a:rPr lang="en-GB" dirty="0" smtClean="0"/>
              <a:t>Sputnik	</a:t>
            </a:r>
            <a:r>
              <a:rPr lang="en-GB" dirty="0" err="1" smtClean="0"/>
              <a:t>Starlink</a:t>
            </a:r>
            <a:endParaRPr lang="en-GB" dirty="0" smtClean="0"/>
          </a:p>
          <a:p>
            <a:pPr marL="0" indent="0">
              <a:buFont typeface="Arial" panose="020B0604020202020204" pitchFamily="34" charset="0"/>
              <a:buNone/>
            </a:pPr>
            <a:r>
              <a:rPr lang="en-GB" dirty="0" smtClean="0"/>
              <a:t>POES		Explorer 1</a:t>
            </a:r>
          </a:p>
          <a:p>
            <a:pPr marL="0" indent="0">
              <a:buFont typeface="Arial" panose="020B0604020202020204" pitchFamily="34" charset="0"/>
              <a:buNone/>
            </a:pPr>
            <a:r>
              <a:rPr lang="en-GB" dirty="0" smtClean="0"/>
              <a:t>Sentinel	Echo 1</a:t>
            </a:r>
          </a:p>
          <a:p>
            <a:pPr marL="0" indent="0">
              <a:buFont typeface="Arial" panose="020B0604020202020204" pitchFamily="34" charset="0"/>
              <a:buNone/>
            </a:pPr>
            <a:r>
              <a:rPr lang="en-GB" dirty="0" smtClean="0"/>
              <a:t>GOES		Galileo</a:t>
            </a:r>
          </a:p>
        </p:txBody>
      </p:sp>
      <p:sp>
        <p:nvSpPr>
          <p:cNvPr id="5" name="Content Placeholder 2"/>
          <p:cNvSpPr txBox="1">
            <a:spLocks/>
          </p:cNvSpPr>
          <p:nvPr/>
        </p:nvSpPr>
        <p:spPr>
          <a:xfrm>
            <a:off x="6391564" y="3683922"/>
            <a:ext cx="5114636" cy="2264295"/>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Font typeface="Arial" panose="020B0604020202020204" pitchFamily="34" charset="0"/>
              <a:buNone/>
            </a:pPr>
            <a:r>
              <a:rPr lang="en-GB" dirty="0" smtClean="0"/>
              <a:t>Useful links:</a:t>
            </a:r>
          </a:p>
          <a:p>
            <a:pPr marL="0" indent="0">
              <a:buNone/>
            </a:pPr>
            <a:r>
              <a:rPr lang="en-GB" dirty="0">
                <a:hlinkClick r:id="rId2"/>
              </a:rPr>
              <a:t>https://</a:t>
            </a:r>
            <a:r>
              <a:rPr lang="en-GB" dirty="0" smtClean="0">
                <a:hlinkClick r:id="rId2"/>
              </a:rPr>
              <a:t>www.esa.int/kids/en/learn/Technology/Useful_space/Galileo_satellites_launched_into_orbit</a:t>
            </a:r>
            <a:r>
              <a:rPr lang="en-GB" dirty="0" smtClean="0"/>
              <a:t> </a:t>
            </a:r>
          </a:p>
          <a:p>
            <a:pPr marL="0" indent="0">
              <a:buNone/>
            </a:pPr>
            <a:r>
              <a:rPr lang="en-GB" dirty="0">
                <a:hlinkClick r:id="rId3"/>
              </a:rPr>
              <a:t>https://www.funkidslive.com/learn/deep-space-high/marvellous-missions/satellites</a:t>
            </a:r>
            <a:r>
              <a:rPr lang="en-GB" dirty="0" smtClean="0">
                <a:hlinkClick r:id="rId3"/>
              </a:rPr>
              <a:t>/</a:t>
            </a:r>
            <a:r>
              <a:rPr lang="en-GB" dirty="0" smtClean="0"/>
              <a:t> </a:t>
            </a:r>
          </a:p>
          <a:p>
            <a:pPr marL="0" indent="0">
              <a:buNone/>
            </a:pPr>
            <a:r>
              <a:rPr lang="en-GB" dirty="0">
                <a:hlinkClick r:id="rId4"/>
              </a:rPr>
              <a:t>https://</a:t>
            </a:r>
            <a:r>
              <a:rPr lang="en-GB" dirty="0" smtClean="0">
                <a:hlinkClick r:id="rId4"/>
              </a:rPr>
              <a:t>www.businessinsider.com/size-of-most-famous-satellites-2017-2?r=US&amp;IR=T</a:t>
            </a:r>
            <a:r>
              <a:rPr lang="en-GB" dirty="0" smtClean="0"/>
              <a:t> </a:t>
            </a:r>
          </a:p>
        </p:txBody>
      </p:sp>
    </p:spTree>
    <p:extLst>
      <p:ext uri="{BB962C8B-B14F-4D97-AF65-F5344CB8AC3E}">
        <p14:creationId xmlns:p14="http://schemas.microsoft.com/office/powerpoint/2010/main" val="3568907195"/>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257</TotalTime>
  <Words>724</Words>
  <Application>Microsoft Office PowerPoint</Application>
  <PresentationFormat>Widescreen</PresentationFormat>
  <Paragraphs>78</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Century Gothic</vt:lpstr>
      <vt:lpstr>Sassoon Infant Rg</vt:lpstr>
      <vt:lpstr>Twinkl</vt:lpstr>
      <vt:lpstr>Vapor Trail</vt:lpstr>
      <vt:lpstr>Satellites</vt:lpstr>
      <vt:lpstr>What Do We Already  know about Satellites?</vt:lpstr>
      <vt:lpstr>What Is a Satellite?</vt:lpstr>
      <vt:lpstr>What Do Satellites Do? </vt:lpstr>
      <vt:lpstr>How Do They Get Up There? </vt:lpstr>
      <vt:lpstr>What Do Satellites Look Like?</vt:lpstr>
      <vt:lpstr>The First Satellite</vt:lpstr>
      <vt:lpstr>Images From Space</vt:lpstr>
      <vt:lpstr>POES Facts </vt:lpstr>
      <vt:lpstr>Sentinel Facts </vt:lpstr>
      <vt:lpstr>GOES Facts </vt:lpstr>
      <vt:lpstr>GOES-16 and GOES-17 Facts </vt:lpstr>
      <vt:lpstr>Future Launches </vt:lpstr>
      <vt:lpstr>Your task today</vt:lpstr>
    </vt:vector>
  </TitlesOfParts>
  <Company>NPTCBC Schools &amp; Learning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Satellites</dc:title>
  <dc:creator>home</dc:creator>
  <cp:lastModifiedBy>home</cp:lastModifiedBy>
  <cp:revision>8</cp:revision>
  <dcterms:created xsi:type="dcterms:W3CDTF">2021-01-28T09:15:20Z</dcterms:created>
  <dcterms:modified xsi:type="dcterms:W3CDTF">2021-01-28T13:32:39Z</dcterms:modified>
</cp:coreProperties>
</file>