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8" r:id="rId2"/>
    <p:sldId id="299" r:id="rId3"/>
    <p:sldId id="300" r:id="rId4"/>
    <p:sldId id="280" r:id="rId5"/>
    <p:sldId id="281" r:id="rId6"/>
    <p:sldId id="285" r:id="rId7"/>
    <p:sldId id="302" r:id="rId8"/>
    <p:sldId id="272" r:id="rId9"/>
    <p:sldId id="291" r:id="rId10"/>
    <p:sldId id="259" r:id="rId11"/>
    <p:sldId id="284" r:id="rId12"/>
    <p:sldId id="260" r:id="rId13"/>
    <p:sldId id="293" r:id="rId14"/>
    <p:sldId id="282" r:id="rId15"/>
    <p:sldId id="287" r:id="rId16"/>
    <p:sldId id="262" r:id="rId17"/>
    <p:sldId id="304" r:id="rId18"/>
    <p:sldId id="283" r:id="rId19"/>
    <p:sldId id="307" r:id="rId20"/>
    <p:sldId id="264" r:id="rId21"/>
    <p:sldId id="273" r:id="rId22"/>
    <p:sldId id="306" r:id="rId23"/>
    <p:sldId id="305" r:id="rId24"/>
    <p:sldId id="27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374" autoAdjust="0"/>
    <p:restoredTop sz="94660"/>
  </p:normalViewPr>
  <p:slideViewPr>
    <p:cSldViewPr snapToGrid="0">
      <p:cViewPr varScale="1">
        <p:scale>
          <a:sx n="69" d="100"/>
          <a:sy n="69" d="100"/>
        </p:scale>
        <p:origin x="892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8EB6BF-41FC-41B2-997C-C9FAE25DB71A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E55364-56F2-459A-9944-4923C02A1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375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29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845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258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924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935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566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144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769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50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365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478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223-CC27-48E4-A033-EFF892DB1B2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324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18" Type="http://schemas.openxmlformats.org/officeDocument/2006/relationships/image" Target="../media/image30.jpeg"/><Relationship Id="rId3" Type="http://schemas.openxmlformats.org/officeDocument/2006/relationships/image" Target="../media/image15.png"/><Relationship Id="rId21" Type="http://schemas.openxmlformats.org/officeDocument/2006/relationships/image" Target="../media/image33.jpe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8.png"/><Relationship Id="rId20" Type="http://schemas.openxmlformats.org/officeDocument/2006/relationships/image" Target="../media/image32.jpeg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jpeg"/><Relationship Id="rId23" Type="http://schemas.microsoft.com/office/2007/relationships/hdphoto" Target="../media/hdphoto1.wdp"/><Relationship Id="rId10" Type="http://schemas.openxmlformats.org/officeDocument/2006/relationships/image" Target="../media/image22.png"/><Relationship Id="rId19" Type="http://schemas.openxmlformats.org/officeDocument/2006/relationships/image" Target="../media/image31.jpe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Search.aspx?q=100+square+splat" TargetMode="Externa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lay.numbots.com/#/intro" TargetMode="External"/><Relationship Id="rId5" Type="http://schemas.openxmlformats.org/officeDocument/2006/relationships/hyperlink" Target="https://ttrockstars.com/" TargetMode="External"/><Relationship Id="rId4" Type="http://schemas.openxmlformats.org/officeDocument/2006/relationships/hyperlink" Target="https://www.ictgames.com/mobilePage/hundredSq/index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3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9700" y="127000"/>
            <a:ext cx="11887200" cy="6615568"/>
          </a:xfrm>
          <a:prstGeom prst="rect">
            <a:avLst/>
          </a:prstGeom>
          <a:solidFill>
            <a:srgbClr val="FF3737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226023" y="546250"/>
            <a:ext cx="741682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Croeso</a:t>
            </a:r>
            <a:r>
              <a:rPr lang="en-GB" sz="8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 </a:t>
            </a:r>
          </a:p>
          <a:p>
            <a:pPr algn="ctr"/>
            <a:r>
              <a:rPr lang="en-GB" sz="8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i</a:t>
            </a:r>
            <a:r>
              <a:rPr lang="en-GB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 </a:t>
            </a:r>
            <a:r>
              <a:rPr lang="en-GB" sz="8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noson</a:t>
            </a:r>
            <a:r>
              <a:rPr lang="en-GB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 </a:t>
            </a:r>
            <a:r>
              <a:rPr lang="en-GB" sz="8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groesawu</a:t>
            </a:r>
            <a:r>
              <a:rPr lang="en-GB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 </a:t>
            </a:r>
            <a:endParaRPr lang="en-GB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TPreCursivefk" panose="03000400000000000000" pitchFamily="66" charset="0"/>
            </a:endParaRPr>
          </a:p>
          <a:p>
            <a:pPr algn="ctr"/>
            <a:r>
              <a:rPr lang="en-GB" sz="8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B</a:t>
            </a:r>
            <a:r>
              <a:rPr lang="en-GB" sz="8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lwyddyn</a:t>
            </a:r>
            <a:r>
              <a:rPr lang="en-GB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 2 </a:t>
            </a:r>
            <a:endParaRPr lang="en-GB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TPreCursivefk" panose="03000400000000000000" pitchFamily="66" charset="0"/>
            </a:endParaRPr>
          </a:p>
          <a:p>
            <a:pPr algn="ctr"/>
            <a:r>
              <a:rPr lang="en-GB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TPreCursivefk" panose="03000400000000000000" pitchFamily="66" charset="0"/>
              </a:rPr>
              <a:t>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285" y="548680"/>
            <a:ext cx="119010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270" y="4365105"/>
            <a:ext cx="3805461" cy="1926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329" y="546250"/>
            <a:ext cx="1189037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825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52400"/>
            <a:ext cx="11887200" cy="6615568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Mrs H Payne</a:t>
            </a:r>
          </a:p>
          <a:p>
            <a:pPr algn="ctr"/>
            <a:endParaRPr lang="en-GB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8945" y="485775"/>
            <a:ext cx="1189037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1006763" y="1135061"/>
            <a:ext cx="10515600" cy="523456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err="1" smtClean="0"/>
              <a:t>Dosbarth</a:t>
            </a:r>
            <a:r>
              <a:rPr lang="en-GB" dirty="0" smtClean="0"/>
              <a:t> /Class  2C – Mrs J Cox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err="1" smtClean="0"/>
              <a:t>Dosbarth</a:t>
            </a:r>
            <a:r>
              <a:rPr lang="en-GB" dirty="0" smtClean="0"/>
              <a:t> /Class 2J – Miss A Jenkins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err="1" smtClean="0"/>
              <a:t>Cynorthwywyr</a:t>
            </a:r>
            <a:r>
              <a:rPr lang="en-GB" dirty="0" smtClean="0"/>
              <a:t>/Teaching assistants: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Miss S Jones				Mrs H Payne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smtClean="0"/>
              <a:t>Staff yr adran</a:t>
            </a:r>
            <a:endParaRPr lang="en-GB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414" y="2618628"/>
            <a:ext cx="1268637" cy="1225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414" y="1084190"/>
            <a:ext cx="1127959" cy="140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854" y="4746479"/>
            <a:ext cx="1340046" cy="1346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7" t="21191" r="19833" b="21077"/>
          <a:stretch/>
        </p:blipFill>
        <p:spPr>
          <a:xfrm rot="5400000">
            <a:off x="7849859" y="4702350"/>
            <a:ext cx="1463810" cy="131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0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52400"/>
            <a:ext cx="11887200" cy="6615568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8945" y="485775"/>
            <a:ext cx="1189037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63119" y="1040091"/>
            <a:ext cx="1134468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err="1">
                <a:latin typeface="NTPreCursivefk" panose="03000400000000000000" pitchFamily="66" charset="0"/>
              </a:rPr>
              <a:t>Cyfle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i</a:t>
            </a:r>
            <a:r>
              <a:rPr lang="en-GB" sz="2800" dirty="0">
                <a:latin typeface="NTPreCursivefk" panose="03000400000000000000" pitchFamily="66" charset="0"/>
              </a:rPr>
              <a:t> bob </a:t>
            </a:r>
            <a:r>
              <a:rPr lang="en-GB" sz="2800" dirty="0" err="1">
                <a:latin typeface="NTPreCursivefk" panose="03000400000000000000" pitchFamily="66" charset="0"/>
              </a:rPr>
              <a:t>plentyn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lwyddo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i="1" dirty="0">
                <a:latin typeface="NTPreCursivefk" panose="03000400000000000000" pitchFamily="66" charset="0"/>
              </a:rPr>
              <a:t>/ Opportunity for every </a:t>
            </a:r>
          </a:p>
          <a:p>
            <a:r>
              <a:rPr lang="en-GB" sz="2800" i="1" dirty="0">
                <a:latin typeface="NTPreCursivefk" panose="03000400000000000000" pitchFamily="66" charset="0"/>
              </a:rPr>
              <a:t>    child to succeed.</a:t>
            </a:r>
          </a:p>
          <a:p>
            <a:endParaRPr lang="en-GB" sz="2800" dirty="0">
              <a:latin typeface="NTPreCursivefk" panose="0300040000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err="1">
                <a:latin typeface="NTPreCursivefk" panose="03000400000000000000" pitchFamily="66" charset="0"/>
              </a:rPr>
              <a:t>Ysgol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sydd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yn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annog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Cymreictod</a:t>
            </a:r>
            <a:r>
              <a:rPr lang="en-GB" sz="2800" dirty="0">
                <a:latin typeface="NTPreCursivefk" panose="03000400000000000000" pitchFamily="66" charset="0"/>
              </a:rPr>
              <a:t>, </a:t>
            </a:r>
            <a:r>
              <a:rPr lang="en-GB" sz="2800" dirty="0" err="1">
                <a:latin typeface="NTPreCursivefk" panose="03000400000000000000" pitchFamily="66" charset="0"/>
              </a:rPr>
              <a:t>caredigrwydd</a:t>
            </a:r>
            <a:r>
              <a:rPr lang="en-GB" sz="2800" dirty="0">
                <a:latin typeface="NTPreCursivefk" panose="03000400000000000000" pitchFamily="66" charset="0"/>
              </a:rPr>
              <a:t>, </a:t>
            </a:r>
            <a:r>
              <a:rPr lang="en-GB" sz="2800" dirty="0" err="1">
                <a:latin typeface="NTPreCursivefk" panose="03000400000000000000" pitchFamily="66" charset="0"/>
              </a:rPr>
              <a:t>gonestrwydd</a:t>
            </a:r>
            <a:r>
              <a:rPr lang="en-GB" sz="2800" dirty="0">
                <a:latin typeface="NTPreCursivefk" panose="03000400000000000000" pitchFamily="66" charset="0"/>
              </a:rPr>
              <a:t>, </a:t>
            </a:r>
            <a:r>
              <a:rPr lang="en-GB" sz="2800" dirty="0" err="1">
                <a:latin typeface="NTPreCursivefk" panose="03000400000000000000" pitchFamily="66" charset="0"/>
              </a:rPr>
              <a:t>annibyniaeth</a:t>
            </a:r>
            <a:r>
              <a:rPr lang="en-GB" sz="2800" dirty="0">
                <a:latin typeface="NTPreCursivefk" panose="03000400000000000000" pitchFamily="66" charset="0"/>
              </a:rPr>
              <a:t> a </a:t>
            </a:r>
            <a:r>
              <a:rPr lang="en-GB" sz="2800" dirty="0" err="1">
                <a:latin typeface="NTPreCursivefk" panose="03000400000000000000" pitchFamily="66" charset="0"/>
              </a:rPr>
              <a:t>pharch</a:t>
            </a:r>
            <a:r>
              <a:rPr lang="en-GB" sz="2800" dirty="0">
                <a:latin typeface="NTPreCursivefk" panose="03000400000000000000" pitchFamily="66" charset="0"/>
              </a:rPr>
              <a:t> / </a:t>
            </a:r>
            <a:r>
              <a:rPr lang="en-GB" sz="2800" i="1" dirty="0">
                <a:latin typeface="NTPreCursivefk" panose="03000400000000000000" pitchFamily="66" charset="0"/>
              </a:rPr>
              <a:t>A school that promotes </a:t>
            </a:r>
            <a:r>
              <a:rPr lang="en-GB" sz="2800" i="1" dirty="0" err="1">
                <a:latin typeface="NTPreCursivefk" panose="03000400000000000000" pitchFamily="66" charset="0"/>
              </a:rPr>
              <a:t>Welshness</a:t>
            </a:r>
            <a:r>
              <a:rPr lang="en-GB" sz="2800" i="1" dirty="0">
                <a:latin typeface="NTPreCursivefk" panose="03000400000000000000" pitchFamily="66" charset="0"/>
              </a:rPr>
              <a:t>, kindness, honesty, independence and respect.</a:t>
            </a:r>
          </a:p>
          <a:p>
            <a:endParaRPr lang="en-GB" sz="2800" i="1" dirty="0">
              <a:latin typeface="NTPreCursivefk" panose="0300040000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err="1">
                <a:latin typeface="NTPreCursivefk" panose="03000400000000000000" pitchFamily="66" charset="0"/>
              </a:rPr>
              <a:t>Ysgol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gynhwysol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sy’n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sicrhau’r</a:t>
            </a:r>
            <a:r>
              <a:rPr lang="en-GB" sz="2800" dirty="0">
                <a:latin typeface="NTPreCursivefk" panose="03000400000000000000" pitchFamily="66" charset="0"/>
              </a:rPr>
              <a:t> un </a:t>
            </a:r>
            <a:r>
              <a:rPr lang="en-GB" sz="2800" dirty="0" err="1">
                <a:latin typeface="NTPreCursivefk" panose="03000400000000000000" pitchFamily="66" charset="0"/>
              </a:rPr>
              <a:t>cyfle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i</a:t>
            </a:r>
            <a:r>
              <a:rPr lang="en-GB" sz="2800" dirty="0">
                <a:latin typeface="NTPreCursivefk" panose="03000400000000000000" pitchFamily="66" charset="0"/>
              </a:rPr>
              <a:t> BOB </a:t>
            </a:r>
            <a:r>
              <a:rPr lang="en-GB" sz="2800" dirty="0" err="1">
                <a:latin typeface="NTPreCursivefk" panose="03000400000000000000" pitchFamily="66" charset="0"/>
              </a:rPr>
              <a:t>plentyn</a:t>
            </a:r>
            <a:r>
              <a:rPr lang="en-GB" sz="2800" dirty="0">
                <a:latin typeface="NTPreCursivefk" panose="03000400000000000000" pitchFamily="66" charset="0"/>
              </a:rPr>
              <a:t> / </a:t>
            </a:r>
            <a:r>
              <a:rPr lang="en-GB" sz="2800" i="1" dirty="0">
                <a:latin typeface="NTPreCursivefk" panose="03000400000000000000" pitchFamily="66" charset="0"/>
              </a:rPr>
              <a:t>A school that ensures the same opportunities for EVERY child.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320" y="4476555"/>
            <a:ext cx="2018322" cy="213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684019" y="408238"/>
            <a:ext cx="766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latin typeface="NTPreCursivefk" panose="03000400000000000000" pitchFamily="66" charset="0"/>
              </a:rPr>
              <a:t>Ethos a </a:t>
            </a:r>
            <a:r>
              <a:rPr lang="en-GB" sz="2800" u="sng" dirty="0" err="1">
                <a:latin typeface="NTPreCursivefk" panose="03000400000000000000" pitchFamily="66" charset="0"/>
              </a:rPr>
              <a:t>Gweledigaeth</a:t>
            </a:r>
            <a:endParaRPr lang="en-GB" sz="2800" u="sng" dirty="0">
              <a:latin typeface="NTPreCursivefk" panose="03000400000000000000" pitchFamily="66" charset="0"/>
            </a:endParaRPr>
          </a:p>
        </p:txBody>
      </p:sp>
      <p:pic>
        <p:nvPicPr>
          <p:cNvPr id="14" name="Picture 8" descr="Balancing Equity and Efficiency | Health Knowled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6968" r="9485" b="11843"/>
          <a:stretch/>
        </p:blipFill>
        <p:spPr bwMode="auto">
          <a:xfrm>
            <a:off x="4628735" y="4416993"/>
            <a:ext cx="2755349" cy="203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6177" y="4556179"/>
            <a:ext cx="1748783" cy="175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75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>
                <a:latin typeface="NTPreCursivefk" panose="03000400000000000000" pitchFamily="66" charset="0"/>
              </a:rPr>
              <a:t>Disgyblaeth</a:t>
            </a:r>
            <a:r>
              <a:rPr lang="en-GB" b="1" dirty="0" smtClean="0">
                <a:latin typeface="NTPreCursivefk" panose="03000400000000000000" pitchFamily="66" charset="0"/>
              </a:rPr>
              <a:t> a </a:t>
            </a:r>
            <a:r>
              <a:rPr lang="en-GB" b="1" dirty="0" err="1" smtClean="0">
                <a:latin typeface="NTPreCursivefk" panose="03000400000000000000" pitchFamily="66" charset="0"/>
              </a:rPr>
              <a:t>Gwrth</a:t>
            </a:r>
            <a:r>
              <a:rPr lang="en-GB" b="1" dirty="0" smtClean="0">
                <a:latin typeface="NTPreCursivefk" panose="03000400000000000000" pitchFamily="66" charset="0"/>
              </a:rPr>
              <a:t> </a:t>
            </a:r>
            <a:r>
              <a:rPr lang="en-GB" b="1" dirty="0" err="1" smtClean="0">
                <a:latin typeface="NTPreCursivefk" panose="03000400000000000000" pitchFamily="66" charset="0"/>
              </a:rPr>
              <a:t>fwlio</a:t>
            </a:r>
            <a:r>
              <a:rPr lang="en-GB" dirty="0" smtClean="0">
                <a:latin typeface="NTPreCursivefk" panose="03000400000000000000" pitchFamily="66" charset="0"/>
              </a:rPr>
              <a:t/>
            </a:r>
            <a:br>
              <a:rPr lang="en-GB" dirty="0" smtClean="0">
                <a:latin typeface="NTPreCursivefk" panose="03000400000000000000" pitchFamily="66" charset="0"/>
              </a:rPr>
            </a:br>
            <a:endParaRPr lang="en-GB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463" y="1311910"/>
            <a:ext cx="11788312" cy="459250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7200" dirty="0" err="1" smtClean="0">
                <a:latin typeface="NTPreCursivefk" panose="03000400000000000000" pitchFamily="66" charset="0"/>
              </a:rPr>
              <a:t>Mae’r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ysgol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yn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defnyddio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strategaethau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Arfer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Adferol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er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mwyn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ceisio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datrys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sefyllfa</a:t>
            </a:r>
            <a:r>
              <a:rPr lang="en-GB" sz="7200" dirty="0" smtClean="0">
                <a:latin typeface="NTPreCursivefk" panose="03000400000000000000" pitchFamily="66" charset="0"/>
              </a:rPr>
              <a:t> o </a:t>
            </a:r>
            <a:r>
              <a:rPr lang="en-GB" sz="7200" dirty="0" err="1" smtClean="0">
                <a:latin typeface="NTPreCursivefk" panose="03000400000000000000" pitchFamily="66" charset="0"/>
              </a:rPr>
              <a:t>gwmpo</a:t>
            </a:r>
            <a:r>
              <a:rPr lang="en-GB" sz="7200" dirty="0" smtClean="0">
                <a:latin typeface="NTPreCursivefk" panose="03000400000000000000" pitchFamily="66" charset="0"/>
              </a:rPr>
              <a:t> mas ac </a:t>
            </a:r>
            <a:r>
              <a:rPr lang="en-GB" sz="7200" dirty="0" err="1" smtClean="0">
                <a:latin typeface="NTPreCursivefk" panose="03000400000000000000" pitchFamily="66" charset="0"/>
              </a:rPr>
              <a:t>yn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annog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cyfrifoldeb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personol</a:t>
            </a:r>
            <a:r>
              <a:rPr lang="en-GB" sz="7200" dirty="0" smtClean="0">
                <a:latin typeface="NTPreCursivefk" panose="03000400000000000000" pitchFamily="66" charset="0"/>
              </a:rPr>
              <a:t> am </a:t>
            </a:r>
            <a:r>
              <a:rPr lang="en-GB" sz="7200" dirty="0" err="1" smtClean="0">
                <a:latin typeface="NTPreCursivefk" panose="03000400000000000000" pitchFamily="66" charset="0"/>
              </a:rPr>
              <a:t>sefyllfaoedd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o’r</a:t>
            </a:r>
            <a:r>
              <a:rPr lang="en-GB" sz="7200" dirty="0" smtClean="0">
                <a:latin typeface="NTPreCursivefk" panose="03000400000000000000" pitchFamily="66" charset="0"/>
              </a:rPr>
              <a:t> </a:t>
            </a:r>
            <a:r>
              <a:rPr lang="en-GB" sz="7200" dirty="0" err="1" smtClean="0">
                <a:latin typeface="NTPreCursivefk" panose="03000400000000000000" pitchFamily="66" charset="0"/>
              </a:rPr>
              <a:t>fath</a:t>
            </a:r>
            <a:r>
              <a:rPr lang="en-GB" sz="7200" dirty="0" smtClean="0">
                <a:latin typeface="NTPreCursivefk" panose="03000400000000000000" pitchFamily="66" charset="0"/>
              </a:rPr>
              <a:t>. </a:t>
            </a:r>
          </a:p>
          <a:p>
            <a:pPr marL="0" indent="0">
              <a:buNone/>
            </a:pPr>
            <a:endParaRPr lang="en-GB" sz="7200" dirty="0">
              <a:latin typeface="NTPreCursivefk" panose="03000400000000000000" pitchFamily="66" charset="0"/>
            </a:endParaRPr>
          </a:p>
          <a:p>
            <a:pPr marL="0" indent="0" fontAlgn="t">
              <a:buNone/>
            </a:pPr>
            <a:r>
              <a:rPr lang="en-GB" sz="7200" b="1" dirty="0" err="1">
                <a:latin typeface="NTPreCursivefk" panose="03000400000000000000" pitchFamily="66" charset="0"/>
              </a:rPr>
              <a:t>Mae’r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cwestiynau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canlynol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yn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ddibynadwy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wrth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ymateb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i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ymddygiad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heriol</a:t>
            </a:r>
            <a:r>
              <a:rPr lang="en-GB" sz="7200" b="1" dirty="0" smtClean="0">
                <a:latin typeface="NTPreCursivefk" panose="03000400000000000000" pitchFamily="66" charset="0"/>
              </a:rPr>
              <a:t>:</a:t>
            </a:r>
            <a:endParaRPr lang="en-GB" sz="7200" b="1" dirty="0">
              <a:latin typeface="NTPreCursivefk" panose="03000400000000000000" pitchFamily="66" charset="0"/>
            </a:endParaRPr>
          </a:p>
          <a:p>
            <a:pPr fontAlgn="t"/>
            <a:r>
              <a:rPr lang="en-GB" sz="7200" dirty="0">
                <a:latin typeface="NTPreCursivefk" panose="03000400000000000000" pitchFamily="66" charset="0"/>
              </a:rPr>
              <a:t>Beth </a:t>
            </a:r>
            <a:r>
              <a:rPr lang="en-GB" sz="7200" dirty="0" err="1">
                <a:latin typeface="NTPreCursivefk" panose="03000400000000000000" pitchFamily="66" charset="0"/>
              </a:rPr>
              <a:t>ddigwyddodd</a:t>
            </a:r>
            <a:r>
              <a:rPr lang="en-GB" sz="7200" dirty="0">
                <a:latin typeface="NTPreCursivefk" panose="03000400000000000000" pitchFamily="66" charset="0"/>
              </a:rPr>
              <a:t>?</a:t>
            </a:r>
          </a:p>
          <a:p>
            <a:pPr fontAlgn="t"/>
            <a:r>
              <a:rPr lang="en-GB" sz="7200" dirty="0">
                <a:latin typeface="NTPreCursivefk" panose="03000400000000000000" pitchFamily="66" charset="0"/>
              </a:rPr>
              <a:t>Beth </a:t>
            </a:r>
            <a:r>
              <a:rPr lang="en-GB" sz="7200" dirty="0" err="1">
                <a:latin typeface="NTPreCursivefk" panose="03000400000000000000" pitchFamily="66" charset="0"/>
              </a:rPr>
              <a:t>oedd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ar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dy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feddwl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ar</a:t>
            </a:r>
            <a:r>
              <a:rPr lang="en-GB" sz="7200" dirty="0">
                <a:latin typeface="NTPreCursivefk" panose="03000400000000000000" pitchFamily="66" charset="0"/>
              </a:rPr>
              <a:t> y </a:t>
            </a:r>
            <a:r>
              <a:rPr lang="en-GB" sz="7200" dirty="0" err="1">
                <a:latin typeface="NTPreCursivefk" panose="03000400000000000000" pitchFamily="66" charset="0"/>
              </a:rPr>
              <a:t>pryd</a:t>
            </a:r>
            <a:r>
              <a:rPr lang="en-GB" sz="7200" dirty="0">
                <a:latin typeface="NTPreCursivefk" panose="03000400000000000000" pitchFamily="66" charset="0"/>
              </a:rPr>
              <a:t>?</a:t>
            </a:r>
          </a:p>
          <a:p>
            <a:pPr fontAlgn="t"/>
            <a:r>
              <a:rPr lang="en-GB" sz="7200" dirty="0">
                <a:latin typeface="NTPreCursivefk" panose="03000400000000000000" pitchFamily="66" charset="0"/>
              </a:rPr>
              <a:t>Beth </a:t>
            </a:r>
            <a:r>
              <a:rPr lang="en-GB" sz="7200" dirty="0" err="1">
                <a:latin typeface="NTPreCursivefk" panose="03000400000000000000" pitchFamily="66" charset="0"/>
              </a:rPr>
              <a:t>sydd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wedi</a:t>
            </a:r>
            <a:r>
              <a:rPr lang="en-GB" sz="7200" dirty="0">
                <a:latin typeface="NTPreCursivefk" panose="03000400000000000000" pitchFamily="66" charset="0"/>
              </a:rPr>
              <a:t> bod </a:t>
            </a:r>
            <a:r>
              <a:rPr lang="en-GB" sz="7200" dirty="0" err="1">
                <a:latin typeface="NTPreCursivefk" panose="03000400000000000000" pitchFamily="66" charset="0"/>
              </a:rPr>
              <a:t>ar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dy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feddwl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ers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hynny</a:t>
            </a:r>
            <a:r>
              <a:rPr lang="en-GB" sz="7200" dirty="0">
                <a:latin typeface="NTPreCursivefk" panose="03000400000000000000" pitchFamily="66" charset="0"/>
              </a:rPr>
              <a:t>?</a:t>
            </a:r>
          </a:p>
          <a:p>
            <a:pPr fontAlgn="t"/>
            <a:r>
              <a:rPr lang="en-GB" sz="7200" dirty="0" err="1">
                <a:latin typeface="NTPreCursivefk" panose="03000400000000000000" pitchFamily="66" charset="0"/>
              </a:rPr>
              <a:t>Pwy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sydd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wedi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cael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eu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heffeithio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gan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dy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weithredoedd</a:t>
            </a:r>
            <a:r>
              <a:rPr lang="en-GB" sz="7200" dirty="0">
                <a:latin typeface="NTPreCursivefk" panose="03000400000000000000" pitchFamily="66" charset="0"/>
              </a:rPr>
              <a:t> di?</a:t>
            </a:r>
          </a:p>
          <a:p>
            <a:pPr fontAlgn="t"/>
            <a:r>
              <a:rPr lang="en-GB" sz="7200" dirty="0" err="1">
                <a:latin typeface="NTPreCursivefk" panose="03000400000000000000" pitchFamily="66" charset="0"/>
              </a:rPr>
              <a:t>Ym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mha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ffordd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mae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hyn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wedi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effeithio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arnat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ti</a:t>
            </a:r>
            <a:r>
              <a:rPr lang="en-GB" sz="7200" dirty="0">
                <a:latin typeface="NTPreCursivefk" panose="03000400000000000000" pitchFamily="66" charset="0"/>
              </a:rPr>
              <a:t>?</a:t>
            </a:r>
          </a:p>
          <a:p>
            <a:pPr fontAlgn="t"/>
            <a:r>
              <a:rPr lang="en-GB" sz="7200" dirty="0">
                <a:latin typeface="NTPreCursivefk" panose="03000400000000000000" pitchFamily="66" charset="0"/>
              </a:rPr>
              <a:t>Beth </a:t>
            </a:r>
            <a:r>
              <a:rPr lang="en-GB" sz="7200" dirty="0" err="1">
                <a:latin typeface="NTPreCursivefk" panose="03000400000000000000" pitchFamily="66" charset="0"/>
              </a:rPr>
              <a:t>wyt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ti’n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meddwl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sydd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angen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ti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ei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wneud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wneud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yn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iawn</a:t>
            </a:r>
            <a:r>
              <a:rPr lang="en-GB" sz="7200" dirty="0">
                <a:latin typeface="NTPreCursivefk" panose="03000400000000000000" pitchFamily="66" charset="0"/>
              </a:rPr>
              <a:t> am y </a:t>
            </a:r>
            <a:r>
              <a:rPr lang="en-GB" sz="7200" dirty="0" err="1">
                <a:latin typeface="NTPreCursivefk" panose="03000400000000000000" pitchFamily="66" charset="0"/>
              </a:rPr>
              <a:t>gweithredoedd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yma</a:t>
            </a:r>
            <a:r>
              <a:rPr lang="en-GB" sz="7200" dirty="0" smtClean="0">
                <a:latin typeface="NTPreCursivefk" panose="03000400000000000000" pitchFamily="66" charset="0"/>
              </a:rPr>
              <a:t>?</a:t>
            </a:r>
          </a:p>
          <a:p>
            <a:pPr fontAlgn="t"/>
            <a:endParaRPr lang="en-GB" sz="7200" dirty="0">
              <a:latin typeface="NTPreCursivefk" panose="03000400000000000000" pitchFamily="66" charset="0"/>
            </a:endParaRPr>
          </a:p>
          <a:p>
            <a:pPr marL="0" indent="0" fontAlgn="t">
              <a:buNone/>
            </a:pPr>
            <a:r>
              <a:rPr lang="en-GB" sz="7200" b="1" dirty="0" err="1">
                <a:latin typeface="NTPreCursivefk" panose="03000400000000000000" pitchFamily="66" charset="0"/>
              </a:rPr>
              <a:t>Bwriad</a:t>
            </a:r>
            <a:r>
              <a:rPr lang="en-GB" sz="7200" b="1" dirty="0">
                <a:latin typeface="NTPreCursivefk" panose="03000400000000000000" pitchFamily="66" charset="0"/>
              </a:rPr>
              <a:t> y </a:t>
            </a:r>
            <a:r>
              <a:rPr lang="en-GB" sz="7200" b="1" dirty="0" err="1">
                <a:latin typeface="NTPreCursivefk" panose="03000400000000000000" pitchFamily="66" charset="0"/>
              </a:rPr>
              <a:t>cwestiynau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canlynol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yw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helpu’r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rhai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hynny</a:t>
            </a:r>
            <a:r>
              <a:rPr lang="en-GB" sz="7200" b="1" dirty="0">
                <a:latin typeface="NTPreCursivefk" panose="03000400000000000000" pitchFamily="66" charset="0"/>
              </a:rPr>
              <a:t> a </a:t>
            </a:r>
            <a:r>
              <a:rPr lang="en-GB" sz="7200" b="1" dirty="0" err="1">
                <a:latin typeface="NTPreCursivefk" panose="03000400000000000000" pitchFamily="66" charset="0"/>
              </a:rPr>
              <a:t>niweidiwyd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gan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weithredoedd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pobl</a:t>
            </a:r>
            <a:r>
              <a:rPr lang="en-GB" sz="7200" b="1" dirty="0">
                <a:latin typeface="NTPreCursivefk" panose="03000400000000000000" pitchFamily="66" charset="0"/>
              </a:rPr>
              <a:t> </a:t>
            </a:r>
            <a:r>
              <a:rPr lang="en-GB" sz="7200" b="1" dirty="0" err="1">
                <a:latin typeface="NTPreCursivefk" panose="03000400000000000000" pitchFamily="66" charset="0"/>
              </a:rPr>
              <a:t>eraill</a:t>
            </a:r>
            <a:r>
              <a:rPr lang="en-GB" sz="7200" b="1" dirty="0">
                <a:latin typeface="NTPreCursivefk" panose="03000400000000000000" pitchFamily="66" charset="0"/>
              </a:rPr>
              <a:t>:</a:t>
            </a:r>
          </a:p>
          <a:p>
            <a:pPr fontAlgn="t"/>
            <a:r>
              <a:rPr lang="en-GB" sz="7200" dirty="0">
                <a:latin typeface="NTPreCursivefk" panose="03000400000000000000" pitchFamily="66" charset="0"/>
              </a:rPr>
              <a:t>Beth </a:t>
            </a:r>
            <a:r>
              <a:rPr lang="en-GB" sz="7200" dirty="0" err="1">
                <a:latin typeface="NTPreCursivefk" panose="03000400000000000000" pitchFamily="66" charset="0"/>
              </a:rPr>
              <a:t>oeddet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ti’n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meddwl</a:t>
            </a:r>
            <a:r>
              <a:rPr lang="en-GB" sz="7200" dirty="0">
                <a:latin typeface="NTPreCursivefk" panose="03000400000000000000" pitchFamily="66" charset="0"/>
              </a:rPr>
              <a:t> pan </a:t>
            </a:r>
            <a:r>
              <a:rPr lang="en-GB" sz="7200" dirty="0" err="1">
                <a:latin typeface="NTPreCursivefk" panose="03000400000000000000" pitchFamily="66" charset="0"/>
              </a:rPr>
              <a:t>sylweddolaist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ti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beth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oedd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wedi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digwydd</a:t>
            </a:r>
            <a:r>
              <a:rPr lang="en-GB" sz="7200" dirty="0">
                <a:latin typeface="NTPreCursivefk" panose="03000400000000000000" pitchFamily="66" charset="0"/>
              </a:rPr>
              <a:t>?</a:t>
            </a:r>
          </a:p>
          <a:p>
            <a:pPr fontAlgn="t"/>
            <a:r>
              <a:rPr lang="en-GB" sz="7200" dirty="0">
                <a:latin typeface="NTPreCursivefk" panose="03000400000000000000" pitchFamily="66" charset="0"/>
              </a:rPr>
              <a:t>Beth </a:t>
            </a:r>
            <a:r>
              <a:rPr lang="en-GB" sz="7200" dirty="0" err="1">
                <a:latin typeface="NTPreCursivefk" panose="03000400000000000000" pitchFamily="66" charset="0"/>
              </a:rPr>
              <a:t>sydd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wedi</a:t>
            </a:r>
            <a:r>
              <a:rPr lang="en-GB" sz="7200" dirty="0">
                <a:latin typeface="NTPreCursivefk" panose="03000400000000000000" pitchFamily="66" charset="0"/>
              </a:rPr>
              <a:t> bod </a:t>
            </a:r>
            <a:r>
              <a:rPr lang="en-GB" sz="7200" dirty="0" err="1">
                <a:latin typeface="NTPreCursivefk" panose="03000400000000000000" pitchFamily="66" charset="0"/>
              </a:rPr>
              <a:t>ar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dy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feddwl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ers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hynny</a:t>
            </a:r>
            <a:r>
              <a:rPr lang="en-GB" sz="7200" dirty="0">
                <a:latin typeface="NTPreCursivefk" panose="03000400000000000000" pitchFamily="66" charset="0"/>
              </a:rPr>
              <a:t>?</a:t>
            </a:r>
          </a:p>
          <a:p>
            <a:pPr fontAlgn="t"/>
            <a:r>
              <a:rPr lang="en-GB" sz="7200" dirty="0" err="1">
                <a:latin typeface="NTPreCursivefk" panose="03000400000000000000" pitchFamily="66" charset="0"/>
              </a:rPr>
              <a:t>Sut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mae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hyn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wedi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effeithio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arnat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ti</a:t>
            </a:r>
            <a:r>
              <a:rPr lang="en-GB" sz="7200" dirty="0">
                <a:latin typeface="NTPreCursivefk" panose="03000400000000000000" pitchFamily="66" charset="0"/>
              </a:rPr>
              <a:t> a </a:t>
            </a:r>
            <a:r>
              <a:rPr lang="en-GB" sz="7200" dirty="0" err="1">
                <a:latin typeface="NTPreCursivefk" panose="03000400000000000000" pitchFamily="66" charset="0"/>
              </a:rPr>
              <a:t>phobl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eraill</a:t>
            </a:r>
            <a:r>
              <a:rPr lang="en-GB" sz="7200" dirty="0">
                <a:latin typeface="NTPreCursivefk" panose="03000400000000000000" pitchFamily="66" charset="0"/>
              </a:rPr>
              <a:t>?</a:t>
            </a:r>
          </a:p>
          <a:p>
            <a:pPr fontAlgn="t"/>
            <a:r>
              <a:rPr lang="en-GB" sz="7200" dirty="0">
                <a:latin typeface="NTPreCursivefk" panose="03000400000000000000" pitchFamily="66" charset="0"/>
              </a:rPr>
              <a:t>Beth </a:t>
            </a:r>
            <a:r>
              <a:rPr lang="en-GB" sz="7200" dirty="0" err="1">
                <a:latin typeface="NTPreCursivefk" panose="03000400000000000000" pitchFamily="66" charset="0"/>
              </a:rPr>
              <a:t>oedd</a:t>
            </a:r>
            <a:r>
              <a:rPr lang="en-GB" sz="7200" dirty="0">
                <a:latin typeface="NTPreCursivefk" panose="03000400000000000000" pitchFamily="66" charset="0"/>
              </a:rPr>
              <a:t> y </a:t>
            </a:r>
            <a:r>
              <a:rPr lang="en-GB" sz="7200" dirty="0" err="1">
                <a:latin typeface="NTPreCursivefk" panose="03000400000000000000" pitchFamily="66" charset="0"/>
              </a:rPr>
              <a:t>peth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anoddaf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ti</a:t>
            </a:r>
            <a:r>
              <a:rPr lang="en-GB" sz="7200" dirty="0">
                <a:latin typeface="NTPreCursivefk" panose="03000400000000000000" pitchFamily="66" charset="0"/>
              </a:rPr>
              <a:t>?</a:t>
            </a:r>
          </a:p>
          <a:p>
            <a:pPr fontAlgn="t"/>
            <a:r>
              <a:rPr lang="en-GB" sz="7200" dirty="0" err="1">
                <a:latin typeface="NTPreCursivefk" panose="03000400000000000000" pitchFamily="66" charset="0"/>
              </a:rPr>
              <a:t>Yn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dy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farn</a:t>
            </a:r>
            <a:r>
              <a:rPr lang="en-GB" sz="7200" dirty="0">
                <a:latin typeface="NTPreCursivefk" panose="03000400000000000000" pitchFamily="66" charset="0"/>
              </a:rPr>
              <a:t> di, </a:t>
            </a:r>
            <a:r>
              <a:rPr lang="en-GB" sz="7200" dirty="0" err="1">
                <a:latin typeface="NTPreCursivefk" panose="03000400000000000000" pitchFamily="66" charset="0"/>
              </a:rPr>
              <a:t>beth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sydd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angen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digwydd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i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wneud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yn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iawn</a:t>
            </a:r>
            <a:r>
              <a:rPr lang="en-GB" sz="7200" dirty="0">
                <a:latin typeface="NTPreCursivefk" panose="03000400000000000000" pitchFamily="66" charset="0"/>
              </a:rPr>
              <a:t> am y </a:t>
            </a:r>
            <a:r>
              <a:rPr lang="en-GB" sz="7200" dirty="0" err="1">
                <a:latin typeface="NTPreCursivefk" panose="03000400000000000000" pitchFamily="66" charset="0"/>
              </a:rPr>
              <a:t>gweithredoedd</a:t>
            </a:r>
            <a:r>
              <a:rPr lang="en-GB" sz="7200" dirty="0">
                <a:latin typeface="NTPreCursivefk" panose="03000400000000000000" pitchFamily="66" charset="0"/>
              </a:rPr>
              <a:t> </a:t>
            </a:r>
            <a:r>
              <a:rPr lang="en-GB" sz="7200" dirty="0" err="1">
                <a:latin typeface="NTPreCursivefk" panose="03000400000000000000" pitchFamily="66" charset="0"/>
              </a:rPr>
              <a:t>yma</a:t>
            </a:r>
            <a:r>
              <a:rPr lang="en-GB" sz="7200" dirty="0">
                <a:latin typeface="NTPreCursivefk" panose="03000400000000000000" pitchFamily="66" charset="0"/>
              </a:rPr>
              <a:t>?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4970" y="2531677"/>
            <a:ext cx="2868830" cy="94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7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88" y="636588"/>
            <a:ext cx="10912475" cy="559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en-GB" b="1" dirty="0" smtClean="0">
                <a:latin typeface="NTPreCursivefk" panose="03000400000000000000" pitchFamily="66" charset="0"/>
              </a:rPr>
              <a:t>Behaviour and Anti-bullying Policies</a:t>
            </a:r>
            <a:r>
              <a:rPr lang="en-GB" dirty="0" smtClean="0">
                <a:latin typeface="NTPreCursivefk" panose="03000400000000000000" pitchFamily="66" charset="0"/>
              </a:rPr>
              <a:t/>
            </a:r>
            <a:br>
              <a:rPr lang="en-GB" dirty="0" smtClean="0">
                <a:latin typeface="NTPreCursivefk" panose="03000400000000000000" pitchFamily="66" charset="0"/>
              </a:rPr>
            </a:br>
            <a:endParaRPr lang="en-GB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61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9935" y="260650"/>
            <a:ext cx="11217565" cy="8186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err="1">
                <a:latin typeface="NTPreCursivefk" panose="03000400000000000000" pitchFamily="66" charset="0"/>
              </a:rPr>
              <a:t>Trefn</a:t>
            </a:r>
            <a:r>
              <a:rPr lang="en-GB" sz="3600" u="sng" dirty="0">
                <a:latin typeface="NTPreCursivefk" panose="03000400000000000000" pitchFamily="66" charset="0"/>
              </a:rPr>
              <a:t> y </a:t>
            </a:r>
            <a:r>
              <a:rPr lang="en-GB" sz="3600" u="sng" dirty="0" err="1">
                <a:latin typeface="NTPreCursivefk" panose="03000400000000000000" pitchFamily="66" charset="0"/>
              </a:rPr>
              <a:t>Dydd</a:t>
            </a:r>
            <a:r>
              <a:rPr lang="en-GB" sz="3600" u="sng" dirty="0">
                <a:latin typeface="NTPreCursivefk" panose="03000400000000000000" pitchFamily="66" charset="0"/>
              </a:rPr>
              <a:t>/ Daily Timetable</a:t>
            </a:r>
          </a:p>
          <a:p>
            <a:endParaRPr lang="en-GB" sz="3600" u="sng" dirty="0">
              <a:latin typeface="NTPreCursivefk" panose="0300040000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err="1">
                <a:latin typeface="NTPreCursivefk" panose="03000400000000000000" pitchFamily="66" charset="0"/>
              </a:rPr>
              <a:t>Mae’r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ysgol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yn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cychwyn</a:t>
            </a:r>
            <a:r>
              <a:rPr lang="en-GB" sz="2800" dirty="0">
                <a:latin typeface="NTPreCursivefk" panose="03000400000000000000" pitchFamily="66" charset="0"/>
              </a:rPr>
              <a:t> i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Flwyddyn</a:t>
            </a:r>
            <a:r>
              <a:rPr lang="en-GB" sz="2800" dirty="0" smtClean="0">
                <a:latin typeface="NTPreCursivefk" panose="03000400000000000000" pitchFamily="66" charset="0"/>
              </a:rPr>
              <a:t> 2 am 8.45  </a:t>
            </a:r>
            <a:r>
              <a:rPr lang="en-GB" sz="2800" dirty="0" err="1" smtClean="0">
                <a:latin typeface="NTPreCursivefk" panose="03000400000000000000" pitchFamily="66" charset="0"/>
              </a:rPr>
              <a:t>y.b</a:t>
            </a:r>
            <a:r>
              <a:rPr lang="en-GB" sz="2800" dirty="0" smtClean="0">
                <a:latin typeface="NTPreCursivefk" panose="03000400000000000000" pitchFamily="66" charset="0"/>
              </a:rPr>
              <a:t>. </a:t>
            </a:r>
            <a:r>
              <a:rPr lang="en-GB" sz="2800" dirty="0" err="1">
                <a:latin typeface="NTPreCursivefk" panose="03000400000000000000" pitchFamily="66" charset="0"/>
              </a:rPr>
              <a:t>Gofynnwn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i</a:t>
            </a:r>
            <a:r>
              <a:rPr lang="en-GB" sz="2800" dirty="0">
                <a:latin typeface="NTPreCursivefk" panose="03000400000000000000" pitchFamily="66" charset="0"/>
              </a:rPr>
              <a:t> chi </a:t>
            </a:r>
            <a:r>
              <a:rPr lang="en-GB" sz="2800" dirty="0" err="1">
                <a:latin typeface="NTPreCursivefk" panose="03000400000000000000" pitchFamily="66" charset="0"/>
              </a:rPr>
              <a:t>sicrhau</a:t>
            </a:r>
            <a:r>
              <a:rPr lang="en-GB" sz="2800" dirty="0">
                <a:latin typeface="NTPreCursivefk" panose="03000400000000000000" pitchFamily="66" charset="0"/>
              </a:rPr>
              <a:t> bod </a:t>
            </a:r>
            <a:r>
              <a:rPr lang="en-GB" sz="2800" dirty="0" err="1">
                <a:latin typeface="NTPreCursivefk" panose="03000400000000000000" pitchFamily="66" charset="0"/>
              </a:rPr>
              <a:t>eich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plentyn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wedi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cyrraedd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yr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ysgol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yn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brydlon</a:t>
            </a:r>
            <a:r>
              <a:rPr lang="en-GB" sz="2800" dirty="0">
                <a:latin typeface="NTPreCursivefk" panose="03000400000000000000" pitchFamily="66" charset="0"/>
              </a:rPr>
              <a:t>. </a:t>
            </a:r>
            <a:r>
              <a:rPr lang="en-GB" sz="2800" i="1" dirty="0">
                <a:latin typeface="NTPreCursivefk" panose="03000400000000000000" pitchFamily="66" charset="0"/>
              </a:rPr>
              <a:t>School starts </a:t>
            </a:r>
            <a:r>
              <a:rPr lang="en-GB" sz="2800" i="1" dirty="0" smtClean="0">
                <a:latin typeface="NTPreCursivefk" panose="03000400000000000000" pitchFamily="66" charset="0"/>
              </a:rPr>
              <a:t>at 8.45 </a:t>
            </a:r>
            <a:r>
              <a:rPr lang="en-GB" sz="2800" i="1" dirty="0">
                <a:latin typeface="NTPreCursivefk" panose="03000400000000000000" pitchFamily="66" charset="0"/>
              </a:rPr>
              <a:t>– </a:t>
            </a:r>
            <a:r>
              <a:rPr lang="en-GB" sz="2800" i="1" dirty="0" smtClean="0">
                <a:latin typeface="NTPreCursivefk" panose="03000400000000000000" pitchFamily="66" charset="0"/>
              </a:rPr>
              <a:t> </a:t>
            </a:r>
            <a:r>
              <a:rPr lang="en-GB" sz="2800" i="1" dirty="0">
                <a:latin typeface="NTPreCursivefk" panose="03000400000000000000" pitchFamily="66" charset="0"/>
              </a:rPr>
              <a:t>am for the </a:t>
            </a:r>
            <a:r>
              <a:rPr lang="en-GB" sz="2800" i="1" dirty="0" smtClean="0">
                <a:latin typeface="NTPreCursivefk" panose="03000400000000000000" pitchFamily="66" charset="0"/>
              </a:rPr>
              <a:t>Year 2 classes</a:t>
            </a:r>
            <a:r>
              <a:rPr lang="en-GB" sz="2800" i="1" dirty="0">
                <a:latin typeface="NTPreCursivefk" panose="03000400000000000000" pitchFamily="66" charset="0"/>
              </a:rPr>
              <a:t>. </a:t>
            </a:r>
            <a:r>
              <a:rPr lang="en-GB" sz="2800" b="1" i="1" dirty="0">
                <a:latin typeface="NTPreCursivefk" panose="03000400000000000000" pitchFamily="66" charset="0"/>
              </a:rPr>
              <a:t>We ask that you ensure your child arrives at school on time.</a:t>
            </a:r>
          </a:p>
          <a:p>
            <a:endParaRPr lang="en-GB" sz="2800" i="1" dirty="0">
              <a:latin typeface="NTPreCursivefk" panose="0300040000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i="1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Gofynnwn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i</a:t>
            </a:r>
            <a:r>
              <a:rPr lang="en-GB" sz="2800" dirty="0">
                <a:latin typeface="NTPreCursivefk" panose="03000400000000000000" pitchFamily="66" charset="0"/>
              </a:rPr>
              <a:t> chi </a:t>
            </a:r>
            <a:r>
              <a:rPr lang="en-GB" sz="2800" dirty="0" err="1">
                <a:latin typeface="NTPreCursivefk" panose="03000400000000000000" pitchFamily="66" charset="0"/>
              </a:rPr>
              <a:t>sicrhau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eich</a:t>
            </a:r>
            <a:r>
              <a:rPr lang="en-GB" sz="2800" dirty="0">
                <a:latin typeface="NTPreCursivefk" panose="03000400000000000000" pitchFamily="66" charset="0"/>
              </a:rPr>
              <a:t> bod </a:t>
            </a:r>
            <a:r>
              <a:rPr lang="en-GB" sz="2800" dirty="0" err="1">
                <a:latin typeface="NTPreCursivefk" panose="03000400000000000000" pitchFamily="66" charset="0"/>
              </a:rPr>
              <a:t>yn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casglu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eich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plentyn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smtClean="0">
                <a:latin typeface="NTPreCursivefk" panose="03000400000000000000" pitchFamily="66" charset="0"/>
              </a:rPr>
              <a:t>am  </a:t>
            </a:r>
            <a:r>
              <a:rPr lang="en-GB" sz="2800" dirty="0" err="1">
                <a:latin typeface="NTPreCursivefk" panose="03000400000000000000" pitchFamily="66" charset="0"/>
              </a:rPr>
              <a:t>y.p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wrth</a:t>
            </a:r>
            <a:r>
              <a:rPr lang="en-GB" sz="2800" dirty="0">
                <a:latin typeface="NTPreCursivefk" panose="03000400000000000000" pitchFamily="66" charset="0"/>
              </a:rPr>
              <a:t> y </a:t>
            </a:r>
            <a:r>
              <a:rPr lang="en-GB" sz="2800" dirty="0" err="1">
                <a:latin typeface="NTPreCursivefk" panose="03000400000000000000" pitchFamily="66" charset="0"/>
              </a:rPr>
              <a:t>brif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>
                <a:latin typeface="NTPreCursivefk" panose="03000400000000000000" pitchFamily="66" charset="0"/>
              </a:rPr>
              <a:t>glwyd</a:t>
            </a:r>
            <a:r>
              <a:rPr lang="en-GB" sz="2800" dirty="0">
                <a:latin typeface="NTPreCursivefk" panose="03000400000000000000" pitchFamily="66" charset="0"/>
              </a:rPr>
              <a:t>. </a:t>
            </a:r>
            <a:r>
              <a:rPr lang="en-GB" sz="2800" b="1" i="1" dirty="0">
                <a:latin typeface="NTPreCursivefk" panose="03000400000000000000" pitchFamily="66" charset="0"/>
              </a:rPr>
              <a:t>We kindly ask that you collect your child </a:t>
            </a:r>
            <a:r>
              <a:rPr lang="en-GB" sz="2800" b="1" i="1" dirty="0" smtClean="0">
                <a:latin typeface="NTPreCursivefk" panose="03000400000000000000" pitchFamily="66" charset="0"/>
              </a:rPr>
              <a:t>at </a:t>
            </a:r>
            <a:r>
              <a:rPr lang="en-GB" sz="2800" b="1" i="1" dirty="0">
                <a:latin typeface="NTPreCursivefk" panose="03000400000000000000" pitchFamily="66" charset="0"/>
              </a:rPr>
              <a:t>at the main gate please.</a:t>
            </a:r>
          </a:p>
          <a:p>
            <a:endParaRPr lang="en-GB" sz="2000" i="1" dirty="0">
              <a:latin typeface="NTPreCursivefk" panose="03000400000000000000" pitchFamily="66" charset="0"/>
            </a:endParaRPr>
          </a:p>
          <a:p>
            <a:endParaRPr lang="en-GB" sz="2400" i="1" dirty="0">
              <a:latin typeface="NTPreCursivefk" panose="03000400000000000000" pitchFamily="66" charset="0"/>
            </a:endParaRPr>
          </a:p>
          <a:p>
            <a:r>
              <a:rPr lang="en-GB" sz="2400" i="1" dirty="0">
                <a:latin typeface="NTPreCursivefk" panose="03000400000000000000" pitchFamily="66" charset="0"/>
              </a:rPr>
              <a:t>*</a:t>
            </a:r>
            <a:r>
              <a:rPr lang="en-GB" sz="2400" dirty="0" err="1">
                <a:latin typeface="NTPreCursivefk" panose="03000400000000000000" pitchFamily="66" charset="0"/>
              </a:rPr>
              <a:t>Os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fydd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newid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i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drefniadau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arferol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casglu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eich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plentyn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gofynnwn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garedig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i</a:t>
            </a:r>
            <a:r>
              <a:rPr lang="en-GB" sz="2400" dirty="0">
                <a:latin typeface="NTPreCursivefk" panose="03000400000000000000" pitchFamily="66" charset="0"/>
              </a:rPr>
              <a:t> chi </a:t>
            </a:r>
            <a:r>
              <a:rPr lang="en-GB" sz="2400" dirty="0" err="1">
                <a:latin typeface="NTPreCursivefk" panose="03000400000000000000" pitchFamily="66" charset="0"/>
              </a:rPr>
              <a:t>gysylltu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â’r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swyddfa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neu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anfon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lythyr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i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gadarnhau’r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trefniadau</a:t>
            </a:r>
            <a:r>
              <a:rPr lang="en-GB" sz="2400" dirty="0">
                <a:latin typeface="NTPreCursivefk" panose="03000400000000000000" pitchFamily="66" charset="0"/>
              </a:rPr>
              <a:t>. </a:t>
            </a:r>
            <a:r>
              <a:rPr lang="en-GB" sz="2400" i="1" dirty="0">
                <a:latin typeface="NTPreCursivefk" panose="03000400000000000000" pitchFamily="66" charset="0"/>
              </a:rPr>
              <a:t>If there is a change to your child’s usual circumstances with regards to collection from school we kindly ask that you inform the office or  notify us by letter to confirm the </a:t>
            </a:r>
            <a:r>
              <a:rPr lang="en-GB" sz="2400" i="1" dirty="0" smtClean="0">
                <a:latin typeface="NTPreCursivefk" panose="03000400000000000000" pitchFamily="66" charset="0"/>
              </a:rPr>
              <a:t>arrangements.</a:t>
            </a:r>
            <a:endParaRPr lang="en-GB" sz="2400" u="sng" dirty="0">
              <a:latin typeface="NTPreCursivefk" panose="03000400000000000000" pitchFamily="66" charset="0"/>
            </a:endParaRPr>
          </a:p>
          <a:p>
            <a:endParaRPr lang="en-GB" sz="3200" u="sng" dirty="0">
              <a:latin typeface="SassoonCRInfant" panose="02010503020300020003" pitchFamily="2" charset="0"/>
            </a:endParaRPr>
          </a:p>
          <a:p>
            <a:endParaRPr lang="en-GB" sz="2800" u="sng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481" y="260649"/>
            <a:ext cx="1187449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067" y="5863688"/>
            <a:ext cx="1716109" cy="99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935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077" y="3137126"/>
            <a:ext cx="1400745" cy="14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Text Box 7"/>
          <p:cNvSpPr txBox="1">
            <a:spLocks noChangeArrowheads="1"/>
          </p:cNvSpPr>
          <p:nvPr/>
        </p:nvSpPr>
        <p:spPr bwMode="auto">
          <a:xfrm>
            <a:off x="7539880" y="4145238"/>
            <a:ext cx="1532978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100" dirty="0">
                <a:latin typeface="Segoe Print" panose="02000600000000000000" pitchFamily="2" charset="0"/>
              </a:rPr>
              <a:t> </a:t>
            </a:r>
            <a:r>
              <a:rPr lang="en-GB" altLang="en-US" sz="1100" dirty="0" err="1">
                <a:latin typeface="Segoe Print" panose="02000600000000000000" pitchFamily="2" charset="0"/>
              </a:rPr>
              <a:t>Amser</a:t>
            </a:r>
            <a:r>
              <a:rPr lang="en-GB" altLang="en-US" sz="1100" dirty="0">
                <a:latin typeface="Segoe Print" panose="02000600000000000000" pitchFamily="2" charset="0"/>
              </a:rPr>
              <a:t> </a:t>
            </a:r>
            <a:r>
              <a:rPr lang="en-GB" altLang="en-US" sz="1100" dirty="0" err="1">
                <a:latin typeface="Segoe Print" panose="02000600000000000000" pitchFamily="2" charset="0"/>
              </a:rPr>
              <a:t>mynd</a:t>
            </a:r>
            <a:r>
              <a:rPr lang="en-GB" altLang="en-US" sz="1100" dirty="0">
                <a:latin typeface="Segoe Print" panose="02000600000000000000" pitchFamily="2" charset="0"/>
              </a:rPr>
              <a:t> </a:t>
            </a:r>
            <a:r>
              <a:rPr lang="en-GB" altLang="en-US" sz="1100" dirty="0" err="1">
                <a:latin typeface="Segoe Print" panose="02000600000000000000" pitchFamily="2" charset="0"/>
              </a:rPr>
              <a:t>adref</a:t>
            </a:r>
            <a:endParaRPr lang="en-US" altLang="en-US" sz="1100" dirty="0">
              <a:latin typeface="Segoe Print" panose="020006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8800" y="116632"/>
            <a:ext cx="11163300" cy="6624736"/>
          </a:xfrm>
          <a:prstGeom prst="rect">
            <a:avLst/>
          </a:prstGeom>
          <a:noFill/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873554" y="346959"/>
            <a:ext cx="837869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err="1">
                <a:latin typeface="NTPreCursivefk" panose="03000400000000000000" pitchFamily="66" charset="0"/>
              </a:rPr>
              <a:t>Trefn</a:t>
            </a:r>
            <a:r>
              <a:rPr lang="en-GB" sz="2800" u="sng" dirty="0">
                <a:latin typeface="NTPreCursivefk" panose="03000400000000000000" pitchFamily="66" charset="0"/>
              </a:rPr>
              <a:t> y </a:t>
            </a:r>
            <a:r>
              <a:rPr lang="en-GB" sz="2800" u="sng" dirty="0" err="1">
                <a:latin typeface="NTPreCursivefk" panose="03000400000000000000" pitchFamily="66" charset="0"/>
              </a:rPr>
              <a:t>Dydd</a:t>
            </a:r>
            <a:r>
              <a:rPr lang="en-GB" sz="2800" u="sng" dirty="0">
                <a:latin typeface="NTPreCursivefk" panose="03000400000000000000" pitchFamily="66" charset="0"/>
              </a:rPr>
              <a:t>/ </a:t>
            </a:r>
            <a:r>
              <a:rPr lang="en-GB" sz="2800" i="1" u="sng" dirty="0">
                <a:latin typeface="NTPreCursivefk" panose="03000400000000000000" pitchFamily="66" charset="0"/>
              </a:rPr>
              <a:t>Daily Timetable </a:t>
            </a:r>
            <a:endParaRPr lang="en-GB" sz="2800" i="1" dirty="0">
              <a:latin typeface="NTPreCursivefk" panose="0300040000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327" y="3113332"/>
            <a:ext cx="1368152" cy="146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473" y="3127384"/>
            <a:ext cx="1329144" cy="1439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726535" y="4072734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 err="1">
                <a:latin typeface="Segoe Print" panose="02000600000000000000" pitchFamily="2" charset="0"/>
              </a:rPr>
              <a:t>Ysgol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Goed</a:t>
            </a:r>
            <a:endParaRPr lang="en-US" altLang="en-US" sz="800" dirty="0">
              <a:latin typeface="Segoe Print" panose="02000600000000000000" pitchFamily="2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3215881" y="4205276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 err="1">
                <a:latin typeface="Segoe Print" panose="02000600000000000000" pitchFamily="2" charset="0"/>
              </a:rPr>
              <a:t>Sesiwn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Sgiliau</a:t>
            </a:r>
            <a:endParaRPr lang="en-US" altLang="en-US" sz="800" dirty="0">
              <a:latin typeface="Segoe Print" panose="02000600000000000000" pitchFamily="2" charset="0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714" y="1492478"/>
            <a:ext cx="1253667" cy="145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5333436" y="2504226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 err="1">
                <a:latin typeface="Segoe Print" panose="02000600000000000000" pitchFamily="2" charset="0"/>
              </a:rPr>
              <a:t>Thema</a:t>
            </a:r>
            <a:endParaRPr lang="en-US" altLang="en-US" sz="800" dirty="0">
              <a:latin typeface="Segoe Print" panose="02000600000000000000" pitchFamily="2" charset="0"/>
            </a:endParaRPr>
          </a:p>
        </p:txBody>
      </p:sp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3" y="1494216"/>
            <a:ext cx="1448319" cy="145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09" y="1659659"/>
            <a:ext cx="1088191" cy="568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2453750" y="2430529"/>
            <a:ext cx="1319636" cy="227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 err="1">
                <a:latin typeface="Segoe Print" panose="02000600000000000000" pitchFamily="2" charset="0"/>
              </a:rPr>
              <a:t>Amser</a:t>
            </a:r>
            <a:r>
              <a:rPr lang="en-GB" altLang="en-US" sz="1200" dirty="0">
                <a:latin typeface="Segoe Print" panose="02000600000000000000" pitchFamily="2" charset="0"/>
              </a:rPr>
              <a:t> carped</a:t>
            </a:r>
            <a:endParaRPr lang="en-US" altLang="en-US" sz="800" dirty="0">
              <a:latin typeface="Segoe Print" panose="02000600000000000000" pitchFamily="2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836" y="1484784"/>
            <a:ext cx="1368152" cy="146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 Box 7"/>
          <p:cNvSpPr txBox="1">
            <a:spLocks noChangeArrowheads="1"/>
          </p:cNvSpPr>
          <p:nvPr/>
        </p:nvSpPr>
        <p:spPr bwMode="auto">
          <a:xfrm>
            <a:off x="3960823" y="2513425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 err="1">
                <a:latin typeface="Segoe Print" panose="02000600000000000000" pitchFamily="2" charset="0"/>
              </a:rPr>
              <a:t>Amser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Cylch</a:t>
            </a:r>
            <a:endParaRPr lang="en-US" altLang="en-US" sz="800" dirty="0">
              <a:latin typeface="Segoe Print" panose="02000600000000000000" pitchFamily="2" charset="0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809" y="1462228"/>
            <a:ext cx="1368152" cy="146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123" y="1567988"/>
            <a:ext cx="1016379" cy="805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6756067" y="2520738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 err="1">
                <a:latin typeface="Segoe Print" panose="02000600000000000000" pitchFamily="2" charset="0"/>
              </a:rPr>
              <a:t>Amser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cinio</a:t>
            </a:r>
            <a:endParaRPr lang="en-US" altLang="en-US" sz="800" dirty="0">
              <a:latin typeface="Segoe Print" panose="02000600000000000000" pitchFamily="2" charset="0"/>
            </a:endParaRPr>
          </a:p>
        </p:txBody>
      </p:sp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497" y="1484784"/>
            <a:ext cx="1400745" cy="14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534" y="1567988"/>
            <a:ext cx="739773" cy="86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 Box 7"/>
          <p:cNvSpPr txBox="1">
            <a:spLocks noChangeArrowheads="1"/>
          </p:cNvSpPr>
          <p:nvPr/>
        </p:nvSpPr>
        <p:spPr bwMode="auto">
          <a:xfrm>
            <a:off x="8111300" y="2492896"/>
            <a:ext cx="1532978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 err="1">
                <a:latin typeface="Segoe Print" panose="02000600000000000000" pitchFamily="2" charset="0"/>
              </a:rPr>
              <a:t>Amser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chwarae</a:t>
            </a:r>
            <a:endParaRPr lang="en-US" altLang="en-US" sz="800" dirty="0">
              <a:latin typeface="Segoe Print" panose="02000600000000000000" pitchFamily="2" charset="0"/>
            </a:endParaRPr>
          </a:p>
        </p:txBody>
      </p:sp>
      <p:pic>
        <p:nvPicPr>
          <p:cNvPr id="4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626" y="3141436"/>
            <a:ext cx="1329144" cy="1439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005" y="3219850"/>
            <a:ext cx="710800" cy="825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6201835" y="4075459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 err="1">
                <a:latin typeface="Segoe Print" panose="02000600000000000000" pitchFamily="2" charset="0"/>
              </a:rPr>
              <a:t>Amser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stori</a:t>
            </a:r>
            <a:endParaRPr lang="en-US" altLang="en-US" sz="800" dirty="0">
              <a:latin typeface="Segoe Print" panose="02000600000000000000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8985" y="346959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253" y="5013177"/>
            <a:ext cx="136525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Text Box 7">
            <a:extLst>
              <a:ext uri="{FF2B5EF4-FFF2-40B4-BE49-F238E27FC236}">
                <a16:creationId xmlns:a16="http://schemas.microsoft.com/office/drawing/2014/main" id="{B2F4FB47-85DA-4E8B-B604-62D684F01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4389" y="6093296"/>
            <a:ext cx="1532978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 err="1">
                <a:latin typeface="Segoe Print" panose="02000600000000000000" pitchFamily="2" charset="0"/>
              </a:rPr>
              <a:t>Sesiwn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ganu</a:t>
            </a:r>
            <a:endParaRPr lang="en-US" altLang="en-US" sz="800" dirty="0">
              <a:latin typeface="Segoe Print" panose="02000600000000000000" pitchFamily="2" charset="0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854" y="5013177"/>
            <a:ext cx="136525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Text Box 7">
            <a:extLst>
              <a:ext uri="{FF2B5EF4-FFF2-40B4-BE49-F238E27FC236}">
                <a16:creationId xmlns:a16="http://schemas.microsoft.com/office/drawing/2014/main" id="{151FBE37-4DB7-4050-9604-72A6D73C3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6580" y="6121138"/>
            <a:ext cx="1532978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 err="1">
                <a:latin typeface="Segoe Print" panose="02000600000000000000" pitchFamily="2" charset="0"/>
              </a:rPr>
              <a:t>Ymarfer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corff</a:t>
            </a:r>
            <a:endParaRPr lang="en-US" altLang="en-US" sz="800" dirty="0">
              <a:latin typeface="Segoe Print" panose="02000600000000000000" pitchFamily="2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2695" y="1748144"/>
            <a:ext cx="931310" cy="684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847" y="3259661"/>
            <a:ext cx="909045" cy="91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Kindergarten images clip art clipart image 5 - WikiClipArt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948" y="3240026"/>
            <a:ext cx="856564" cy="85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6"/>
          <a:srcRect l="16532" t="47199" r="55905" b="26901"/>
          <a:stretch/>
        </p:blipFill>
        <p:spPr>
          <a:xfrm>
            <a:off x="3318586" y="3231418"/>
            <a:ext cx="1216731" cy="643129"/>
          </a:xfrm>
          <a:prstGeom prst="rect">
            <a:avLst/>
          </a:prstGeom>
          <a:ln>
            <a:noFill/>
          </a:ln>
        </p:spPr>
      </p:pic>
      <p:pic>
        <p:nvPicPr>
          <p:cNvPr id="2058" name="Picture 10" descr="Cute yoga kids card with little girl doing yoga Vector Image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49" t="7828" r="29922" b="24272"/>
          <a:stretch/>
        </p:blipFill>
        <p:spPr bwMode="auto">
          <a:xfrm>
            <a:off x="3829110" y="3748881"/>
            <a:ext cx="250666" cy="43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ree Pictures Of Kids Riding Bikes, Download Free Pictures Of Kids Riding  Bikes png images, Free ClipArts on Clipart Library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1" t="19606" r="53735" b="7551"/>
          <a:stretch/>
        </p:blipFill>
        <p:spPr bwMode="auto">
          <a:xfrm>
            <a:off x="3500618" y="3848413"/>
            <a:ext cx="272769" cy="360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Kids Talking Stock Illustrations – 2,490 Kids Talking Stock Illustrations,  Vectors &amp;amp; Clipart - Dreamstime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07"/>
          <a:stretch/>
        </p:blipFill>
        <p:spPr bwMode="auto">
          <a:xfrm>
            <a:off x="4074242" y="3894622"/>
            <a:ext cx="420045" cy="36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ircle time clip art - Clip Art Library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21" b="19064"/>
          <a:stretch/>
        </p:blipFill>
        <p:spPr bwMode="auto">
          <a:xfrm>
            <a:off x="4080050" y="1700808"/>
            <a:ext cx="1151855" cy="72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7,818 Child Singing Illustrations &amp;amp; Clip Art - iStock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023"/>
          <a:stretch/>
        </p:blipFill>
        <p:spPr bwMode="auto">
          <a:xfrm>
            <a:off x="4871865" y="5209550"/>
            <a:ext cx="1085607" cy="925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Sports Kids Clipart Transparent Png - Kids Sport Clipart Png, Png Download  - kind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812" y="5137909"/>
            <a:ext cx="1186959" cy="104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3603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677297" cy="1325563"/>
          </a:xfrm>
        </p:spPr>
        <p:txBody>
          <a:bodyPr/>
          <a:lstStyle/>
          <a:p>
            <a:pPr algn="ctr"/>
            <a:r>
              <a:rPr lang="en-GB" b="1" dirty="0" err="1" smtClean="0">
                <a:latin typeface="NTPreCursivefk" panose="03000400000000000000" pitchFamily="66" charset="0"/>
              </a:rPr>
              <a:t>Gwaith</a:t>
            </a:r>
            <a:r>
              <a:rPr lang="en-GB" b="1" dirty="0" smtClean="0">
                <a:latin typeface="NTPreCursivefk" panose="03000400000000000000" pitchFamily="66" charset="0"/>
              </a:rPr>
              <a:t> </a:t>
            </a:r>
            <a:r>
              <a:rPr lang="en-GB" b="1" dirty="0" err="1" smtClean="0">
                <a:latin typeface="NTPreCursivefk" panose="03000400000000000000" pitchFamily="66" charset="0"/>
              </a:rPr>
              <a:t>dosbarth</a:t>
            </a:r>
            <a:r>
              <a:rPr lang="en-GB" b="1" dirty="0" smtClean="0">
                <a:latin typeface="NTPreCursivefk" panose="03000400000000000000" pitchFamily="66" charset="0"/>
              </a:rPr>
              <a:t> / Classwork </a:t>
            </a:r>
            <a:endParaRPr lang="en-GB" b="1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dirty="0" err="1" smtClean="0">
                <a:latin typeface="NTPreCursivefk" panose="03000400000000000000" pitchFamily="66" charset="0"/>
              </a:rPr>
              <a:t>Cynllunio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fel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adran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er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mwyn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cysondeb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smtClean="0">
                <a:latin typeface="NTPreCursivefk" panose="03000400000000000000" pitchFamily="66" charset="0"/>
              </a:rPr>
              <a:t>/ </a:t>
            </a:r>
            <a:r>
              <a:rPr lang="en-GB" i="1" dirty="0">
                <a:latin typeface="NTPreCursivefk" panose="03000400000000000000" pitchFamily="66" charset="0"/>
              </a:rPr>
              <a:t>Planning as </a:t>
            </a:r>
            <a:r>
              <a:rPr lang="en-GB" i="1" dirty="0" smtClean="0">
                <a:latin typeface="NTPreCursivefk" panose="03000400000000000000" pitchFamily="66" charset="0"/>
              </a:rPr>
              <a:t>a department </a:t>
            </a:r>
            <a:r>
              <a:rPr lang="en-GB" i="1" dirty="0">
                <a:latin typeface="NTPreCursivefk" panose="03000400000000000000" pitchFamily="66" charset="0"/>
              </a:rPr>
              <a:t>for </a:t>
            </a:r>
            <a:r>
              <a:rPr lang="en-GB" i="1" dirty="0" smtClean="0">
                <a:latin typeface="NTPreCursivefk" panose="03000400000000000000" pitchFamily="66" charset="0"/>
              </a:rPr>
              <a:t>consistency</a:t>
            </a:r>
          </a:p>
          <a:p>
            <a:r>
              <a:rPr lang="en-GB" i="1" dirty="0" err="1" smtClean="0">
                <a:latin typeface="NTPreCursivefk" panose="03000400000000000000" pitchFamily="66" charset="0"/>
              </a:rPr>
              <a:t>Cysyniadau</a:t>
            </a:r>
            <a:r>
              <a:rPr lang="en-GB" i="1" dirty="0" smtClean="0">
                <a:latin typeface="NTPreCursivefk" panose="03000400000000000000" pitchFamily="66" charset="0"/>
              </a:rPr>
              <a:t> / concepts</a:t>
            </a:r>
          </a:p>
          <a:p>
            <a:endParaRPr lang="en-GB" i="1" dirty="0" smtClean="0">
              <a:latin typeface="NTPreCursivefk" panose="03000400000000000000" pitchFamily="66" charset="0"/>
            </a:endParaRPr>
          </a:p>
          <a:p>
            <a:r>
              <a:rPr lang="en-GB" dirty="0" err="1" smtClean="0">
                <a:latin typeface="NTPreCursivefk" panose="03000400000000000000" pitchFamily="66" charset="0"/>
              </a:rPr>
              <a:t>Gwaith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wedi’i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wahaniaethu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smtClean="0">
                <a:latin typeface="NTPreCursivefk" panose="03000400000000000000" pitchFamily="66" charset="0"/>
              </a:rPr>
              <a:t>/ </a:t>
            </a:r>
            <a:r>
              <a:rPr lang="en-GB" i="1" dirty="0">
                <a:latin typeface="NTPreCursivefk" panose="03000400000000000000" pitchFamily="66" charset="0"/>
              </a:rPr>
              <a:t>Differentiated </a:t>
            </a:r>
            <a:r>
              <a:rPr lang="en-GB" i="1" dirty="0" smtClean="0">
                <a:latin typeface="NTPreCursivefk" panose="03000400000000000000" pitchFamily="66" charset="0"/>
              </a:rPr>
              <a:t>Work</a:t>
            </a:r>
          </a:p>
          <a:p>
            <a:endParaRPr lang="en-GB" i="1" dirty="0">
              <a:latin typeface="NTPreCursivefk" panose="03000400000000000000" pitchFamily="66" charset="0"/>
            </a:endParaRPr>
          </a:p>
          <a:p>
            <a:r>
              <a:rPr lang="en-GB" dirty="0" err="1" smtClean="0">
                <a:latin typeface="NTPreCursivefk" panose="03000400000000000000" pitchFamily="66" charset="0"/>
              </a:rPr>
              <a:t>Llais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>
                <a:latin typeface="NTPreCursivefk" panose="03000400000000000000" pitchFamily="66" charset="0"/>
              </a:rPr>
              <a:t>y </a:t>
            </a:r>
            <a:r>
              <a:rPr lang="en-GB" dirty="0" err="1">
                <a:latin typeface="NTPreCursivefk" panose="03000400000000000000" pitchFamily="66" charset="0"/>
              </a:rPr>
              <a:t>plentyn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yn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bwydo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mewn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i’r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cynllunio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>
                <a:latin typeface="NTPreCursivefk" panose="03000400000000000000" pitchFamily="66" charset="0"/>
              </a:rPr>
              <a:t>/</a:t>
            </a:r>
            <a:r>
              <a:rPr lang="en-GB" i="1" dirty="0" err="1" smtClean="0">
                <a:latin typeface="NTPreCursivefk" panose="03000400000000000000" pitchFamily="66" charset="0"/>
              </a:rPr>
              <a:t>Childrens</a:t>
            </a:r>
            <a:r>
              <a:rPr lang="en-GB" i="1" dirty="0">
                <a:latin typeface="NTPreCursivefk" panose="03000400000000000000" pitchFamily="66" charset="0"/>
              </a:rPr>
              <a:t>’ voice contributes to </a:t>
            </a:r>
            <a:r>
              <a:rPr lang="en-GB" i="1" dirty="0" smtClean="0">
                <a:latin typeface="NTPreCursivefk" panose="03000400000000000000" pitchFamily="66" charset="0"/>
              </a:rPr>
              <a:t>planning</a:t>
            </a:r>
          </a:p>
          <a:p>
            <a:pPr marL="0" indent="0">
              <a:buNone/>
            </a:pPr>
            <a:endParaRPr lang="en-GB" i="1" dirty="0" smtClean="0">
              <a:latin typeface="NTPreCursivefk" panose="03000400000000000000" pitchFamily="66" charset="0"/>
            </a:endParaRPr>
          </a:p>
          <a:p>
            <a:r>
              <a:rPr lang="en-GB" i="1" dirty="0" smtClean="0">
                <a:latin typeface="NTPreCursivefk" panose="03000400000000000000" pitchFamily="66" charset="0"/>
              </a:rPr>
              <a:t>Pupil influenced </a:t>
            </a:r>
            <a:endParaRPr lang="en-GB" i="1" dirty="0">
              <a:latin typeface="NTPreCursivefk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44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spire 2Be on Twitter: &quot;This week's #teachmetuesday is for the Welsh  schools out there! Following on from last week's sketchnote about the  curriculum reforms in Wales as recommended by @GHCDon 🏴󠁧󠁢󠁷󠁬󠁳󠁿RT 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92" y="225497"/>
            <a:ext cx="4953107" cy="6604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Year 6 Thornhill PS on Twitter: &quot;Y6 Homework: Design a badge/logo for each  of the 4 core purposes of the new curriculum (circled in red in picture  below👇🏻). Winning designs may b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09" y="151652"/>
            <a:ext cx="5008491" cy="667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07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563" y="2727"/>
            <a:ext cx="10515600" cy="1325563"/>
          </a:xfrm>
        </p:spPr>
        <p:txBody>
          <a:bodyPr/>
          <a:lstStyle/>
          <a:p>
            <a:pPr algn="ctr"/>
            <a:r>
              <a:rPr lang="en-GB" b="1" dirty="0" err="1" smtClean="0">
                <a:latin typeface="NTPreCursivefk" panose="03000400000000000000" pitchFamily="66" charset="0"/>
              </a:rPr>
              <a:t>Cysyniad</a:t>
            </a:r>
            <a:r>
              <a:rPr lang="en-GB" b="1" dirty="0" smtClean="0">
                <a:latin typeface="NTPreCursivefk" panose="03000400000000000000" pitchFamily="66" charset="0"/>
              </a:rPr>
              <a:t>/Concept: </a:t>
            </a:r>
            <a:r>
              <a:rPr lang="en-GB" b="1" dirty="0" err="1" smtClean="0">
                <a:latin typeface="NTPreCursivefk" panose="03000400000000000000" pitchFamily="66" charset="0"/>
              </a:rPr>
              <a:t>Caredigrwydd</a:t>
            </a:r>
            <a:r>
              <a:rPr lang="en-GB" b="1" dirty="0" smtClean="0">
                <a:latin typeface="NTPreCursivefk" panose="03000400000000000000" pitchFamily="66" charset="0"/>
              </a:rPr>
              <a:t>/Kindness</a:t>
            </a:r>
            <a:endParaRPr lang="en-GB" b="1" i="1" dirty="0">
              <a:latin typeface="NTPreCursivefk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3163" y="230188"/>
            <a:ext cx="474517" cy="7103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" t="8538" r="3513" b="13583"/>
          <a:stretch/>
        </p:blipFill>
        <p:spPr>
          <a:xfrm>
            <a:off x="1995055" y="1560945"/>
            <a:ext cx="8257309" cy="508376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2323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863" y="0"/>
            <a:ext cx="10472684" cy="3293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err="1" smtClean="0">
                <a:latin typeface="NTPreCursivefk" panose="03000400000000000000" pitchFamily="66" charset="0"/>
              </a:rPr>
              <a:t>Rydyn</a:t>
            </a:r>
            <a:r>
              <a:rPr lang="en-GB" sz="3200" u="sng" dirty="0" smtClean="0">
                <a:latin typeface="NTPreCursivefk" panose="03000400000000000000" pitchFamily="66" charset="0"/>
              </a:rPr>
              <a:t>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ni</a:t>
            </a:r>
            <a:r>
              <a:rPr lang="en-GB" sz="3200" u="sng" dirty="0" smtClean="0">
                <a:latin typeface="NTPreCursivefk" panose="03000400000000000000" pitchFamily="66" charset="0"/>
              </a:rPr>
              <a:t>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gyd</a:t>
            </a:r>
            <a:r>
              <a:rPr lang="en-GB" sz="3200" u="sng" dirty="0" smtClean="0">
                <a:latin typeface="NTPreCursivefk" panose="03000400000000000000" pitchFamily="66" charset="0"/>
              </a:rPr>
              <a:t>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yn</a:t>
            </a:r>
            <a:r>
              <a:rPr lang="en-GB" sz="3200" u="sng" dirty="0" smtClean="0">
                <a:latin typeface="NTPreCursivefk" panose="03000400000000000000" pitchFamily="66" charset="0"/>
              </a:rPr>
              <a:t>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wahanol</a:t>
            </a:r>
            <a:r>
              <a:rPr lang="en-GB" sz="3200" u="sng" dirty="0" smtClean="0">
                <a:latin typeface="NTPreCursivefk" panose="03000400000000000000" pitchFamily="66" charset="0"/>
              </a:rPr>
              <a:t>,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ond</a:t>
            </a:r>
            <a:r>
              <a:rPr lang="en-GB" sz="3200" u="sng" dirty="0" smtClean="0">
                <a:latin typeface="NTPreCursivefk" panose="03000400000000000000" pitchFamily="66" charset="0"/>
              </a:rPr>
              <a:t>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yn</a:t>
            </a:r>
            <a:r>
              <a:rPr lang="en-GB" sz="3200" u="sng" dirty="0" smtClean="0">
                <a:latin typeface="NTPreCursivefk" panose="03000400000000000000" pitchFamily="66" charset="0"/>
              </a:rPr>
              <a:t>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arbennig</a:t>
            </a:r>
            <a:r>
              <a:rPr lang="en-GB" sz="3200" u="sng" dirty="0" smtClean="0">
                <a:latin typeface="NTPreCursivefk" panose="03000400000000000000" pitchFamily="66" charset="0"/>
              </a:rPr>
              <a:t>/We are all different, but special</a:t>
            </a:r>
          </a:p>
          <a:p>
            <a:pPr algn="ctr"/>
            <a:endParaRPr lang="en-GB" sz="2000" u="sng" dirty="0" smtClean="0">
              <a:latin typeface="NTPreCursivefk" panose="03000400000000000000" pitchFamily="66" charset="0"/>
            </a:endParaRPr>
          </a:p>
          <a:p>
            <a:pPr algn="ctr"/>
            <a:endParaRPr lang="en-GB" sz="2000" u="sng" dirty="0">
              <a:latin typeface="NTPreCursivefk" panose="03000400000000000000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err="1" smtClean="0">
                <a:latin typeface="NTPreCursivefk" panose="03000400000000000000" pitchFamily="66" charset="0"/>
              </a:rPr>
              <a:t>Sut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rydyn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ni’n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edrych</a:t>
            </a:r>
            <a:r>
              <a:rPr lang="en-GB" sz="2800" dirty="0" smtClean="0">
                <a:latin typeface="NTPreCursivefk" panose="03000400000000000000" pitchFamily="66" charset="0"/>
              </a:rPr>
              <a:t>/how we look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err="1" smtClean="0">
                <a:latin typeface="NTPreCursivefk" panose="03000400000000000000" pitchFamily="66" charset="0"/>
              </a:rPr>
              <a:t>Ein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teuluoedd</a:t>
            </a:r>
            <a:r>
              <a:rPr lang="en-GB" sz="2800" dirty="0" smtClean="0">
                <a:latin typeface="NTPreCursivefk" panose="03000400000000000000" pitchFamily="66" charset="0"/>
              </a:rPr>
              <a:t>/our families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err="1" smtClean="0">
                <a:latin typeface="NTPreCursivefk" panose="03000400000000000000" pitchFamily="66" charset="0"/>
              </a:rPr>
              <a:t>Ein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doniau</a:t>
            </a:r>
            <a:r>
              <a:rPr lang="en-GB" sz="2800" dirty="0" smtClean="0">
                <a:latin typeface="NTPreCursivefk" panose="03000400000000000000" pitchFamily="66" charset="0"/>
              </a:rPr>
              <a:t>/our individual talents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708728" y="3112690"/>
            <a:ext cx="10483272" cy="452431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err="1" smtClean="0">
                <a:latin typeface="NTPreCursivefk" panose="03000400000000000000" pitchFamily="66" charset="0"/>
              </a:rPr>
              <a:t>Caredigrwydd</a:t>
            </a:r>
            <a:r>
              <a:rPr lang="en-GB" sz="3200" u="sng" dirty="0" smtClean="0">
                <a:latin typeface="NTPreCursivefk" panose="03000400000000000000" pitchFamily="66" charset="0"/>
              </a:rPr>
              <a:t>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tuag</a:t>
            </a:r>
            <a:r>
              <a:rPr lang="en-GB" sz="3200" u="sng" dirty="0" smtClean="0">
                <a:latin typeface="NTPreCursivefk" panose="03000400000000000000" pitchFamily="66" charset="0"/>
              </a:rPr>
              <a:t> at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amgylchedd</a:t>
            </a:r>
            <a:r>
              <a:rPr lang="en-GB" sz="3200" u="sng" dirty="0" smtClean="0">
                <a:latin typeface="NTPreCursivefk" panose="03000400000000000000" pitchFamily="66" charset="0"/>
              </a:rPr>
              <a:t> y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Gnoll</a:t>
            </a:r>
            <a:r>
              <a:rPr lang="en-GB" sz="3200" u="sng" dirty="0" smtClean="0">
                <a:latin typeface="NTPreCursivefk" panose="03000400000000000000" pitchFamily="66" charset="0"/>
              </a:rPr>
              <a:t>/Kindness towards the </a:t>
            </a:r>
            <a:r>
              <a:rPr lang="en-GB" sz="3200" u="sng" dirty="0" err="1" smtClean="0">
                <a:latin typeface="NTPreCursivefk" panose="03000400000000000000" pitchFamily="66" charset="0"/>
              </a:rPr>
              <a:t>Gnoll</a:t>
            </a:r>
            <a:r>
              <a:rPr lang="en-GB" sz="3200" u="sng" dirty="0" smtClean="0">
                <a:latin typeface="NTPreCursivefk" panose="03000400000000000000" pitchFamily="66" charset="0"/>
              </a:rPr>
              <a:t> park</a:t>
            </a:r>
          </a:p>
          <a:p>
            <a:pPr algn="ctr"/>
            <a:endParaRPr lang="en-GB" sz="2800" u="sng" dirty="0" smtClean="0">
              <a:latin typeface="NTPreCursivefk" panose="03000400000000000000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err="1" smtClean="0">
                <a:latin typeface="NTPreCursivefk" panose="03000400000000000000" pitchFamily="66" charset="0"/>
              </a:rPr>
              <a:t>Sbwriel</a:t>
            </a:r>
            <a:r>
              <a:rPr lang="en-GB" sz="2800" dirty="0" smtClean="0">
                <a:latin typeface="NTPreCursivefk" panose="03000400000000000000" pitchFamily="66" charset="0"/>
              </a:rPr>
              <a:t> ac </a:t>
            </a:r>
            <a:r>
              <a:rPr lang="en-GB" sz="2800" dirty="0" err="1" smtClean="0">
                <a:latin typeface="NTPreCursivefk" panose="03000400000000000000" pitchFamily="66" charset="0"/>
              </a:rPr>
              <a:t>ailgylchu</a:t>
            </a:r>
            <a:r>
              <a:rPr lang="en-GB" sz="2800" dirty="0" smtClean="0">
                <a:latin typeface="NTPreCursivefk" panose="03000400000000000000" pitchFamily="66" charset="0"/>
              </a:rPr>
              <a:t>/litter and recycling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err="1" smtClean="0">
                <a:latin typeface="NTPreCursivefk" panose="03000400000000000000" pitchFamily="66" charset="0"/>
              </a:rPr>
              <a:t>Caredigrwydd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tuag</a:t>
            </a:r>
            <a:r>
              <a:rPr lang="en-GB" sz="2800" dirty="0" smtClean="0">
                <a:latin typeface="NTPreCursivefk" panose="03000400000000000000" pitchFamily="66" charset="0"/>
              </a:rPr>
              <a:t> at </a:t>
            </a:r>
            <a:r>
              <a:rPr lang="en-GB" sz="2800" dirty="0" err="1" smtClean="0">
                <a:latin typeface="NTPreCursivefk" panose="03000400000000000000" pitchFamily="66" charset="0"/>
              </a:rPr>
              <a:t>anifeiliaid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a’u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cynefinoedd</a:t>
            </a:r>
            <a:r>
              <a:rPr lang="en-GB" sz="2800" dirty="0" smtClean="0">
                <a:latin typeface="NTPreCursivefk" panose="03000400000000000000" pitchFamily="66" charset="0"/>
              </a:rPr>
              <a:t>/Kindness towards animals and their habitats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err="1" smtClean="0">
                <a:latin typeface="NTPreCursivefk" panose="03000400000000000000" pitchFamily="66" charset="0"/>
              </a:rPr>
              <a:t>Dangos</a:t>
            </a:r>
            <a:r>
              <a:rPr lang="en-GB" sz="2800" dirty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caredigrwydd</a:t>
            </a:r>
            <a:r>
              <a:rPr lang="en-GB" sz="2800" dirty="0" smtClean="0">
                <a:latin typeface="NTPreCursivefk" panose="03000400000000000000" pitchFamily="66" charset="0"/>
              </a:rPr>
              <a:t> at </a:t>
            </a:r>
            <a:r>
              <a:rPr lang="en-GB" sz="2800" dirty="0" err="1" smtClean="0">
                <a:latin typeface="NTPreCursivefk" panose="03000400000000000000" pitchFamily="66" charset="0"/>
              </a:rPr>
              <a:t>blanhigion</a:t>
            </a:r>
            <a:r>
              <a:rPr lang="en-GB" sz="2800" dirty="0" smtClean="0">
                <a:latin typeface="NTPreCursivefk" panose="03000400000000000000" pitchFamily="66" charset="0"/>
              </a:rPr>
              <a:t> y </a:t>
            </a:r>
            <a:r>
              <a:rPr lang="en-GB" sz="2800" dirty="0" err="1" smtClean="0">
                <a:latin typeface="NTPreCursivefk" panose="03000400000000000000" pitchFamily="66" charset="0"/>
              </a:rPr>
              <a:t>goedwig</a:t>
            </a:r>
            <a:r>
              <a:rPr lang="en-GB" sz="2800" dirty="0" smtClean="0">
                <a:latin typeface="NTPreCursivefk" panose="03000400000000000000" pitchFamily="66" charset="0"/>
              </a:rPr>
              <a:t>/Kindness towards the plants of the park </a:t>
            </a:r>
          </a:p>
          <a:p>
            <a:pPr algn="ctr"/>
            <a:endParaRPr lang="en-GB" sz="2800" u="sng" dirty="0" smtClean="0"/>
          </a:p>
          <a:p>
            <a:pPr algn="ctr"/>
            <a:endParaRPr lang="en-GB" sz="2800" dirty="0"/>
          </a:p>
        </p:txBody>
      </p:sp>
      <p:pic>
        <p:nvPicPr>
          <p:cNvPr id="1026" name="Picture 2" descr="Gnoll Country Park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39949">
            <a:off x="203924" y="3639533"/>
            <a:ext cx="1647238" cy="123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7" t="10314" r="8821" b="438"/>
          <a:stretch/>
        </p:blipFill>
        <p:spPr>
          <a:xfrm rot="5400000">
            <a:off x="182331" y="5198330"/>
            <a:ext cx="1611921" cy="14408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7" t="3547" r="5842" b="705"/>
          <a:stretch/>
        </p:blipFill>
        <p:spPr>
          <a:xfrm rot="6008022">
            <a:off x="5992720" y="837494"/>
            <a:ext cx="1613658" cy="14377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5" t="5465" r="14209" b="2773"/>
          <a:stretch/>
        </p:blipFill>
        <p:spPr>
          <a:xfrm rot="6050887">
            <a:off x="7884778" y="779417"/>
            <a:ext cx="1459588" cy="15538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5" t="3311" r="2357" b="5285"/>
          <a:stretch/>
        </p:blipFill>
        <p:spPr>
          <a:xfrm rot="6088498">
            <a:off x="9567241" y="1017316"/>
            <a:ext cx="2005981" cy="162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>
                <a:latin typeface="NTPreCursivefk" panose="03000400000000000000" pitchFamily="66" charset="0"/>
              </a:rPr>
              <a:t>Darllen</a:t>
            </a:r>
            <a:r>
              <a:rPr lang="en-GB" b="1" dirty="0" smtClean="0">
                <a:latin typeface="NTPreCursivefk" panose="03000400000000000000" pitchFamily="66" charset="0"/>
              </a:rPr>
              <a:t> / Reading </a:t>
            </a:r>
            <a:endParaRPr lang="en-GB" b="1" dirty="0">
              <a:latin typeface="NTPreCursivefk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1026" name="Picture 2" descr="Importance of Reading Quotes - Inspirational Quotes on the Benefits of  Read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4337" y="2103224"/>
            <a:ext cx="1689463" cy="168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he Importance of Reading for Fun – The Central Tre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5327" y="4689803"/>
            <a:ext cx="2628123" cy="1844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79401" y="1422400"/>
            <a:ext cx="8864600" cy="5306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i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 smtClean="0">
                <a:latin typeface="NTPreCursivefk" panose="03000400000000000000" pitchFamily="66" charset="0"/>
              </a:rPr>
              <a:t>Llyfrau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mewn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yn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gyson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gyda’r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llyfrnod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a’r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llyfr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cofnod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darllen</a:t>
            </a:r>
            <a:r>
              <a:rPr lang="en-GB" sz="2400" dirty="0" smtClean="0">
                <a:latin typeface="NTPreCursivefk" panose="03000400000000000000" pitchFamily="66" charset="0"/>
              </a:rPr>
              <a:t>/ </a:t>
            </a:r>
            <a:r>
              <a:rPr lang="en-GB" sz="2400" i="1" dirty="0">
                <a:latin typeface="NTPreCursivefk" panose="03000400000000000000" pitchFamily="66" charset="0"/>
              </a:rPr>
              <a:t>Bring reading books </a:t>
            </a:r>
            <a:r>
              <a:rPr lang="en-GB" sz="2400" i="1" dirty="0" smtClean="0">
                <a:latin typeface="NTPreCursivefk" panose="03000400000000000000" pitchFamily="66" charset="0"/>
              </a:rPr>
              <a:t>regularly with the reading record book and bookmark. </a:t>
            </a:r>
            <a:endParaRPr lang="en-GB" sz="2400" i="1" dirty="0">
              <a:latin typeface="NTPreCursivefk" panose="0300040000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 smtClean="0">
                <a:latin typeface="NTPreCursivefk" panose="03000400000000000000" pitchFamily="66" charset="0"/>
              </a:rPr>
              <a:t>Llyfrau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darllen</a:t>
            </a:r>
            <a:r>
              <a:rPr lang="en-GB" sz="2400" dirty="0" smtClean="0">
                <a:latin typeface="NTPreCursivefk" panose="03000400000000000000" pitchFamily="66" charset="0"/>
              </a:rPr>
              <a:t>- </a:t>
            </a:r>
            <a:r>
              <a:rPr lang="en-GB" sz="2400" dirty="0" err="1">
                <a:latin typeface="NTPreCursivefk" panose="03000400000000000000" pitchFamily="66" charset="0"/>
              </a:rPr>
              <a:t>newid</a:t>
            </a:r>
            <a:r>
              <a:rPr lang="en-GB" sz="2400" dirty="0">
                <a:latin typeface="NTPreCursivefk" panose="03000400000000000000" pitchFamily="66" charset="0"/>
              </a:rPr>
              <a:t> pan </a:t>
            </a:r>
            <a:r>
              <a:rPr lang="en-GB" sz="2400" dirty="0" err="1">
                <a:latin typeface="NTPreCursivefk" panose="03000400000000000000" pitchFamily="66" charset="0"/>
              </a:rPr>
              <a:t>fo’n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briodol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smtClean="0">
                <a:latin typeface="NTPreCursivefk" panose="03000400000000000000" pitchFamily="66" charset="0"/>
              </a:rPr>
              <a:t>/ </a:t>
            </a:r>
            <a:r>
              <a:rPr lang="en-GB" sz="2400" i="1" dirty="0" smtClean="0">
                <a:latin typeface="NTPreCursivefk" panose="03000400000000000000" pitchFamily="66" charset="0"/>
              </a:rPr>
              <a:t>Reading books changed when returned.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NTPreCursivefk" panose="03000400000000000000" pitchFamily="66" charset="0"/>
              </a:rPr>
              <a:t>Mae </a:t>
            </a:r>
            <a:r>
              <a:rPr lang="en-GB" sz="2400" dirty="0" err="1">
                <a:latin typeface="NTPreCursivefk" panose="03000400000000000000" pitchFamily="66" charset="0"/>
              </a:rPr>
              <a:t>copi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o’r</a:t>
            </a:r>
            <a:r>
              <a:rPr lang="en-GB" sz="2400" dirty="0">
                <a:latin typeface="NTPreCursivefk" panose="03000400000000000000" pitchFamily="66" charset="0"/>
              </a:rPr>
              <a:t> 100 o </a:t>
            </a:r>
            <a:r>
              <a:rPr lang="en-GB" sz="2400" dirty="0" err="1">
                <a:latin typeface="NTPreCursivefk" panose="03000400000000000000" pitchFamily="66" charset="0"/>
              </a:rPr>
              <a:t>eiriau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cyntaf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gymraeg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ar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ein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gwefan</a:t>
            </a:r>
            <a:r>
              <a:rPr lang="en-GB" sz="2400" dirty="0">
                <a:latin typeface="NTPreCursivefk" panose="03000400000000000000" pitchFamily="66" charset="0"/>
              </a:rPr>
              <a:t>.  </a:t>
            </a:r>
            <a:r>
              <a:rPr lang="en-GB" sz="2400" dirty="0" err="1">
                <a:latin typeface="NTPreCursivefk" panose="03000400000000000000" pitchFamily="66" charset="0"/>
              </a:rPr>
              <a:t>Ar</a:t>
            </a:r>
            <a:r>
              <a:rPr lang="en-GB" sz="2400" dirty="0">
                <a:latin typeface="NTPreCursivefk" panose="03000400000000000000" pitchFamily="66" charset="0"/>
              </a:rPr>
              <a:t> y </a:t>
            </a:r>
            <a:r>
              <a:rPr lang="en-GB" sz="2400" dirty="0" err="1">
                <a:latin typeface="NTPreCursivefk" panose="03000400000000000000" pitchFamily="66" charset="0"/>
              </a:rPr>
              <a:t>wefan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hefyd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mae’r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geiriau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wedi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eu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rhannu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mewn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i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rhestrau</a:t>
            </a:r>
            <a:r>
              <a:rPr lang="en-GB" sz="2400" dirty="0">
                <a:latin typeface="NTPreCursivefk" panose="03000400000000000000" pitchFamily="66" charset="0"/>
              </a:rPr>
              <a:t> o 10 </a:t>
            </a:r>
            <a:r>
              <a:rPr lang="en-GB" sz="2400" dirty="0" err="1">
                <a:latin typeface="NTPreCursivefk" panose="03000400000000000000" pitchFamily="66" charset="0"/>
              </a:rPr>
              <a:t>ar</a:t>
            </a:r>
            <a:r>
              <a:rPr lang="en-GB" sz="2400" dirty="0">
                <a:latin typeface="NTPreCursivefk" panose="03000400000000000000" pitchFamily="66" charset="0"/>
              </a:rPr>
              <a:t> y </a:t>
            </a:r>
            <a:r>
              <a:rPr lang="en-GB" sz="2400" dirty="0" err="1">
                <a:latin typeface="NTPreCursivefk" panose="03000400000000000000" pitchFamily="66" charset="0"/>
              </a:rPr>
              <a:t>tro</a:t>
            </a:r>
            <a:r>
              <a:rPr lang="en-GB" sz="2400" dirty="0">
                <a:latin typeface="NTPreCursivefk" panose="03000400000000000000" pitchFamily="66" charset="0"/>
              </a:rPr>
              <a:t>.  </a:t>
            </a:r>
            <a:r>
              <a:rPr lang="en-GB" sz="2400" dirty="0" err="1">
                <a:latin typeface="NTPreCursivefk" panose="03000400000000000000" pitchFamily="66" charset="0"/>
              </a:rPr>
              <a:t>Bydd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eich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plentyn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gweithio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ar</a:t>
            </a:r>
            <a:r>
              <a:rPr lang="en-GB" sz="2400" dirty="0">
                <a:latin typeface="NTPreCursivefk" panose="03000400000000000000" pitchFamily="66" charset="0"/>
              </a:rPr>
              <a:t> un </a:t>
            </a:r>
            <a:r>
              <a:rPr lang="en-GB" sz="2400" dirty="0" err="1">
                <a:latin typeface="NTPreCursivefk" panose="03000400000000000000" pitchFamily="66" charset="0"/>
              </a:rPr>
              <a:t>rhestr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ar</a:t>
            </a:r>
            <a:r>
              <a:rPr lang="en-GB" sz="2400" dirty="0">
                <a:latin typeface="NTPreCursivefk" panose="03000400000000000000" pitchFamily="66" charset="0"/>
              </a:rPr>
              <a:t> y </a:t>
            </a:r>
            <a:r>
              <a:rPr lang="en-GB" sz="2400" dirty="0" err="1">
                <a:latin typeface="NTPreCursivefk" panose="03000400000000000000" pitchFamily="66" charset="0"/>
              </a:rPr>
              <a:t>tro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yr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ysgol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gan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symud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ymlaen</a:t>
            </a:r>
            <a:r>
              <a:rPr lang="en-GB" sz="2400" dirty="0">
                <a:latin typeface="NTPreCursivefk" panose="03000400000000000000" pitchFamily="66" charset="0"/>
              </a:rPr>
              <a:t> pan </a:t>
            </a:r>
            <a:r>
              <a:rPr lang="en-GB" sz="2400" dirty="0" err="1">
                <a:latin typeface="NTPreCursivefk" panose="03000400000000000000" pitchFamily="66" charset="0"/>
              </a:rPr>
              <a:t>fyddant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eu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darllen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smtClean="0">
                <a:latin typeface="NTPreCursivefk" panose="03000400000000000000" pitchFamily="66" charset="0"/>
              </a:rPr>
              <a:t>a </a:t>
            </a:r>
            <a:r>
              <a:rPr lang="en-GB" sz="2400" dirty="0" err="1" smtClean="0">
                <a:latin typeface="NTPreCursivefk" panose="03000400000000000000" pitchFamily="66" charset="0"/>
              </a:rPr>
              <a:t>sillafu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yn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hyderus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heb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orfod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adeiladu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llythrennau</a:t>
            </a:r>
            <a:r>
              <a:rPr lang="en-GB" sz="2400" dirty="0">
                <a:latin typeface="NTPreCursivefk" panose="03000400000000000000" pitchFamily="66" charset="0"/>
              </a:rPr>
              <a:t>. </a:t>
            </a:r>
            <a:r>
              <a:rPr lang="en-GB" sz="2400" i="1" dirty="0">
                <a:latin typeface="NTPreCursivefk" panose="03000400000000000000" pitchFamily="66" charset="0"/>
              </a:rPr>
              <a:t>A copy of the first 100 words in welsh can be found on our website.  we have also provided those words in lists of 10 at a time. Your child will work on one list at a time in school, moving on when they </a:t>
            </a:r>
            <a:r>
              <a:rPr lang="en-GB" sz="2400" i="1" dirty="0" smtClean="0">
                <a:latin typeface="NTPreCursivefk" panose="03000400000000000000" pitchFamily="66" charset="0"/>
              </a:rPr>
              <a:t>read and spell </a:t>
            </a:r>
            <a:r>
              <a:rPr lang="en-GB" sz="2400" i="1" dirty="0">
                <a:latin typeface="NTPreCursivefk" panose="03000400000000000000" pitchFamily="66" charset="0"/>
              </a:rPr>
              <a:t>the ten words confidently, without having to build each letter or sound individually. </a:t>
            </a:r>
          </a:p>
        </p:txBody>
      </p:sp>
    </p:spTree>
    <p:extLst>
      <p:ext uri="{BB962C8B-B14F-4D97-AF65-F5344CB8AC3E}">
        <p14:creationId xmlns:p14="http://schemas.microsoft.com/office/powerpoint/2010/main" val="331890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471" y="176234"/>
            <a:ext cx="11461029" cy="636432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469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latin typeface="NTPreCursivefk" panose="03000400000000000000" pitchFamily="66" charset="0"/>
              </a:rPr>
              <a:t>Mathemateg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r>
              <a:rPr lang="en-GB" dirty="0" err="1">
                <a:latin typeface="NTPreCursivefk" panose="03000400000000000000" pitchFamily="66" charset="0"/>
              </a:rPr>
              <a:t>Fawr</a:t>
            </a:r>
            <a:r>
              <a:rPr lang="en-GB" dirty="0">
                <a:latin typeface="NTPreCursivefk" panose="03000400000000000000" pitchFamily="66" charset="0"/>
              </a:rPr>
              <a:t>/Big 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26232"/>
            <a:ext cx="10515600" cy="4667250"/>
          </a:xfrm>
        </p:spPr>
        <p:txBody>
          <a:bodyPr>
            <a:normAutofit/>
          </a:bodyPr>
          <a:lstStyle/>
          <a:p>
            <a:endParaRPr lang="en-GB" sz="3200" dirty="0"/>
          </a:p>
          <a:p>
            <a:r>
              <a:rPr lang="en-GB" sz="2400" dirty="0" err="1">
                <a:latin typeface="NTPreCursivefk" panose="03000400000000000000" pitchFamily="66" charset="0"/>
              </a:rPr>
              <a:t>Bydd</a:t>
            </a:r>
            <a:r>
              <a:rPr lang="en-GB" sz="2400" dirty="0">
                <a:latin typeface="NTPreCursivefk" panose="03000400000000000000" pitchFamily="66" charset="0"/>
              </a:rPr>
              <a:t> y plant </a:t>
            </a:r>
            <a:r>
              <a:rPr lang="en-GB" sz="2400" dirty="0" err="1">
                <a:latin typeface="NTPreCursivefk" panose="03000400000000000000" pitchFamily="66" charset="0"/>
              </a:rPr>
              <a:t>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cymryd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rhan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mewn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sesiynau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Mathemateg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Fawr</a:t>
            </a:r>
            <a:r>
              <a:rPr lang="en-GB" sz="2400" dirty="0">
                <a:latin typeface="NTPreCursivefk" panose="03000400000000000000" pitchFamily="66" charset="0"/>
              </a:rPr>
              <a:t> er </a:t>
            </a:r>
            <a:r>
              <a:rPr lang="en-GB" sz="2400" dirty="0" err="1">
                <a:latin typeface="NTPreCursivefk" panose="03000400000000000000" pitchFamily="66" charset="0"/>
              </a:rPr>
              <a:t>mwyn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cryfhau</a:t>
            </a:r>
            <a:r>
              <a:rPr lang="en-GB" sz="2400" dirty="0">
                <a:latin typeface="NTPreCursivefk" panose="03000400000000000000" pitchFamily="66" charset="0"/>
              </a:rPr>
              <a:t> a </a:t>
            </a:r>
            <a:r>
              <a:rPr lang="en-GB" sz="2400" dirty="0" err="1">
                <a:latin typeface="NTPreCursivefk" panose="03000400000000000000" pitchFamily="66" charset="0"/>
              </a:rPr>
              <a:t>datblygu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sgiliau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rhif</a:t>
            </a:r>
            <a:r>
              <a:rPr lang="en-GB" sz="2400" dirty="0">
                <a:latin typeface="NTPreCursivefk" panose="03000400000000000000" pitchFamily="66" charset="0"/>
              </a:rPr>
              <a:t>.  </a:t>
            </a:r>
            <a:r>
              <a:rPr lang="en-GB" sz="2400" dirty="0" err="1">
                <a:latin typeface="NTPreCursivefk" panose="03000400000000000000" pitchFamily="66" charset="0"/>
              </a:rPr>
              <a:t>Byddant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mwynhau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cwis</a:t>
            </a:r>
            <a:r>
              <a:rPr lang="en-GB" sz="2400" dirty="0">
                <a:latin typeface="NTPreCursivefk" panose="03000400000000000000" pitchFamily="66" charset="0"/>
              </a:rPr>
              <a:t> bob </a:t>
            </a:r>
            <a:r>
              <a:rPr lang="en-GB" sz="2400" dirty="0" err="1">
                <a:latin typeface="NTPreCursivefk" panose="03000400000000000000" pitchFamily="66" charset="0"/>
              </a:rPr>
              <a:t>Dydd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Gwener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seiliedig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ar</a:t>
            </a:r>
            <a:r>
              <a:rPr lang="en-GB" sz="2400" dirty="0">
                <a:latin typeface="NTPreCursivefk" panose="03000400000000000000" pitchFamily="66" charset="0"/>
              </a:rPr>
              <a:t> y </a:t>
            </a:r>
            <a:r>
              <a:rPr lang="en-GB" sz="2400" dirty="0" err="1">
                <a:latin typeface="NTPreCursivefk" panose="03000400000000000000" pitchFamily="66" charset="0"/>
              </a:rPr>
              <a:t>gwaith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hwn</a:t>
            </a:r>
            <a:r>
              <a:rPr lang="en-GB" sz="2400" dirty="0">
                <a:latin typeface="NTPreCursivefk" panose="03000400000000000000" pitchFamily="66" charset="0"/>
              </a:rPr>
              <a:t>.  </a:t>
            </a:r>
            <a:r>
              <a:rPr lang="en-GB" sz="2400" dirty="0" err="1" smtClean="0">
                <a:latin typeface="NTPreCursivefk" panose="03000400000000000000" pitchFamily="66" charset="0"/>
              </a:rPr>
              <a:t>Byddwn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danfon</a:t>
            </a:r>
            <a:r>
              <a:rPr lang="en-GB" sz="2400" dirty="0">
                <a:latin typeface="NTPreCursivefk" panose="03000400000000000000" pitchFamily="66" charset="0"/>
              </a:rPr>
              <a:t> y </a:t>
            </a:r>
            <a:r>
              <a:rPr lang="en-GB" sz="2400" dirty="0" err="1">
                <a:latin typeface="NTPreCursivefk" panose="03000400000000000000" pitchFamily="66" charset="0"/>
              </a:rPr>
              <a:t>gwaith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hwn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adref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yn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ystod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yr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wythnos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ganlynol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gyda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gwaith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targed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wedi’i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cylchu</a:t>
            </a:r>
            <a:r>
              <a:rPr lang="en-GB" sz="2400" dirty="0">
                <a:latin typeface="NTPreCursivefk" panose="03000400000000000000" pitchFamily="66" charset="0"/>
              </a:rPr>
              <a:t>.</a:t>
            </a:r>
          </a:p>
          <a:p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i="1" dirty="0">
                <a:latin typeface="NTPreCursivefk" panose="03000400000000000000" pitchFamily="66" charset="0"/>
              </a:rPr>
              <a:t>Children will take part in daily Big Maths sessions to strengthen and develop number skills.  Every Friday they will enjoy a quiz based </a:t>
            </a:r>
            <a:r>
              <a:rPr lang="en-GB" sz="2400" i="1" dirty="0" smtClean="0">
                <a:latin typeface="NTPreCursivefk" panose="03000400000000000000" pitchFamily="66" charset="0"/>
              </a:rPr>
              <a:t>on </a:t>
            </a:r>
            <a:r>
              <a:rPr lang="en-GB" sz="2400" i="1" dirty="0">
                <a:latin typeface="NTPreCursivefk" panose="03000400000000000000" pitchFamily="66" charset="0"/>
              </a:rPr>
              <a:t>this work.  We will send the sheets home during the following week and will have circled work which we will be targeting in school.</a:t>
            </a:r>
          </a:p>
          <a:p>
            <a:endParaRPr lang="en-GB" dirty="0"/>
          </a:p>
        </p:txBody>
      </p:sp>
      <p:pic>
        <p:nvPicPr>
          <p:cNvPr id="2050" name="Picture 2" descr="Welcome and please sign in">
            <a:extLst>
              <a:ext uri="{FF2B5EF4-FFF2-40B4-BE49-F238E27FC236}">
                <a16:creationId xmlns:a16="http://schemas.microsoft.com/office/drawing/2014/main" id="{EC6AEB32-ADA8-43A9-93CA-B62CA4BE84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4" r="5211"/>
          <a:stretch/>
        </p:blipFill>
        <p:spPr bwMode="auto">
          <a:xfrm>
            <a:off x="327513" y="136476"/>
            <a:ext cx="2401619" cy="168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0DC61F-189C-42EF-9924-9A731F128629}"/>
              </a:ext>
            </a:extLst>
          </p:cNvPr>
          <p:cNvSpPr txBox="1"/>
          <p:nvPr/>
        </p:nvSpPr>
        <p:spPr>
          <a:xfrm>
            <a:off x="586574" y="5170152"/>
            <a:ext cx="1101885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https://www.topmarks.co.uk/Search.aspx?q=100+square+splat</a:t>
            </a:r>
            <a:r>
              <a:rPr lang="en-GB" sz="1600" dirty="0"/>
              <a:t> </a:t>
            </a:r>
          </a:p>
          <a:p>
            <a:endParaRPr lang="en-GB" sz="1600" dirty="0"/>
          </a:p>
          <a:p>
            <a:r>
              <a:rPr lang="en-GB" sz="1600" dirty="0">
                <a:hlinkClick r:id="rId4"/>
              </a:rPr>
              <a:t>https://www.ictgames.com/mobilePage/hundredSq/index.html</a:t>
            </a:r>
            <a:r>
              <a:rPr lang="en-GB" sz="1600" dirty="0"/>
              <a:t> </a:t>
            </a:r>
            <a:endParaRPr lang="en-GB" sz="1600" dirty="0" smtClean="0"/>
          </a:p>
          <a:p>
            <a:endParaRPr lang="en-GB" sz="1600" dirty="0"/>
          </a:p>
          <a:p>
            <a:r>
              <a:rPr lang="en-GB" sz="1600" dirty="0">
                <a:hlinkClick r:id="rId5"/>
              </a:rPr>
              <a:t>https://</a:t>
            </a:r>
            <a:r>
              <a:rPr lang="en-GB" sz="1600" dirty="0" smtClean="0">
                <a:hlinkClick r:id="rId5"/>
              </a:rPr>
              <a:t>ttrockstars.com/</a:t>
            </a:r>
            <a:r>
              <a:rPr lang="en-GB" sz="1600" dirty="0" smtClean="0"/>
              <a:t> </a:t>
            </a:r>
          </a:p>
          <a:p>
            <a:r>
              <a:rPr lang="en-GB" sz="1600" dirty="0">
                <a:hlinkClick r:id="rId6"/>
              </a:rPr>
              <a:t>https://play.numbots.com/#/</a:t>
            </a:r>
            <a:r>
              <a:rPr lang="en-GB" sz="1600" dirty="0" smtClean="0">
                <a:hlinkClick r:id="rId6"/>
              </a:rPr>
              <a:t>intro</a:t>
            </a:r>
            <a:r>
              <a:rPr lang="en-GB" sz="1600" dirty="0" smtClean="0"/>
              <a:t> </a:t>
            </a:r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41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Times Tables Rock Stars: Play">
            <a:extLst>
              <a:ext uri="{FF2B5EF4-FFF2-40B4-BE49-F238E27FC236}">
                <a16:creationId xmlns:a16="http://schemas.microsoft.com/office/drawing/2014/main" id="{EDC31025-CB35-431A-84CA-0C34CEE75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0618" y="75728"/>
            <a:ext cx="1590813" cy="120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6DB7FB-CB8C-40C4-B97B-CC6F414DFA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910" y="1115466"/>
            <a:ext cx="11613538" cy="3473404"/>
          </a:xfrm>
          <a:ln w="19050">
            <a:noFill/>
          </a:ln>
        </p:spPr>
        <p:txBody>
          <a:bodyPr>
            <a:normAutofit fontScale="25000" lnSpcReduction="20000"/>
          </a:bodyPr>
          <a:lstStyle/>
          <a:p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20000"/>
              </a:lnSpc>
            </a:pPr>
            <a:r>
              <a:rPr lang="en-GB" sz="8000" dirty="0">
                <a:latin typeface="NTPreCursivefk" panose="03000400000000000000" pitchFamily="66" charset="0"/>
              </a:rPr>
              <a:t>Your child will </a:t>
            </a:r>
            <a:r>
              <a:rPr lang="en-GB" sz="8000" dirty="0" smtClean="0">
                <a:latin typeface="NTPreCursivefk" panose="03000400000000000000" pitchFamily="66" charset="0"/>
              </a:rPr>
              <a:t>Your child’s </a:t>
            </a:r>
            <a:r>
              <a:rPr lang="en-GB" sz="8000" dirty="0" err="1" smtClean="0">
                <a:latin typeface="NTPreCursivefk" panose="03000400000000000000" pitchFamily="66" charset="0"/>
              </a:rPr>
              <a:t>Numbots</a:t>
            </a:r>
            <a:r>
              <a:rPr lang="en-GB" sz="8000" dirty="0" smtClean="0">
                <a:latin typeface="NTPreCursivefk" panose="03000400000000000000" pitchFamily="66" charset="0"/>
              </a:rPr>
              <a:t> login details also allow them to log in to </a:t>
            </a:r>
            <a:r>
              <a:rPr lang="en-GB" sz="8000" dirty="0" err="1" smtClean="0">
                <a:latin typeface="NTPreCursivefk" panose="03000400000000000000" pitchFamily="66" charset="0"/>
              </a:rPr>
              <a:t>TimesTablesRocks</a:t>
            </a:r>
            <a:r>
              <a:rPr lang="en-GB" sz="8000" dirty="0" smtClean="0">
                <a:latin typeface="NTPreCursivefk" panose="03000400000000000000" pitchFamily="66" charset="0"/>
              </a:rPr>
              <a:t> online. Here they can practise their times tables facts. </a:t>
            </a:r>
            <a:endParaRPr lang="en-GB" sz="8000" dirty="0">
              <a:latin typeface="NTPreCursivefk" panose="03000400000000000000" pitchFamily="66" charset="0"/>
            </a:endParaRPr>
          </a:p>
          <a:p>
            <a:pPr>
              <a:lnSpc>
                <a:spcPct val="120000"/>
              </a:lnSpc>
            </a:pPr>
            <a:r>
              <a:rPr lang="en-GB" sz="8000" dirty="0" smtClean="0">
                <a:latin typeface="NTPreCursivefk" panose="03000400000000000000" pitchFamily="66" charset="0"/>
              </a:rPr>
              <a:t>The </a:t>
            </a:r>
            <a:r>
              <a:rPr lang="en-GB" sz="8000" dirty="0">
                <a:latin typeface="NTPreCursivefk" panose="03000400000000000000" pitchFamily="66" charset="0"/>
              </a:rPr>
              <a:t>programme automatically generates the tables facts that </a:t>
            </a:r>
            <a:r>
              <a:rPr lang="en-GB" sz="8000" b="1" dirty="0">
                <a:latin typeface="NTPreCursivefk" panose="03000400000000000000" pitchFamily="66" charset="0"/>
              </a:rPr>
              <a:t>your</a:t>
            </a:r>
            <a:r>
              <a:rPr lang="en-GB" sz="8000" dirty="0">
                <a:latin typeface="NTPreCursivefk" panose="03000400000000000000" pitchFamily="66" charset="0"/>
              </a:rPr>
              <a:t> child needs to practise so they should not be given questions on tables that they have not yet started. </a:t>
            </a:r>
            <a:r>
              <a:rPr lang="en-GB" sz="8000" dirty="0" smtClean="0">
                <a:latin typeface="NTPreCursivefk" panose="03000400000000000000" pitchFamily="66" charset="0"/>
              </a:rPr>
              <a:t>It is important that they work through the questions themselves since it will generate facts too difficult for them if someone else has answered correctly facts that they themselves didn’t know. </a:t>
            </a:r>
            <a:endParaRPr lang="en-GB" sz="8000" dirty="0">
              <a:latin typeface="NTPreCursivefk" panose="03000400000000000000" pitchFamily="66" charset="0"/>
            </a:endParaRPr>
          </a:p>
          <a:p>
            <a:pPr>
              <a:lnSpc>
                <a:spcPct val="120000"/>
              </a:lnSpc>
            </a:pPr>
            <a:r>
              <a:rPr lang="en-GB" sz="8000" dirty="0">
                <a:latin typeface="NTPreCursivefk" panose="03000400000000000000" pitchFamily="66" charset="0"/>
              </a:rPr>
              <a:t>When they reach a certain level the programme will generate division facts too.</a:t>
            </a:r>
          </a:p>
          <a:p>
            <a:pPr>
              <a:lnSpc>
                <a:spcPct val="120000"/>
              </a:lnSpc>
            </a:pPr>
            <a:r>
              <a:rPr lang="en-GB" sz="8000" dirty="0">
                <a:latin typeface="NTPreCursivefk" panose="03000400000000000000" pitchFamily="66" charset="0"/>
              </a:rPr>
              <a:t>Children can practise in the ‘garage’ where they earn coins that they can spend in the shop. They can buy items for their avatar.</a:t>
            </a:r>
          </a:p>
          <a:p>
            <a:pPr>
              <a:lnSpc>
                <a:spcPct val="120000"/>
              </a:lnSpc>
            </a:pPr>
            <a:r>
              <a:rPr lang="en-GB" sz="8000" dirty="0">
                <a:latin typeface="NTPreCursivefk" panose="03000400000000000000" pitchFamily="66" charset="0"/>
              </a:rPr>
              <a:t>They can also play against children in the class, the school and in other schools.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3618C560-0412-401D-8ABE-0ABECBFD1F24}"/>
              </a:ext>
            </a:extLst>
          </p:cNvPr>
          <p:cNvSpPr txBox="1">
            <a:spLocks/>
          </p:cNvSpPr>
          <p:nvPr/>
        </p:nvSpPr>
        <p:spPr>
          <a:xfrm>
            <a:off x="241910" y="5796578"/>
            <a:ext cx="4090466" cy="12923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latin typeface="NTPreCursivefk" panose="03000400000000000000" pitchFamily="66" charset="0"/>
              </a:rPr>
              <a:t>Tables facts </a:t>
            </a:r>
            <a:r>
              <a:rPr lang="en-GB" dirty="0">
                <a:latin typeface="NTPreCursivefk" panose="03000400000000000000" pitchFamily="66" charset="0"/>
              </a:rPr>
              <a:t>can</a:t>
            </a:r>
            <a:r>
              <a:rPr lang="en-GB" sz="1800" dirty="0">
                <a:latin typeface="NTPreCursivefk" panose="03000400000000000000" pitchFamily="66" charset="0"/>
              </a:rPr>
              <a:t> also be practised on J2Blast on J2E on HWB.</a:t>
            </a:r>
          </a:p>
        </p:txBody>
      </p:sp>
      <p:pic>
        <p:nvPicPr>
          <p:cNvPr id="3076" name="Picture 4" descr="j2blast Maths Summer Challenge – Ysgol-Pennant">
            <a:extLst>
              <a:ext uri="{FF2B5EF4-FFF2-40B4-BE49-F238E27FC236}">
                <a16:creationId xmlns:a16="http://schemas.microsoft.com/office/drawing/2014/main" id="{3C10BD02-ACD5-46C2-B06C-E0A932E16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674" y="4553052"/>
            <a:ext cx="934774" cy="85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B672FB6D-2734-47FD-B78F-BA445E9621E8}"/>
              </a:ext>
            </a:extLst>
          </p:cNvPr>
          <p:cNvSpPr txBox="1">
            <a:spLocks/>
          </p:cNvSpPr>
          <p:nvPr/>
        </p:nvSpPr>
        <p:spPr>
          <a:xfrm>
            <a:off x="5649427" y="5680928"/>
            <a:ext cx="6206021" cy="16742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NTPreCursivefk" panose="03000400000000000000" pitchFamily="66" charset="0"/>
              </a:rPr>
              <a:t>Hit the Button can be played online and can also be downloaded as an app.</a:t>
            </a:r>
          </a:p>
          <a:p>
            <a:r>
              <a:rPr lang="en-GB" dirty="0">
                <a:latin typeface="NTPreCursivefk" panose="03000400000000000000" pitchFamily="66" charset="0"/>
              </a:rPr>
              <a:t>To practise tables facts, go to the menu and select ‘Times Tables’ and then the table that you want to practise</a:t>
            </a:r>
            <a:r>
              <a:rPr lang="en-GB" sz="1800" dirty="0">
                <a:latin typeface="NTPreCursivefk" panose="03000400000000000000" pitchFamily="66" charset="0"/>
              </a:rPr>
              <a:t>. </a:t>
            </a:r>
          </a:p>
        </p:txBody>
      </p:sp>
      <p:pic>
        <p:nvPicPr>
          <p:cNvPr id="7" name="Picture 6" descr="Hit the Button Math - Apps on Google Play">
            <a:extLst>
              <a:ext uri="{FF2B5EF4-FFF2-40B4-BE49-F238E27FC236}">
                <a16:creationId xmlns:a16="http://schemas.microsoft.com/office/drawing/2014/main" id="{9E79FCFE-3CED-45CB-9998-DB0B37E55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10" y="4588870"/>
            <a:ext cx="934774" cy="934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878E0CC-AB35-45E7-BD9D-5E0468661218}"/>
              </a:ext>
            </a:extLst>
          </p:cNvPr>
          <p:cNvSpPr txBox="1"/>
          <p:nvPr/>
        </p:nvSpPr>
        <p:spPr>
          <a:xfrm>
            <a:off x="1346597" y="92133"/>
            <a:ext cx="84404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latin typeface="NTPreCursivefk" panose="03000400000000000000" pitchFamily="66" charset="0"/>
              </a:rPr>
              <a:t>Learning and practising Times Tables Facts</a:t>
            </a:r>
          </a:p>
        </p:txBody>
      </p:sp>
      <p:pic>
        <p:nvPicPr>
          <p:cNvPr id="4100" name="Picture 4" descr="NumBots | Welcome to the NumBlog!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272" y="3940469"/>
            <a:ext cx="2389813" cy="122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042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100" y="0"/>
            <a:ext cx="10515600" cy="1325563"/>
          </a:xfrm>
        </p:spPr>
        <p:txBody>
          <a:bodyPr/>
          <a:lstStyle/>
          <a:p>
            <a:pPr algn="ctr"/>
            <a:r>
              <a:rPr lang="en-GB" b="1" dirty="0" err="1" smtClean="0">
                <a:latin typeface="NTPreCursivefk" panose="03000400000000000000" pitchFamily="66" charset="0"/>
              </a:rPr>
              <a:t>Addysg</a:t>
            </a:r>
            <a:r>
              <a:rPr lang="en-GB" b="1" dirty="0" smtClean="0">
                <a:latin typeface="NTPreCursivefk" panose="03000400000000000000" pitchFamily="66" charset="0"/>
              </a:rPr>
              <a:t> </a:t>
            </a:r>
            <a:r>
              <a:rPr lang="en-GB" b="1" dirty="0" err="1" smtClean="0">
                <a:latin typeface="NTPreCursivefk" panose="03000400000000000000" pitchFamily="66" charset="0"/>
              </a:rPr>
              <a:t>Gorfforol</a:t>
            </a:r>
            <a:r>
              <a:rPr lang="en-GB" b="1" dirty="0" smtClean="0">
                <a:latin typeface="NTPreCursivefk" panose="03000400000000000000" pitchFamily="66" charset="0"/>
              </a:rPr>
              <a:t> </a:t>
            </a:r>
            <a:endParaRPr lang="en-GB" b="1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68" y="1102613"/>
            <a:ext cx="11021232" cy="308769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err="1" smtClean="0">
                <a:latin typeface="NTPreCursivefk" panose="03000400000000000000" pitchFamily="66" charset="0"/>
              </a:rPr>
              <a:t>Bydd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sesiynau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ymarfer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corff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wythnosol</a:t>
            </a:r>
            <a:r>
              <a:rPr lang="en-GB" dirty="0" smtClean="0">
                <a:latin typeface="NTPreCursivefk" panose="03000400000000000000" pitchFamily="66" charset="0"/>
              </a:rPr>
              <a:t> a </a:t>
            </a:r>
            <a:r>
              <a:rPr lang="en-GB" dirty="0" err="1" smtClean="0">
                <a:latin typeface="NTPreCursivefk" panose="03000400000000000000" pitchFamily="66" charset="0"/>
              </a:rPr>
              <a:t>sesiwn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denis</a:t>
            </a:r>
            <a:r>
              <a:rPr lang="en-GB" dirty="0" smtClean="0">
                <a:latin typeface="NTPreCursivefk" panose="03000400000000000000" pitchFamily="66" charset="0"/>
              </a:rPr>
              <a:t> ar </a:t>
            </a:r>
            <a:r>
              <a:rPr lang="en-GB" dirty="0" err="1" smtClean="0">
                <a:latin typeface="NTPreCursivefk" panose="03000400000000000000" pitchFamily="66" charset="0"/>
              </a:rPr>
              <a:t>ddydd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Mawrth</a:t>
            </a:r>
            <a:r>
              <a:rPr lang="en-GB" dirty="0" smtClean="0">
                <a:latin typeface="NTPreCursivefk" panose="03000400000000000000" pitchFamily="66" charset="0"/>
              </a:rPr>
              <a:t>./</a:t>
            </a:r>
            <a:r>
              <a:rPr lang="en-GB" i="1" dirty="0" smtClean="0">
                <a:latin typeface="NTPreCursivefk" panose="03000400000000000000" pitchFamily="66" charset="0"/>
              </a:rPr>
              <a:t>As well as a weekly </a:t>
            </a:r>
            <a:r>
              <a:rPr lang="en-GB" i="1" dirty="0" err="1" smtClean="0">
                <a:latin typeface="NTPreCursivefk" panose="03000400000000000000" pitchFamily="66" charset="0"/>
              </a:rPr>
              <a:t>p.e.</a:t>
            </a:r>
            <a:r>
              <a:rPr lang="en-GB" i="1" dirty="0" smtClean="0">
                <a:latin typeface="NTPreCursivefk" panose="03000400000000000000" pitchFamily="66" charset="0"/>
              </a:rPr>
              <a:t> lesson, there will be a tennis session on a Tuesday.</a:t>
            </a:r>
          </a:p>
          <a:p>
            <a:pPr marL="0" indent="0">
              <a:buNone/>
            </a:pPr>
            <a:endParaRPr lang="en-GB" i="1" dirty="0" smtClean="0">
              <a:latin typeface="NTPreCursivefk" panose="03000400000000000000" pitchFamily="66" charset="0"/>
            </a:endParaRPr>
          </a:p>
          <a:p>
            <a:r>
              <a:rPr lang="en-GB" dirty="0" err="1" smtClean="0">
                <a:latin typeface="NTPreCursivefk" panose="03000400000000000000" pitchFamily="66" charset="0"/>
              </a:rPr>
              <a:t>Bydd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angen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dod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â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gwisg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ymarfer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corff</a:t>
            </a:r>
            <a:r>
              <a:rPr lang="en-GB" dirty="0" smtClean="0">
                <a:latin typeface="NTPreCursivefk" panose="03000400000000000000" pitchFamily="66" charset="0"/>
              </a:rPr>
              <a:t> ac </a:t>
            </a:r>
            <a:r>
              <a:rPr lang="en-GB" dirty="0" err="1" smtClean="0">
                <a:latin typeface="NTPreCursivefk" panose="03000400000000000000" pitchFamily="66" charset="0"/>
              </a:rPr>
              <a:t>esgidiau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addas</a:t>
            </a:r>
            <a:r>
              <a:rPr lang="en-GB" dirty="0" smtClean="0">
                <a:latin typeface="NTPreCursivefk" panose="03000400000000000000" pitchFamily="66" charset="0"/>
              </a:rPr>
              <a:t> ar y </a:t>
            </a:r>
            <a:r>
              <a:rPr lang="en-GB" dirty="0" err="1" smtClean="0">
                <a:latin typeface="NTPreCursivefk" panose="03000400000000000000" pitchFamily="66" charset="0"/>
              </a:rPr>
              <a:t>diwrnod</a:t>
            </a:r>
            <a:r>
              <a:rPr lang="en-GB" dirty="0" smtClean="0">
                <a:latin typeface="NTPreCursivefk" panose="03000400000000000000" pitchFamily="66" charset="0"/>
              </a:rPr>
              <a:t> </a:t>
            </a:r>
            <a:r>
              <a:rPr lang="en-GB" dirty="0" err="1" smtClean="0">
                <a:latin typeface="NTPreCursivefk" panose="03000400000000000000" pitchFamily="66" charset="0"/>
              </a:rPr>
              <a:t>priodol</a:t>
            </a:r>
            <a:r>
              <a:rPr lang="en-GB" dirty="0" smtClean="0">
                <a:latin typeface="NTPreCursivefk" panose="03000400000000000000" pitchFamily="66" charset="0"/>
              </a:rPr>
              <a:t>/ </a:t>
            </a:r>
            <a:r>
              <a:rPr lang="en-GB" i="1" dirty="0" smtClean="0">
                <a:latin typeface="NTPreCursivefk" panose="03000400000000000000" pitchFamily="66" charset="0"/>
              </a:rPr>
              <a:t>Children will need to </a:t>
            </a:r>
            <a:r>
              <a:rPr lang="en-GB" i="1" dirty="0" smtClean="0">
                <a:latin typeface="NTPreCursivefk" panose="03000400000000000000" pitchFamily="66" charset="0"/>
              </a:rPr>
              <a:t>bring school </a:t>
            </a:r>
            <a:r>
              <a:rPr lang="en-GB" i="1" dirty="0" err="1" smtClean="0">
                <a:latin typeface="NTPreCursivefk" panose="03000400000000000000" pitchFamily="66" charset="0"/>
              </a:rPr>
              <a:t>p.e.</a:t>
            </a:r>
            <a:r>
              <a:rPr lang="en-GB" i="1" dirty="0" smtClean="0">
                <a:latin typeface="NTPreCursivefk" panose="03000400000000000000" pitchFamily="66" charset="0"/>
              </a:rPr>
              <a:t> kit and shoes on the appropriate day.</a:t>
            </a:r>
            <a:endParaRPr lang="en-GB" i="1" dirty="0">
              <a:latin typeface="NTPreCursivefk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4" t="14084" r="8600" b="6413"/>
          <a:stretch/>
        </p:blipFill>
        <p:spPr bwMode="auto">
          <a:xfrm>
            <a:off x="9359901" y="3695701"/>
            <a:ext cx="2717800" cy="280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2165" y="4693397"/>
            <a:ext cx="92753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dirty="0" err="1">
                <a:latin typeface="NTPreCursivefk" panose="03000400000000000000" pitchFamily="66" charset="0"/>
              </a:rPr>
              <a:t>Dydd</a:t>
            </a:r>
            <a:r>
              <a:rPr lang="en-GB" sz="3600" dirty="0">
                <a:latin typeface="NTPreCursivefk" panose="03000400000000000000" pitchFamily="66" charset="0"/>
              </a:rPr>
              <a:t> </a:t>
            </a:r>
            <a:r>
              <a:rPr lang="en-GB" sz="3600" dirty="0" err="1">
                <a:latin typeface="NTPreCursivefk" panose="03000400000000000000" pitchFamily="66" charset="0"/>
              </a:rPr>
              <a:t>Mawrth</a:t>
            </a:r>
            <a:r>
              <a:rPr lang="en-GB" sz="3600" dirty="0">
                <a:latin typeface="NTPreCursivefk" panose="03000400000000000000" pitchFamily="66" charset="0"/>
              </a:rPr>
              <a:t> a </a:t>
            </a:r>
            <a:r>
              <a:rPr lang="en-GB" sz="3600" dirty="0" err="1">
                <a:latin typeface="NTPreCursivefk" panose="03000400000000000000" pitchFamily="66" charset="0"/>
              </a:rPr>
              <a:t>dydd</a:t>
            </a:r>
            <a:r>
              <a:rPr lang="en-GB" sz="3600" dirty="0">
                <a:latin typeface="NTPreCursivefk" panose="03000400000000000000" pitchFamily="66" charset="0"/>
              </a:rPr>
              <a:t> </a:t>
            </a:r>
            <a:r>
              <a:rPr lang="en-GB" sz="3600" dirty="0" err="1" smtClean="0">
                <a:latin typeface="NTPreCursivefk" panose="03000400000000000000" pitchFamily="66" charset="0"/>
              </a:rPr>
              <a:t>Mercher</a:t>
            </a:r>
            <a:r>
              <a:rPr lang="en-GB" sz="3600" dirty="0" smtClean="0">
                <a:latin typeface="NTPreCursivefk" panose="03000400000000000000" pitchFamily="66" charset="0"/>
              </a:rPr>
              <a:t>/Tuesday </a:t>
            </a:r>
            <a:r>
              <a:rPr lang="en-GB" sz="3600" dirty="0">
                <a:latin typeface="NTPreCursivefk" panose="03000400000000000000" pitchFamily="66" charset="0"/>
              </a:rPr>
              <a:t>and Wednesday</a:t>
            </a:r>
            <a:endParaRPr lang="en-GB" sz="36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99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9400" y="116632"/>
            <a:ext cx="11696700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93774" y="571671"/>
            <a:ext cx="593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err="1">
                <a:latin typeface="NTPreCursivefk" panose="03000400000000000000" pitchFamily="66" charset="0"/>
              </a:rPr>
              <a:t>Gwisg</a:t>
            </a:r>
            <a:r>
              <a:rPr lang="en-GB" sz="2800" u="sng" dirty="0">
                <a:latin typeface="NTPreCursivefk" panose="03000400000000000000" pitchFamily="66" charset="0"/>
              </a:rPr>
              <a:t> </a:t>
            </a:r>
            <a:r>
              <a:rPr lang="en-GB" sz="2800" u="sng" dirty="0" err="1">
                <a:latin typeface="NTPreCursivefk" panose="03000400000000000000" pitchFamily="66" charset="0"/>
              </a:rPr>
              <a:t>Ysgol</a:t>
            </a:r>
            <a:r>
              <a:rPr lang="en-GB" sz="2800" u="sng" dirty="0">
                <a:latin typeface="NTPreCursivefk" panose="03000400000000000000" pitchFamily="66" charset="0"/>
              </a:rPr>
              <a:t>/</a:t>
            </a:r>
            <a:r>
              <a:rPr lang="en-GB" sz="2800" i="1" u="sng" dirty="0" err="1">
                <a:latin typeface="NTPreCursivefk" panose="03000400000000000000" pitchFamily="66" charset="0"/>
              </a:rPr>
              <a:t>Schoool</a:t>
            </a:r>
            <a:r>
              <a:rPr lang="en-GB" sz="2800" u="sng" dirty="0">
                <a:latin typeface="NTPreCursivefk" panose="03000400000000000000" pitchFamily="66" charset="0"/>
              </a:rPr>
              <a:t> </a:t>
            </a:r>
            <a:r>
              <a:rPr lang="en-GB" sz="2800" i="1" u="sng" dirty="0">
                <a:latin typeface="NTPreCursivefk" panose="03000400000000000000" pitchFamily="66" charset="0"/>
              </a:rPr>
              <a:t>Uniform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377" y="379077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05" t="6524" r="18753" b="6698"/>
          <a:stretch/>
        </p:blipFill>
        <p:spPr bwMode="auto">
          <a:xfrm rot="5400000">
            <a:off x="1194850" y="635890"/>
            <a:ext cx="2395129" cy="342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92415" y="1700808"/>
            <a:ext cx="144016" cy="14401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4" t="23706" r="13468" b="2183"/>
          <a:stretch/>
        </p:blipFill>
        <p:spPr bwMode="auto">
          <a:xfrm>
            <a:off x="738748" y="3832906"/>
            <a:ext cx="3451350" cy="2620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8"/>
          <a:stretch/>
        </p:blipFill>
        <p:spPr bwMode="auto">
          <a:xfrm rot="5400000">
            <a:off x="4987604" y="998194"/>
            <a:ext cx="3213580" cy="3470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683474" y="1533276"/>
            <a:ext cx="32037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NTPreCursivefk" panose="03000400000000000000" pitchFamily="66" charset="0"/>
              </a:rPr>
              <a:t>Rwy’n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flin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mae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fy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nghrys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yn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frwnt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ond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mae’n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dangos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fy</a:t>
            </a:r>
            <a:r>
              <a:rPr lang="en-GB" sz="2400" dirty="0" smtClean="0">
                <a:latin typeface="NTPreCursivefk" panose="03000400000000000000" pitchFamily="66" charset="0"/>
              </a:rPr>
              <a:t> mod </a:t>
            </a:r>
            <a:r>
              <a:rPr lang="en-GB" sz="2400" dirty="0" err="1" smtClean="0">
                <a:latin typeface="NTPreCursivefk" panose="03000400000000000000" pitchFamily="66" charset="0"/>
              </a:rPr>
              <a:t>yn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latin typeface="NTPreCursivefk" panose="03000400000000000000" pitchFamily="66" charset="0"/>
              </a:rPr>
              <a:t>dysgu</a:t>
            </a:r>
            <a:r>
              <a:rPr lang="en-GB" sz="2400" dirty="0" smtClean="0">
                <a:latin typeface="NTPreCursivefk" panose="03000400000000000000" pitchFamily="66" charset="0"/>
              </a:rPr>
              <a:t> / </a:t>
            </a:r>
            <a:r>
              <a:rPr lang="en-GB" sz="2400" b="1" i="1" dirty="0" smtClean="0">
                <a:latin typeface="NTPreCursivefk" panose="03000400000000000000" pitchFamily="66" charset="0"/>
              </a:rPr>
              <a:t>I’m sorry that my shirt got dirty but it shows I’ve been learning!</a:t>
            </a:r>
            <a:endParaRPr lang="en-GB" sz="2400" b="1" i="1" dirty="0">
              <a:latin typeface="NTPreCursivefk" panose="0300040000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26865" y="5063389"/>
            <a:ext cx="64539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Mae </a:t>
            </a:r>
            <a:r>
              <a:rPr lang="en-GB" sz="2400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angen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labelu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</a:t>
            </a:r>
            <a:r>
              <a:rPr lang="en-GB" sz="2400" b="1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pob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eitem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sydd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yn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eiddo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i’ch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plentyn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gydag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NTPreCursivefk" panose="03000400000000000000" pitchFamily="66" charset="0"/>
              </a:rPr>
              <a:t>enw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.</a:t>
            </a:r>
          </a:p>
          <a:p>
            <a:endParaRPr lang="en-GB" sz="2400" dirty="0">
              <a:solidFill>
                <a:srgbClr val="FF0000"/>
              </a:solidFill>
              <a:latin typeface="NTPreCursivefk" panose="03000400000000000000" pitchFamily="66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Please label </a:t>
            </a:r>
            <a:r>
              <a:rPr lang="en-GB" sz="2400" b="1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all</a:t>
            </a:r>
            <a:r>
              <a:rPr lang="en-GB" sz="2400" dirty="0" smtClean="0">
                <a:solidFill>
                  <a:srgbClr val="FF0000"/>
                </a:solidFill>
                <a:latin typeface="NTPreCursivefk" panose="03000400000000000000" pitchFamily="66" charset="0"/>
              </a:rPr>
              <a:t> belongings with your child’s name</a:t>
            </a:r>
            <a:r>
              <a:rPr lang="en-GB" dirty="0" smtClean="0">
                <a:latin typeface="Segoe Print" panose="02000600000000000000" pitchFamily="2" charset="0"/>
              </a:rPr>
              <a:t>.</a:t>
            </a:r>
            <a:endParaRPr lang="en-GB" b="1" i="1" dirty="0">
              <a:latin typeface="Segoe Print" panose="020006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221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605" y="157833"/>
            <a:ext cx="10515600" cy="1325563"/>
          </a:xfrm>
        </p:spPr>
        <p:txBody>
          <a:bodyPr/>
          <a:lstStyle/>
          <a:p>
            <a:pPr algn="ctr"/>
            <a:r>
              <a:rPr lang="en-GB" dirty="0" err="1" smtClean="0">
                <a:latin typeface="NTPreCursivefk" panose="03000400000000000000" pitchFamily="66" charset="0"/>
              </a:rPr>
              <a:t>Trydar</a:t>
            </a:r>
            <a:r>
              <a:rPr lang="en-GB" dirty="0" smtClean="0">
                <a:latin typeface="NTPreCursivefk" panose="03000400000000000000" pitchFamily="66" charset="0"/>
              </a:rPr>
              <a:t>/Twitter</a:t>
            </a:r>
            <a:endParaRPr lang="en-GB" dirty="0">
              <a:latin typeface="NTPreCursivefk" panose="03000400000000000000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1808" y="82531"/>
            <a:ext cx="1317976" cy="1317976"/>
          </a:xfrm>
        </p:spPr>
      </p:pic>
      <p:sp>
        <p:nvSpPr>
          <p:cNvPr id="5" name="TextBox 4"/>
          <p:cNvSpPr txBox="1"/>
          <p:nvPr/>
        </p:nvSpPr>
        <p:spPr>
          <a:xfrm>
            <a:off x="1269036" y="1325204"/>
            <a:ext cx="1029231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NTPreCursivefk" panose="03000400000000000000" pitchFamily="66" charset="0"/>
              </a:rPr>
              <a:t>Mae </a:t>
            </a:r>
            <a:r>
              <a:rPr lang="en-GB" sz="2800" dirty="0" err="1" smtClean="0">
                <a:latin typeface="NTPreCursivefk" panose="03000400000000000000" pitchFamily="66" charset="0"/>
              </a:rPr>
              <a:t>gan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Blwyddyn</a:t>
            </a:r>
            <a:r>
              <a:rPr lang="en-GB" sz="2800" dirty="0" smtClean="0">
                <a:latin typeface="NTPreCursivefk" panose="03000400000000000000" pitchFamily="66" charset="0"/>
              </a:rPr>
              <a:t> 2 </a:t>
            </a:r>
            <a:r>
              <a:rPr lang="en-GB" sz="2800" dirty="0" err="1" smtClean="0">
                <a:latin typeface="NTPreCursivefk" panose="03000400000000000000" pitchFamily="66" charset="0"/>
              </a:rPr>
              <a:t>gyfrif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Trydar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caëedig</a:t>
            </a:r>
            <a:r>
              <a:rPr lang="en-GB" sz="2800" dirty="0" smtClean="0">
                <a:latin typeface="NTPreCursivefk" panose="03000400000000000000" pitchFamily="66" charset="0"/>
              </a:rPr>
              <a:t>: @cnedd_bl2.  A </a:t>
            </a:r>
            <a:r>
              <a:rPr lang="en-GB" sz="2800" dirty="0" err="1" smtClean="0">
                <a:latin typeface="NTPreCursivefk" panose="03000400000000000000" pitchFamily="66" charset="0"/>
              </a:rPr>
              <a:t>fyddech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gystal</a:t>
            </a:r>
            <a:r>
              <a:rPr lang="en-GB" sz="2800" dirty="0" smtClean="0">
                <a:latin typeface="NTPreCursivefk" panose="03000400000000000000" pitchFamily="66" charset="0"/>
              </a:rPr>
              <a:t> â </a:t>
            </a:r>
            <a:r>
              <a:rPr lang="en-GB" sz="2800" dirty="0" err="1" smtClean="0">
                <a:latin typeface="NTPreCursivefk" panose="03000400000000000000" pitchFamily="66" charset="0"/>
              </a:rPr>
              <a:t>danfon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eich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enw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defnyddiwr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i’r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ysgol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cyn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ceisio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ymuno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fel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ein</a:t>
            </a:r>
            <a:r>
              <a:rPr lang="en-GB" sz="2800" dirty="0" smtClean="0">
                <a:latin typeface="NTPreCursivefk" panose="03000400000000000000" pitchFamily="66" charset="0"/>
              </a:rPr>
              <a:t> bod </a:t>
            </a:r>
            <a:r>
              <a:rPr lang="en-GB" sz="2800" dirty="0" err="1" smtClean="0">
                <a:latin typeface="NTPreCursivefk" panose="03000400000000000000" pitchFamily="66" charset="0"/>
              </a:rPr>
              <a:t>yn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gwybod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pwy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ydych</a:t>
            </a:r>
            <a:r>
              <a:rPr lang="en-GB" sz="2800" dirty="0" smtClean="0">
                <a:latin typeface="NTPreCursivefk" panose="03000400000000000000" pitchFamily="66" charset="0"/>
              </a:rPr>
              <a:t> chi </a:t>
            </a:r>
            <a:r>
              <a:rPr lang="en-GB" sz="2800" dirty="0" err="1" smtClean="0">
                <a:latin typeface="NTPreCursivefk" panose="03000400000000000000" pitchFamily="66" charset="0"/>
              </a:rPr>
              <a:t>cyn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derbyn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eich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cais</a:t>
            </a:r>
            <a:r>
              <a:rPr lang="en-GB" sz="2800" dirty="0" smtClean="0">
                <a:latin typeface="NTPreCursivefk" panose="03000400000000000000" pitchFamily="66" charset="0"/>
              </a:rPr>
              <a:t>.</a:t>
            </a:r>
          </a:p>
          <a:p>
            <a:endParaRPr lang="en-GB" sz="2800" dirty="0">
              <a:latin typeface="NTPreCursivefk" panose="03000400000000000000" pitchFamily="66" charset="0"/>
            </a:endParaRPr>
          </a:p>
          <a:p>
            <a:endParaRPr lang="en-GB" sz="2800" dirty="0" smtClean="0">
              <a:latin typeface="NTPreCursivefk" panose="03000400000000000000" pitchFamily="66" charset="0"/>
            </a:endParaRPr>
          </a:p>
          <a:p>
            <a:r>
              <a:rPr lang="en-GB" sz="2800" dirty="0" err="1" smtClean="0">
                <a:latin typeface="NTPreCursivefk" panose="03000400000000000000" pitchFamily="66" charset="0"/>
              </a:rPr>
              <a:t>Blwyddyn</a:t>
            </a:r>
            <a:r>
              <a:rPr lang="en-GB" sz="2800" dirty="0" smtClean="0">
                <a:latin typeface="NTPreCursivefk" panose="03000400000000000000" pitchFamily="66" charset="0"/>
              </a:rPr>
              <a:t> 2 has a closed Twitter group.  The username </a:t>
            </a:r>
            <a:r>
              <a:rPr lang="en-GB" sz="2800" dirty="0">
                <a:latin typeface="NTPreCursivefk" panose="03000400000000000000" pitchFamily="66" charset="0"/>
              </a:rPr>
              <a:t>is @cnedd_bl2.  </a:t>
            </a:r>
            <a:r>
              <a:rPr lang="en-GB" sz="2800" dirty="0" smtClean="0">
                <a:latin typeface="NTPreCursivefk" panose="03000400000000000000" pitchFamily="66" charset="0"/>
              </a:rPr>
              <a:t>Please send your Twitter handle in to school before requesting to follow so that we know who you are before accepting your request.</a:t>
            </a:r>
            <a:endParaRPr lang="en-GB" sz="2800" dirty="0">
              <a:latin typeface="NTPreCursivefk" panose="030004000000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2254" y="5447230"/>
            <a:ext cx="50574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dirty="0"/>
              <a:t>@cnedd_bl2</a:t>
            </a:r>
          </a:p>
        </p:txBody>
      </p:sp>
    </p:spTree>
    <p:extLst>
      <p:ext uri="{BB962C8B-B14F-4D97-AF65-F5344CB8AC3E}">
        <p14:creationId xmlns:p14="http://schemas.microsoft.com/office/powerpoint/2010/main" val="251163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605" y="157833"/>
            <a:ext cx="10515600" cy="1325563"/>
          </a:xfrm>
        </p:spPr>
        <p:txBody>
          <a:bodyPr/>
          <a:lstStyle/>
          <a:p>
            <a:pPr algn="ctr"/>
            <a:r>
              <a:rPr lang="en-GB" dirty="0" err="1" smtClean="0">
                <a:latin typeface="NTPreCursivefk" panose="03000400000000000000" pitchFamily="66" charset="0"/>
              </a:rPr>
              <a:t>Ffrwythau</a:t>
            </a:r>
            <a:r>
              <a:rPr lang="en-GB" dirty="0" smtClean="0">
                <a:latin typeface="NTPreCursivefk" panose="03000400000000000000" pitchFamily="66" charset="0"/>
              </a:rPr>
              <a:t>/Fruit</a:t>
            </a:r>
            <a:endParaRPr lang="en-GB" dirty="0">
              <a:latin typeface="NTPreCursivefk" panose="0300040000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8113" y="1778518"/>
            <a:ext cx="83371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NTPreCursivefk" panose="03000400000000000000" pitchFamily="66" charset="0"/>
              </a:rPr>
              <a:t>Mae </a:t>
            </a:r>
            <a:r>
              <a:rPr lang="en-GB" sz="2800" dirty="0" err="1" smtClean="0">
                <a:latin typeface="NTPreCursivefk" panose="03000400000000000000" pitchFamily="66" charset="0"/>
              </a:rPr>
              <a:t>croeso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i’ch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plentyn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ddod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 smtClean="0">
                <a:latin typeface="NTPreCursivefk" panose="03000400000000000000" pitchFamily="66" charset="0"/>
              </a:rPr>
              <a:t>â</a:t>
            </a:r>
            <a:r>
              <a:rPr lang="en-GB" sz="2800" dirty="0" smtClean="0">
                <a:latin typeface="NTPreCursivefk" panose="03000400000000000000" pitchFamily="66" charset="0"/>
              </a:rPr>
              <a:t> darn o </a:t>
            </a:r>
            <a:r>
              <a:rPr lang="en-GB" sz="2800" dirty="0" err="1" smtClean="0">
                <a:latin typeface="NTPreCursivefk" panose="03000400000000000000" pitchFamily="66" charset="0"/>
              </a:rPr>
              <a:t>ffrwyth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i’r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ysgol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i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fwynhau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yn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ystod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amser</a:t>
            </a:r>
            <a:r>
              <a:rPr lang="en-GB" sz="2800" dirty="0" smtClean="0">
                <a:latin typeface="NTPreCursivefk" panose="03000400000000000000" pitchFamily="66" charset="0"/>
              </a:rPr>
              <a:t> </a:t>
            </a:r>
            <a:r>
              <a:rPr lang="en-GB" sz="2800" dirty="0" err="1" smtClean="0">
                <a:latin typeface="NTPreCursivefk" panose="03000400000000000000" pitchFamily="66" charset="0"/>
              </a:rPr>
              <a:t>chwarae</a:t>
            </a:r>
            <a:r>
              <a:rPr lang="en-GB" sz="2800" dirty="0">
                <a:latin typeface="NTPreCursivefk" panose="03000400000000000000" pitchFamily="66" charset="0"/>
              </a:rPr>
              <a:t>.</a:t>
            </a:r>
            <a:r>
              <a:rPr lang="en-GB" sz="2800" dirty="0" smtClean="0">
                <a:latin typeface="NTPreCursivefk" panose="03000400000000000000" pitchFamily="66" charset="0"/>
              </a:rPr>
              <a:t>.</a:t>
            </a:r>
          </a:p>
          <a:p>
            <a:endParaRPr lang="en-GB" sz="2800" dirty="0">
              <a:latin typeface="NTPreCursivefk" panose="03000400000000000000" pitchFamily="66" charset="0"/>
            </a:endParaRPr>
          </a:p>
          <a:p>
            <a:endParaRPr lang="en-GB" sz="2800" dirty="0" smtClean="0">
              <a:latin typeface="NTPreCursivefk" panose="03000400000000000000" pitchFamily="66" charset="0"/>
            </a:endParaRPr>
          </a:p>
          <a:p>
            <a:r>
              <a:rPr lang="en-GB" sz="2800" dirty="0" smtClean="0">
                <a:latin typeface="NTPreCursivefk" panose="03000400000000000000" pitchFamily="66" charset="0"/>
              </a:rPr>
              <a:t>Your child is welcome to bring a piece of fruit to school to enjoy at break time..</a:t>
            </a:r>
            <a:endParaRPr lang="en-GB" sz="2800" dirty="0">
              <a:latin typeface="NTPreCursivefk" panose="03000400000000000000" pitchFamily="66" charset="0"/>
            </a:endParaRPr>
          </a:p>
        </p:txBody>
      </p:sp>
      <p:pic>
        <p:nvPicPr>
          <p:cNvPr id="1026" name="Picture 2" descr="107,077 Fruit Clipart Illustrations &amp; Clip Art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639" y="2268937"/>
            <a:ext cx="2807566" cy="280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83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319" y="-230982"/>
            <a:ext cx="10515600" cy="1325563"/>
          </a:xfrm>
        </p:spPr>
        <p:txBody>
          <a:bodyPr/>
          <a:lstStyle/>
          <a:p>
            <a:pPr algn="ctr"/>
            <a:r>
              <a:rPr lang="en-GB" b="1" dirty="0" err="1" smtClean="0">
                <a:latin typeface="NTPreCursivefk" panose="03000400000000000000" pitchFamily="66" charset="0"/>
              </a:rPr>
              <a:t>Gwefannau</a:t>
            </a:r>
            <a:r>
              <a:rPr lang="en-GB" b="1" dirty="0" smtClean="0">
                <a:latin typeface="NTPreCursivefk" panose="03000400000000000000" pitchFamily="66" charset="0"/>
              </a:rPr>
              <a:t> </a:t>
            </a:r>
            <a:r>
              <a:rPr lang="en-GB" b="1" dirty="0" err="1" smtClean="0">
                <a:latin typeface="NTPreCursivefk" panose="03000400000000000000" pitchFamily="66" charset="0"/>
              </a:rPr>
              <a:t>defnyddiol</a:t>
            </a:r>
            <a:r>
              <a:rPr lang="en-GB" b="1" dirty="0" smtClean="0">
                <a:latin typeface="NTPreCursivefk" panose="03000400000000000000" pitchFamily="66" charset="0"/>
              </a:rPr>
              <a:t> / Useful websites</a:t>
            </a:r>
            <a:endParaRPr lang="en-GB" b="1" dirty="0">
              <a:latin typeface="NTPreCursivefk" panose="03000400000000000000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725" y="1094581"/>
            <a:ext cx="5972334" cy="3744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6406" y="1825625"/>
            <a:ext cx="5327877" cy="4486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2674" t="9685" r="51694" b="13310"/>
          <a:stretch/>
        </p:blipFill>
        <p:spPr>
          <a:xfrm>
            <a:off x="3075206" y="2966923"/>
            <a:ext cx="3836206" cy="3641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85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5072"/>
            <a:ext cx="10515600" cy="1325563"/>
          </a:xfrm>
        </p:spPr>
        <p:txBody>
          <a:bodyPr/>
          <a:lstStyle/>
          <a:p>
            <a:pPr algn="ctr"/>
            <a:r>
              <a:rPr lang="en-GB" b="1" dirty="0" err="1" smtClean="0">
                <a:latin typeface="NTPreCursivefk" panose="03000400000000000000" pitchFamily="66" charset="0"/>
              </a:rPr>
              <a:t>Gwefannau</a:t>
            </a:r>
            <a:r>
              <a:rPr lang="en-GB" b="1" dirty="0" smtClean="0">
                <a:latin typeface="NTPreCursivefk" panose="03000400000000000000" pitchFamily="66" charset="0"/>
              </a:rPr>
              <a:t> </a:t>
            </a:r>
            <a:r>
              <a:rPr lang="en-GB" b="1" dirty="0" err="1" smtClean="0">
                <a:latin typeface="NTPreCursivefk" panose="03000400000000000000" pitchFamily="66" charset="0"/>
              </a:rPr>
              <a:t>defnyddiol</a:t>
            </a:r>
            <a:r>
              <a:rPr lang="en-GB" b="1" dirty="0" smtClean="0">
                <a:latin typeface="NTPreCursivefk" panose="03000400000000000000" pitchFamily="66" charset="0"/>
              </a:rPr>
              <a:t> / Useful websites</a:t>
            </a:r>
            <a:endParaRPr lang="en-GB" b="1" dirty="0">
              <a:latin typeface="NTPreCursivefk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403670" y="2958359"/>
            <a:ext cx="7358835" cy="35140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319" y="1390635"/>
            <a:ext cx="4841936" cy="331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35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893" y="158292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860" y="365125"/>
            <a:ext cx="7029450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10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14300" y="101600"/>
            <a:ext cx="11912600" cy="67564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823764" y="197701"/>
            <a:ext cx="1104178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u="sng" dirty="0">
              <a:latin typeface="SassoonCRInfant" panose="02010503020300020003" pitchFamily="2" charset="0"/>
            </a:endParaRPr>
          </a:p>
          <a:p>
            <a:endParaRPr lang="en-GB" sz="24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26451" y="219665"/>
            <a:ext cx="9584408" cy="4121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u="sng" dirty="0" err="1">
                <a:latin typeface="NTPreCursivefk" panose="03000400000000000000" pitchFamily="66" charset="0"/>
              </a:rPr>
              <a:t>Cyswllt</a:t>
            </a:r>
            <a:r>
              <a:rPr lang="en-GB" sz="3200" b="1" u="sng" dirty="0">
                <a:latin typeface="NTPreCursivefk" panose="03000400000000000000" pitchFamily="66" charset="0"/>
              </a:rPr>
              <a:t> </a:t>
            </a:r>
            <a:r>
              <a:rPr lang="en-GB" sz="3200" b="1" u="sng" dirty="0" err="1">
                <a:latin typeface="NTPreCursivefk" panose="03000400000000000000" pitchFamily="66" charset="0"/>
              </a:rPr>
              <a:t>rhieni</a:t>
            </a:r>
            <a:r>
              <a:rPr lang="en-GB" sz="3200" b="1" u="sng" dirty="0">
                <a:latin typeface="NTPreCursivefk" panose="03000400000000000000" pitchFamily="66" charset="0"/>
              </a:rPr>
              <a:t> / Parental contact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7475042" y="653741"/>
            <a:ext cx="4349342" cy="587405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altLang="en-US" sz="44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Remember our door is always open!</a:t>
            </a:r>
            <a:endParaRPr lang="en-GB" altLang="en-US" sz="2400" dirty="0">
              <a:solidFill>
                <a:srgbClr val="000000"/>
              </a:solidFill>
              <a:latin typeface="NTPreCursivefk" panose="03000400000000000000" pitchFamily="66" charset="0"/>
              <a:cs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We have an ‘open door’ policy. We are usually available at the end of the day to discuss any matters that may concern </a:t>
            </a:r>
            <a:r>
              <a:rPr lang="en-GB" altLang="en-US" sz="2400" dirty="0" smtClean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you.</a:t>
            </a:r>
            <a:endParaRPr lang="en-GB" sz="2400" dirty="0">
              <a:latin typeface="NTPreCursivefk" panose="03000400000000000000" pitchFamily="66" charset="0"/>
              <a:cs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latin typeface="NTPreCursivefk" panose="03000400000000000000" pitchFamily="66" charset="0"/>
              <a:cs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b="1" dirty="0">
                <a:latin typeface="NTPreCursivefk" panose="03000400000000000000" pitchFamily="66" charset="0"/>
                <a:cs typeface="Calibri" panose="020F0502020204030204" pitchFamily="34" charset="0"/>
              </a:rPr>
              <a:t>However, if you wish to discuss anything regarding your child, please don't hesitate to contact the school and have a discussion over the phone.</a:t>
            </a:r>
            <a:endParaRPr lang="en-GB" altLang="en-US" sz="2400" b="1" dirty="0">
              <a:solidFill>
                <a:srgbClr val="000000"/>
              </a:solidFill>
              <a:latin typeface="NTPreCursivefk" panose="03000400000000000000" pitchFamily="66" charset="0"/>
              <a:cs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4000" b="1" dirty="0" smtClean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A </a:t>
            </a:r>
            <a:r>
              <a:rPr lang="en-GB" altLang="en-US" sz="40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problem shared is a problem halved!</a:t>
            </a:r>
          </a:p>
          <a:p>
            <a:endParaRPr lang="en-GB" sz="2000" dirty="0">
              <a:latin typeface="Segoe Print" panose="020006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3181" y="974837"/>
            <a:ext cx="4752220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44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Cofiwch</a:t>
            </a:r>
            <a:r>
              <a:rPr lang="en-GB" altLang="en-US" sz="44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44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fod</a:t>
            </a:r>
            <a:r>
              <a:rPr lang="en-GB" altLang="en-US" sz="44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44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ein</a:t>
            </a:r>
            <a:r>
              <a:rPr lang="en-GB" altLang="en-US" sz="44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44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drws</a:t>
            </a:r>
            <a:r>
              <a:rPr lang="en-GB" altLang="en-US" sz="44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o </a:t>
            </a:r>
            <a:r>
              <a:rPr lang="en-GB" altLang="en-US" sz="44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hyd</a:t>
            </a:r>
            <a:r>
              <a:rPr lang="en-GB" altLang="en-US" sz="44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44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ar</a:t>
            </a:r>
            <a:r>
              <a:rPr lang="en-GB" altLang="en-US" sz="44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44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agor</a:t>
            </a:r>
            <a:r>
              <a:rPr lang="en-GB" altLang="en-US" sz="44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!</a:t>
            </a:r>
          </a:p>
          <a:p>
            <a:endParaRPr lang="en-GB" altLang="en-US" sz="1000" i="1" dirty="0">
              <a:solidFill>
                <a:srgbClr val="000000"/>
              </a:solidFill>
              <a:latin typeface="NTPreCursivefk" panose="03000400000000000000" pitchFamily="66" charset="0"/>
              <a:cs typeface="Calibri" panose="020F0502020204030204" pitchFamily="34" charset="0"/>
            </a:endParaRPr>
          </a:p>
          <a:p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Mae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gennym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bolisi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‘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drws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agored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.’ </a:t>
            </a:r>
          </a:p>
          <a:p>
            <a:r>
              <a:rPr lang="en-GB" altLang="en-US" sz="2400" dirty="0" err="1" smtClean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Rydymar</a:t>
            </a:r>
            <a:r>
              <a:rPr lang="en-GB" altLang="en-US" sz="2400" dirty="0" smtClean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gael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ar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ddiwedd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y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dydd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i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gael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sgwrs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dros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y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ffon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i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drafod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unrhyw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faterion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sydd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yn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eich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poeni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.</a:t>
            </a:r>
          </a:p>
          <a:p>
            <a:endParaRPr lang="en-GB" altLang="en-US" sz="2400" dirty="0">
              <a:solidFill>
                <a:srgbClr val="000000"/>
              </a:solidFill>
              <a:latin typeface="NTPreCursivefk" panose="03000400000000000000" pitchFamily="66" charset="0"/>
              <a:cs typeface="Calibri" panose="020F0502020204030204" pitchFamily="34" charset="0"/>
            </a:endParaRPr>
          </a:p>
          <a:p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Gallwch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drefnu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apwyntiad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os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yn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angenrheidiol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ar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amser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sydd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yn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gyfleus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i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chi ac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i’r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2400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ysgol</a:t>
            </a:r>
            <a:r>
              <a:rPr lang="en-GB" altLang="en-US" sz="2400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.</a:t>
            </a:r>
          </a:p>
          <a:p>
            <a:r>
              <a:rPr lang="en-GB" altLang="en-US" sz="4000" b="1" dirty="0" err="1" smtClean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Peidiwch</a:t>
            </a:r>
            <a:r>
              <a:rPr lang="en-GB" altLang="en-US" sz="4000" b="1" dirty="0" smtClean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4000" b="1" noProof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â</a:t>
            </a:r>
            <a:r>
              <a:rPr lang="en-GB" altLang="en-US" sz="40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40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cholli</a:t>
            </a:r>
            <a:r>
              <a:rPr lang="en-GB" altLang="en-US" sz="40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</a:t>
            </a:r>
            <a:r>
              <a:rPr lang="en-GB" altLang="en-US" sz="40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cwsg</a:t>
            </a:r>
            <a:r>
              <a:rPr lang="en-GB" altLang="en-US" sz="40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- </a:t>
            </a:r>
            <a:r>
              <a:rPr lang="en-GB" altLang="en-US" sz="40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dewch</a:t>
            </a:r>
            <a:r>
              <a:rPr lang="en-GB" altLang="en-US" sz="40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 am </a:t>
            </a:r>
            <a:r>
              <a:rPr lang="en-GB" altLang="en-US" sz="4000" b="1" dirty="0" err="1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sgwrs</a:t>
            </a:r>
            <a:r>
              <a:rPr lang="en-GB" altLang="en-US" sz="4000" b="1" dirty="0">
                <a:solidFill>
                  <a:srgbClr val="000000"/>
                </a:solidFill>
                <a:latin typeface="NTPreCursivefk" panose="03000400000000000000" pitchFamily="66" charset="0"/>
                <a:cs typeface="Calibri" panose="020F0502020204030204" pitchFamily="34" charset="0"/>
              </a:rPr>
              <a:t>!</a:t>
            </a:r>
          </a:p>
        </p:txBody>
      </p:sp>
      <p:pic>
        <p:nvPicPr>
          <p:cNvPr id="10" name="Picture 7" descr="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5" t="27083" r="24615" b="29167"/>
          <a:stretch>
            <a:fillRect/>
          </a:stretch>
        </p:blipFill>
        <p:spPr bwMode="auto">
          <a:xfrm>
            <a:off x="5892393" y="910301"/>
            <a:ext cx="1293253" cy="1135182"/>
          </a:xfrm>
          <a:prstGeom prst="rect">
            <a:avLst/>
          </a:prstGeom>
          <a:noFill/>
          <a:ln w="57150" algn="in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0852" y="3802572"/>
            <a:ext cx="2317363" cy="172937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1001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4701" y="101601"/>
            <a:ext cx="8432800" cy="652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75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3033</TotalTime>
  <Words>1460</Words>
  <Application>Microsoft Office PowerPoint</Application>
  <PresentationFormat>Widescreen</PresentationFormat>
  <Paragraphs>162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Comic Sans MS</vt:lpstr>
      <vt:lpstr>NTPreCursivefk</vt:lpstr>
      <vt:lpstr>SassoonCRInfant</vt:lpstr>
      <vt:lpstr>Segoe Print</vt:lpstr>
      <vt:lpstr>Office Theme</vt:lpstr>
      <vt:lpstr>PowerPoint Presentation</vt:lpstr>
      <vt:lpstr>PowerPoint Presentation</vt:lpstr>
      <vt:lpstr>PowerPoint Presentation</vt:lpstr>
      <vt:lpstr>Disgyblaeth a Gwrth fwlio </vt:lpstr>
      <vt:lpstr>Behaviour and Anti-bullying Policies </vt:lpstr>
      <vt:lpstr>PowerPoint Presentation</vt:lpstr>
      <vt:lpstr>PowerPoint Presentation</vt:lpstr>
      <vt:lpstr>Gwaith dosbarth / Classwork </vt:lpstr>
      <vt:lpstr>PowerPoint Presentation</vt:lpstr>
      <vt:lpstr>Cysyniad/Concept: Caredigrwydd/Kindness</vt:lpstr>
      <vt:lpstr>PowerPoint Presentation</vt:lpstr>
      <vt:lpstr>Darllen / Reading </vt:lpstr>
      <vt:lpstr>PowerPoint Presentation</vt:lpstr>
      <vt:lpstr>Mathemateg Fawr/Big Maths</vt:lpstr>
      <vt:lpstr>PowerPoint Presentation</vt:lpstr>
      <vt:lpstr>Addysg Gorfforol </vt:lpstr>
      <vt:lpstr>PowerPoint Presentation</vt:lpstr>
      <vt:lpstr>Trydar/Twitter</vt:lpstr>
      <vt:lpstr>Ffrwythau/Fruit</vt:lpstr>
      <vt:lpstr>Gwefannau defnyddiol / Useful websites</vt:lpstr>
      <vt:lpstr>Gwefannau defnyddiol / Useful websites</vt:lpstr>
      <vt:lpstr>PowerPoint Presentation</vt:lpstr>
      <vt:lpstr>PowerPoint Presentation</vt:lpstr>
      <vt:lpstr>PowerPoint Presentation</vt:lpstr>
    </vt:vector>
  </TitlesOfParts>
  <Company>NPTCBC Schools &amp; Learning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Noson rhieni Hydref 2020 Parents evening 2020</dc:title>
  <dc:creator>D Thomas (YGG Castell-nedd)</dc:creator>
  <cp:lastModifiedBy>YGG Castell nedd Teacher (6712168) - Mrs J Cox</cp:lastModifiedBy>
  <cp:revision>82</cp:revision>
  <dcterms:created xsi:type="dcterms:W3CDTF">2020-09-30T22:09:57Z</dcterms:created>
  <dcterms:modified xsi:type="dcterms:W3CDTF">2022-09-28T14:50:18Z</dcterms:modified>
</cp:coreProperties>
</file>