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5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84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440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039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230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9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269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00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8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9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44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367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046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91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189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3303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611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9BD70-8FAE-44E8-9C4C-41386BD7BD1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706CD-F125-42F1-B05D-145EDB42F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8086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ltbR7D7W5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arth PNG, Earth Transparent Background - FreeIcons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582" y="617392"/>
            <a:ext cx="1901248" cy="190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Glaniad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Apollo 11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lleuad</a:t>
            </a:r>
            <a:endParaRPr lang="en-GB" dirty="0"/>
          </a:p>
        </p:txBody>
      </p:sp>
      <p:pic>
        <p:nvPicPr>
          <p:cNvPr id="4" name="Picture 3" descr="A close up of a logo&#10;&#10;Description automatically generat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1999" flipH="1">
            <a:off x="7557619" y="3102963"/>
            <a:ext cx="1185209" cy="2200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286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4719782"/>
            <a:ext cx="10820400" cy="14989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err="1" smtClean="0"/>
              <a:t>Roedd</a:t>
            </a:r>
            <a:r>
              <a:rPr lang="en-GB" sz="3200" dirty="0" smtClean="0"/>
              <a:t> </a:t>
            </a:r>
            <a:r>
              <a:rPr lang="en-GB" sz="3200" dirty="0" err="1" smtClean="0"/>
              <a:t>yr</a:t>
            </a:r>
            <a:r>
              <a:rPr lang="en-GB" sz="3200" dirty="0" smtClean="0"/>
              <a:t> 1960au </a:t>
            </a:r>
            <a:r>
              <a:rPr lang="en-GB" sz="3200" dirty="0" err="1" smtClean="0"/>
              <a:t>yn</a:t>
            </a:r>
            <a:r>
              <a:rPr lang="en-GB" sz="3200" dirty="0" smtClean="0"/>
              <a:t> </a:t>
            </a:r>
            <a:r>
              <a:rPr lang="en-GB" sz="3200" dirty="0" err="1" smtClean="0"/>
              <a:t>gyfnod</a:t>
            </a:r>
            <a:r>
              <a:rPr lang="en-GB" sz="3200" dirty="0"/>
              <a:t> </a:t>
            </a:r>
            <a:r>
              <a:rPr lang="en-GB" sz="3200" dirty="0" err="1" smtClean="0"/>
              <a:t>diddorol</a:t>
            </a:r>
            <a:r>
              <a:rPr lang="en-GB" sz="3200" dirty="0" smtClean="0"/>
              <a:t> </a:t>
            </a:r>
            <a:r>
              <a:rPr lang="en-GB" sz="3200" dirty="0" err="1" smtClean="0"/>
              <a:t>iawn</a:t>
            </a:r>
            <a:r>
              <a:rPr lang="en-GB" sz="3200" dirty="0" smtClean="0"/>
              <a:t> </a:t>
            </a:r>
            <a:r>
              <a:rPr lang="en-GB" sz="3200" dirty="0" err="1" smtClean="0"/>
              <a:t>gyda’r</a:t>
            </a:r>
            <a:r>
              <a:rPr lang="en-GB" sz="3200" dirty="0" smtClean="0"/>
              <a:t> </a:t>
            </a:r>
            <a:r>
              <a:rPr lang="en-GB" sz="3200" dirty="0" err="1" smtClean="0"/>
              <a:t>Unol</a:t>
            </a:r>
            <a:r>
              <a:rPr lang="en-GB" sz="3200" dirty="0" smtClean="0"/>
              <a:t> </a:t>
            </a:r>
            <a:r>
              <a:rPr lang="en-GB" sz="3200" dirty="0" err="1" smtClean="0"/>
              <a:t>Daleithiau</a:t>
            </a:r>
            <a:r>
              <a:rPr lang="en-GB" sz="3200" dirty="0" smtClean="0"/>
              <a:t> </a:t>
            </a:r>
            <a:r>
              <a:rPr lang="en-GB" sz="3200" dirty="0" err="1" smtClean="0"/>
              <a:t>a’r</a:t>
            </a:r>
            <a:r>
              <a:rPr lang="en-GB" sz="3200" dirty="0" smtClean="0"/>
              <a:t> </a:t>
            </a:r>
            <a:r>
              <a:rPr lang="en-GB" sz="3200" dirty="0" err="1" smtClean="0"/>
              <a:t>Undeb</a:t>
            </a:r>
            <a:r>
              <a:rPr lang="en-GB" sz="3200" dirty="0" smtClean="0"/>
              <a:t> </a:t>
            </a:r>
            <a:r>
              <a:rPr lang="en-GB" sz="3200" dirty="0" err="1" smtClean="0"/>
              <a:t>Sofietaidd</a:t>
            </a:r>
            <a:r>
              <a:rPr lang="en-GB" sz="3200" dirty="0" smtClean="0"/>
              <a:t> </a:t>
            </a:r>
            <a:r>
              <a:rPr lang="en-GB" sz="3200" dirty="0" err="1" smtClean="0"/>
              <a:t>mewn</a:t>
            </a:r>
            <a:r>
              <a:rPr lang="en-GB" sz="3200" dirty="0" smtClean="0"/>
              <a:t> </a:t>
            </a:r>
            <a:r>
              <a:rPr lang="en-GB" sz="3200" dirty="0" err="1" smtClean="0"/>
              <a:t>ras</a:t>
            </a:r>
            <a:r>
              <a:rPr lang="en-GB" sz="3200" dirty="0" smtClean="0"/>
              <a:t> </a:t>
            </a:r>
            <a:r>
              <a:rPr lang="en-GB" sz="3200" dirty="0" err="1" smtClean="0"/>
              <a:t>i</a:t>
            </a:r>
            <a:r>
              <a:rPr lang="en-GB" sz="3200" dirty="0" smtClean="0"/>
              <a:t> </a:t>
            </a:r>
            <a:r>
              <a:rPr lang="en-GB" sz="3200" dirty="0" err="1" smtClean="0"/>
              <a:t>gyrraedd</a:t>
            </a:r>
            <a:r>
              <a:rPr lang="en-GB" sz="3200" dirty="0" smtClean="0"/>
              <a:t> y </a:t>
            </a:r>
            <a:r>
              <a:rPr lang="en-GB" sz="3200" dirty="0" err="1" smtClean="0"/>
              <a:t>Lleuad</a:t>
            </a:r>
            <a:r>
              <a:rPr lang="en-GB" sz="3200" dirty="0" smtClean="0"/>
              <a:t>, </a:t>
            </a:r>
            <a:r>
              <a:rPr lang="en-GB" sz="3200" dirty="0" err="1" smtClean="0"/>
              <a:t>sef</a:t>
            </a:r>
            <a:r>
              <a:rPr lang="en-GB" sz="3200" dirty="0" smtClean="0"/>
              <a:t> ‘The Space Race’. </a:t>
            </a:r>
            <a:endParaRPr lang="en-GB" sz="3200" dirty="0"/>
          </a:p>
        </p:txBody>
      </p:sp>
      <p:pic>
        <p:nvPicPr>
          <p:cNvPr id="2050" name="Picture 2" descr="Space Race timeline | Suto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564" y="924044"/>
            <a:ext cx="5532871" cy="368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521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4" y="1511070"/>
            <a:ext cx="5428673" cy="402412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fore </a:t>
            </a:r>
            <a:r>
              <a:rPr lang="en-GB" dirty="0" err="1">
                <a:ea typeface="Arial"/>
                <a:cs typeface="Arial"/>
                <a:sym typeface="Arial"/>
              </a:rPr>
              <a:t>Gorffennaf</a:t>
            </a:r>
            <a:r>
              <a:rPr lang="en-GB" dirty="0">
                <a:ea typeface="Arial"/>
                <a:cs typeface="Arial"/>
                <a:sym typeface="Arial"/>
              </a:rPr>
              <a:t> 16</a:t>
            </a:r>
            <a:r>
              <a:rPr lang="en-GB" baseline="30000" dirty="0">
                <a:ea typeface="Arial"/>
                <a:cs typeface="Arial"/>
                <a:sym typeface="Arial"/>
              </a:rPr>
              <a:t>eg</a:t>
            </a:r>
            <a:r>
              <a:rPr lang="en-GB" dirty="0">
                <a:ea typeface="Arial"/>
                <a:cs typeface="Arial"/>
                <a:sym typeface="Arial"/>
              </a:rPr>
              <a:t> 1969, </a:t>
            </a:r>
            <a:r>
              <a:rPr lang="en-GB" dirty="0" err="1" smtClean="0">
                <a:ea typeface="Arial"/>
                <a:cs typeface="Arial"/>
                <a:sym typeface="Arial"/>
              </a:rPr>
              <a:t>roedd</a:t>
            </a:r>
            <a:r>
              <a:rPr lang="en-GB" dirty="0" smtClean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Unol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Daleithiau</a:t>
            </a:r>
            <a:r>
              <a:rPr lang="en-GB" dirty="0">
                <a:ea typeface="Arial"/>
                <a:cs typeface="Arial"/>
                <a:sym typeface="Arial"/>
              </a:rPr>
              <a:t> America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barod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lansio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ei</a:t>
            </a:r>
            <a:r>
              <a:rPr lang="en-GB" b="1" dirty="0">
                <a:ea typeface="Arial"/>
                <a:cs typeface="Arial"/>
                <a:sym typeface="Arial"/>
              </a:rPr>
              <a:t> </a:t>
            </a:r>
            <a:r>
              <a:rPr lang="en-GB" b="1" dirty="0" err="1">
                <a:ea typeface="Arial"/>
                <a:cs typeface="Arial"/>
                <a:sym typeface="Arial"/>
              </a:rPr>
              <a:t>roced</a:t>
            </a:r>
            <a:r>
              <a:rPr lang="en-GB" b="1" dirty="0">
                <a:ea typeface="Arial"/>
                <a:cs typeface="Arial"/>
                <a:sym typeface="Arial"/>
              </a:rPr>
              <a:t>, Saturn </a:t>
            </a:r>
            <a:r>
              <a:rPr lang="en-GB" b="1" dirty="0" smtClean="0">
                <a:ea typeface="Arial"/>
                <a:cs typeface="Arial"/>
                <a:sym typeface="Arial"/>
              </a:rPr>
              <a:t>V,</a:t>
            </a:r>
            <a:r>
              <a:rPr lang="en-GB" dirty="0" smtClean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blatfform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lansio</a:t>
            </a:r>
            <a:r>
              <a:rPr lang="en-GB" dirty="0">
                <a:ea typeface="Arial"/>
                <a:cs typeface="Arial"/>
                <a:sym typeface="Arial"/>
              </a:rPr>
              <a:t> 39A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Cape Kennedy, Florida, UDA.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Google Shape;41;p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382" y="981363"/>
            <a:ext cx="4064000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close up of a logo&#10;&#10;Description automatically generat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005408"/>
            <a:ext cx="2662238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115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1299559"/>
            <a:ext cx="10351655" cy="1721657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r>
              <a:rPr lang="en-GB" dirty="0">
                <a:ea typeface="Arial"/>
                <a:cs typeface="Arial"/>
                <a:sym typeface="Arial"/>
              </a:rPr>
              <a:t>Saturn V </a:t>
            </a:r>
            <a:r>
              <a:rPr lang="en-GB" dirty="0" err="1">
                <a:ea typeface="Arial"/>
                <a:cs typeface="Arial"/>
                <a:sym typeface="Arial"/>
              </a:rPr>
              <a:t>oedd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roced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fwyaf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i’w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hadeiladu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erioed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Roedd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hi’n</a:t>
            </a:r>
            <a:endParaRPr lang="en-GB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r>
              <a:rPr lang="en-GB" b="1" dirty="0">
                <a:ea typeface="Arial"/>
                <a:cs typeface="Arial"/>
                <a:sym typeface="Arial"/>
              </a:rPr>
              <a:t>111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metr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uchder</a:t>
            </a:r>
            <a:r>
              <a:rPr lang="en-GB" dirty="0">
                <a:ea typeface="Arial"/>
                <a:cs typeface="Arial"/>
                <a:sym typeface="Arial"/>
              </a:rPr>
              <a:t>, </a:t>
            </a:r>
            <a:r>
              <a:rPr lang="en-GB" dirty="0" err="1">
                <a:ea typeface="Arial"/>
                <a:cs typeface="Arial"/>
                <a:sym typeface="Arial"/>
              </a:rPr>
              <a:t>sef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dalach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na’r</a:t>
            </a:r>
            <a:r>
              <a:rPr lang="en-GB" dirty="0">
                <a:ea typeface="Arial"/>
                <a:cs typeface="Arial"/>
                <a:sym typeface="Arial"/>
              </a:rPr>
              <a:t> ‘Statue of Liberty’. </a:t>
            </a:r>
            <a:r>
              <a:rPr lang="en-GB" dirty="0" err="1">
                <a:ea typeface="Arial"/>
                <a:cs typeface="Arial"/>
                <a:sym typeface="Arial"/>
              </a:rPr>
              <a:t>Roedd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pwyso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b="1" dirty="0">
                <a:ea typeface="Arial"/>
                <a:cs typeface="Arial"/>
                <a:sym typeface="Arial"/>
              </a:rPr>
              <a:t>2.9 </a:t>
            </a:r>
            <a:r>
              <a:rPr lang="en-GB" b="1" dirty="0" err="1">
                <a:ea typeface="Arial"/>
                <a:cs typeface="Arial"/>
                <a:sym typeface="Arial"/>
              </a:rPr>
              <a:t>miliwn</a:t>
            </a:r>
            <a:r>
              <a:rPr lang="en-GB" b="1" dirty="0">
                <a:ea typeface="Arial"/>
                <a:cs typeface="Arial"/>
                <a:sym typeface="Arial"/>
              </a:rPr>
              <a:t> </a:t>
            </a:r>
            <a:r>
              <a:rPr lang="en-GB" b="1" dirty="0" err="1">
                <a:ea typeface="Arial"/>
                <a:cs typeface="Arial"/>
                <a:sym typeface="Arial"/>
              </a:rPr>
              <a:t>cilogram</a:t>
            </a:r>
            <a:r>
              <a:rPr lang="en-GB" b="1" dirty="0">
                <a:ea typeface="Arial"/>
                <a:cs typeface="Arial"/>
                <a:sym typeface="Arial"/>
              </a:rPr>
              <a:t> (2,900,000 kg) </a:t>
            </a:r>
            <a:r>
              <a:rPr lang="en-GB" dirty="0">
                <a:ea typeface="Arial"/>
                <a:cs typeface="Arial"/>
                <a:sym typeface="Arial"/>
              </a:rPr>
              <a:t>pan </a:t>
            </a:r>
            <a:r>
              <a:rPr lang="en-GB" dirty="0" err="1">
                <a:ea typeface="Arial"/>
                <a:cs typeface="Arial"/>
                <a:sym typeface="Arial"/>
              </a:rPr>
              <a:t>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llawn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tanwydd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745018" y="3021216"/>
            <a:ext cx="5357090" cy="3277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lt1"/>
              </a:buClr>
              <a:buSzPts val="18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Roedd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gan</a:t>
            </a:r>
            <a:r>
              <a:rPr lang="en-GB" dirty="0">
                <a:ea typeface="Arial"/>
                <a:cs typeface="Arial"/>
                <a:sym typeface="Arial"/>
              </a:rPr>
              <a:t> Saturn V bum </a:t>
            </a:r>
            <a:r>
              <a:rPr lang="en-GB" dirty="0" err="1">
                <a:ea typeface="Arial"/>
                <a:cs typeface="Arial"/>
                <a:sym typeface="Arial"/>
              </a:rPr>
              <a:t>peiriant</a:t>
            </a:r>
            <a:r>
              <a:rPr lang="en-GB" dirty="0">
                <a:ea typeface="Arial"/>
                <a:cs typeface="Arial"/>
                <a:sym typeface="Arial"/>
              </a:rPr>
              <a:t> F1 </a:t>
            </a:r>
            <a:r>
              <a:rPr lang="en-GB" dirty="0" err="1">
                <a:ea typeface="Arial"/>
                <a:cs typeface="Arial"/>
                <a:sym typeface="Arial"/>
              </a:rPr>
              <a:t>anferthol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i’w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lansio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gofod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  <a:endParaRPr lang="en-GB" sz="1800" dirty="0">
              <a:solidFill>
                <a:srgbClr val="000000"/>
              </a:solidFill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buClr>
                <a:schemeClr val="dk1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spcBef>
                <a:spcPts val="0"/>
              </a:spcBef>
              <a:buClr>
                <a:schemeClr val="lt1"/>
              </a:buClr>
              <a:buSzPts val="18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  <a:extLst>
                  <a:ext uri="http://customooxmlschemas.google.com/"/>
                </a:extLst>
              </a:rPr>
              <a:t>Cafodd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hyd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oed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mwy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/>
              <a:t>beiriannau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defnyddio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ystod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daith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  <a:endParaRPr lang="en-GB" sz="1800" dirty="0">
              <a:solidFill>
                <a:srgbClr val="000000"/>
              </a:solidFill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buClr>
                <a:schemeClr val="dk1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spcBef>
                <a:spcPts val="0"/>
              </a:spcBef>
              <a:buClr>
                <a:schemeClr val="lt1"/>
              </a:buClr>
              <a:buSzPts val="18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Dyma</a:t>
            </a:r>
            <a:r>
              <a:rPr lang="en-GB" dirty="0">
                <a:ea typeface="Arial"/>
                <a:cs typeface="Arial"/>
                <a:sym typeface="Arial"/>
              </a:rPr>
              <a:t> un </a:t>
            </a:r>
            <a:r>
              <a:rPr lang="en-GB" dirty="0" err="1">
                <a:ea typeface="Arial"/>
                <a:cs typeface="Arial"/>
                <a:sym typeface="Arial"/>
              </a:rPr>
              <a:t>o’r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peiriannau</a:t>
            </a:r>
            <a:r>
              <a:rPr lang="en-GB" dirty="0">
                <a:ea typeface="Arial"/>
                <a:cs typeface="Arial"/>
                <a:sym typeface="Arial"/>
              </a:rPr>
              <a:t> F1. </a:t>
            </a:r>
            <a:r>
              <a:rPr lang="en-GB" dirty="0" err="1">
                <a:ea typeface="Arial"/>
                <a:cs typeface="Arial"/>
                <a:sym typeface="Arial"/>
              </a:rPr>
              <a:t>Roeddent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anferthol</a:t>
            </a:r>
            <a:r>
              <a:rPr lang="en-GB" dirty="0">
                <a:ea typeface="Arial"/>
                <a:cs typeface="Arial"/>
                <a:sym typeface="Arial"/>
              </a:rPr>
              <a:t>!</a:t>
            </a:r>
            <a:endParaRPr lang="en-GB" sz="1800" dirty="0">
              <a:solidFill>
                <a:srgbClr val="000000"/>
              </a:solidFill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7" name="Google Shape;48;p3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805" y="3021216"/>
            <a:ext cx="4323408" cy="2816166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612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440581"/>
            <a:ext cx="10351655" cy="21178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Roedd</a:t>
            </a:r>
            <a:r>
              <a:rPr lang="en-GB" dirty="0">
                <a:ea typeface="Arial"/>
                <a:cs typeface="Arial"/>
                <a:sym typeface="Arial"/>
              </a:rPr>
              <a:t> tri </a:t>
            </a:r>
            <a:r>
              <a:rPr lang="en-GB" dirty="0" err="1">
                <a:ea typeface="Arial"/>
                <a:cs typeface="Arial"/>
                <a:sym typeface="Arial"/>
              </a:rPr>
              <a:t>gofodwr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fwrdd</a:t>
            </a:r>
            <a:r>
              <a:rPr lang="en-GB" dirty="0">
                <a:ea typeface="Arial"/>
                <a:cs typeface="Arial"/>
                <a:sym typeface="Arial"/>
              </a:rPr>
              <a:t> Saturn V: </a:t>
            </a:r>
            <a:r>
              <a:rPr lang="en-GB" b="1" dirty="0">
                <a:ea typeface="Arial"/>
                <a:cs typeface="Arial"/>
                <a:sym typeface="Arial"/>
              </a:rPr>
              <a:t>Neil Armstrong, Michael Collins ac Edwin ‘Buzz’ Aldrin.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rhaid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gofodwyr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gael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llawer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hyfforddiant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mwyn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gallu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symud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amgylch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roced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siwtiau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gofod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swmpus</a:t>
            </a:r>
            <a:r>
              <a:rPr lang="en-GB" dirty="0">
                <a:ea typeface="Arial"/>
                <a:cs typeface="Arial"/>
                <a:sym typeface="Arial"/>
              </a:rPr>
              <a:t>, ac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brofi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holl</a:t>
            </a:r>
            <a:r>
              <a:rPr lang="en-GB" dirty="0">
                <a:ea typeface="Arial"/>
                <a:cs typeface="Arial"/>
                <a:sym typeface="Arial"/>
              </a:rPr>
              <a:t> offer y </a:t>
            </a:r>
            <a:r>
              <a:rPr lang="en-GB" dirty="0" err="1">
                <a:ea typeface="Arial"/>
                <a:cs typeface="Arial"/>
                <a:sym typeface="Arial"/>
              </a:rPr>
              <a:t>roced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Google Shape;57;p4" descr="http://farm5.staticflickr.com/4100/4812251861_a1228aeb6f_b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" t="9038" r="1793" b="9038"/>
          <a:stretch>
            <a:fillRect/>
          </a:stretch>
        </p:blipFill>
        <p:spPr bwMode="auto">
          <a:xfrm>
            <a:off x="1798350" y="2774661"/>
            <a:ext cx="3349625" cy="3349625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pic>
        <p:nvPicPr>
          <p:cNvPr id="8" name="Google Shape;55;p4" descr="http://farm5.staticflickr.com/4123/4812251945_742cc0c365_b.jpg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954" y="2744498"/>
            <a:ext cx="3432175" cy="3379788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1085129" y="5590451"/>
            <a:ext cx="4776066" cy="1107066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r>
              <a:rPr lang="en-GB" dirty="0">
                <a:ea typeface="Arial"/>
                <a:cs typeface="Arial"/>
                <a:sym typeface="Arial"/>
              </a:rPr>
              <a:t>Y </a:t>
            </a:r>
            <a:r>
              <a:rPr lang="en-GB" dirty="0" err="1">
                <a:ea typeface="Arial"/>
                <a:cs typeface="Arial"/>
                <a:sym typeface="Arial"/>
              </a:rPr>
              <a:t>gofodwr</a:t>
            </a:r>
            <a:r>
              <a:rPr lang="en-GB" dirty="0">
                <a:ea typeface="Arial"/>
                <a:cs typeface="Arial"/>
                <a:sym typeface="Arial"/>
              </a:rPr>
              <a:t> Michael Collins </a:t>
            </a:r>
            <a:r>
              <a:rPr lang="en-GB" dirty="0" err="1">
                <a:ea typeface="Arial"/>
                <a:cs typeface="Arial"/>
                <a:sym typeface="Arial"/>
              </a:rPr>
              <a:t>wrth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ymarfer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gyfer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taith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Apollo 11.</a:t>
            </a: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 smtClean="0"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171116" y="5570753"/>
            <a:ext cx="3921849" cy="1107066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r>
              <a:rPr lang="en-GB" dirty="0" smtClean="0">
                <a:ea typeface="Arial"/>
                <a:cs typeface="Arial"/>
                <a:sym typeface="Arial"/>
              </a:rPr>
              <a:t>Y </a:t>
            </a:r>
            <a:r>
              <a:rPr lang="en-GB" dirty="0" err="1">
                <a:ea typeface="Arial"/>
                <a:cs typeface="Arial"/>
                <a:sym typeface="Arial"/>
              </a:rPr>
              <a:t>gofodwr</a:t>
            </a:r>
            <a:r>
              <a:rPr lang="en-GB" dirty="0">
                <a:ea typeface="Arial"/>
                <a:cs typeface="Arial"/>
                <a:sym typeface="Arial"/>
              </a:rPr>
              <a:t> Buzz Aldrin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archwilio’r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roced</a:t>
            </a:r>
            <a:r>
              <a:rPr lang="en-GB" dirty="0">
                <a:ea typeface="Arial"/>
                <a:cs typeface="Arial"/>
                <a:sym typeface="Arial"/>
              </a:rPr>
              <a:t> Saturn V.</a:t>
            </a:r>
            <a:endParaRPr lang="en-GB" sz="2000" dirty="0">
              <a:ea typeface="Arial"/>
              <a:cs typeface="Arial"/>
              <a:sym typeface="Arial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endParaRPr lang="en-GB" dirty="0" smtClean="0"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711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oogle Shape;67;p5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146" y="2744498"/>
            <a:ext cx="2617787" cy="3271838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pic>
        <p:nvPicPr>
          <p:cNvPr id="7" name="Google Shape;68;p5" descr="http://farm5.staticflickr.com/4013/4545972032_1e4f7b0ce4_o.jpg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6" t="230" r="13295" b="458"/>
          <a:stretch>
            <a:fillRect/>
          </a:stretch>
        </p:blipFill>
        <p:spPr bwMode="auto">
          <a:xfrm>
            <a:off x="1164937" y="2744498"/>
            <a:ext cx="4456113" cy="3338513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440581"/>
            <a:ext cx="10351655" cy="211789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Clr>
                <a:srgbClr val="000000"/>
              </a:buClr>
              <a:buSzPts val="1600"/>
              <a:buNone/>
              <a:defRPr/>
            </a:pP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ddiwrnod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lansiad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eisteddodd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Collins, Armstrong ac Aldrin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ym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mhen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uchaf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Saturn V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modiwl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rheoli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. Am 09:32,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taniodd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peiriannau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Saturn V, ac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fe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lansiodd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roced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oddi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thŵr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.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Mewn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deuddeg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munud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roedd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gofodwyr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cylchu’r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2000" dirty="0">
              <a:cs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04960" y="5570753"/>
            <a:ext cx="4776066" cy="1107066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Dyma’r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foment y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taniodd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peiriannau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F1 Saturn V,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a’i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lansio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oddi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cs typeface="Arial" panose="020B0604020202020204" pitchFamily="34" charset="0"/>
                <a:sym typeface="Arial" panose="020B0604020202020204" pitchFamily="34" charset="0"/>
              </a:rPr>
              <a:t>thŵr</a:t>
            </a:r>
            <a:r>
              <a:rPr lang="en-GB" altLang="en-US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 smtClean="0"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171114" y="5700315"/>
            <a:ext cx="3921849" cy="765392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Clr>
                <a:schemeClr val="dk1"/>
              </a:buClr>
              <a:buSzPts val="1400"/>
              <a:buNone/>
              <a:defRPr/>
            </a:pPr>
            <a:r>
              <a:rPr lang="en-GB" dirty="0" smtClean="0">
                <a:ea typeface="Arial"/>
                <a:cs typeface="Arial"/>
                <a:sym typeface="Arial"/>
              </a:rPr>
              <a:t>Y </a:t>
            </a:r>
            <a:r>
              <a:rPr lang="en-GB" dirty="0" err="1" smtClean="0">
                <a:ea typeface="Arial"/>
                <a:cs typeface="Arial"/>
                <a:sym typeface="Arial"/>
              </a:rPr>
              <a:t>Roced</a:t>
            </a:r>
            <a:r>
              <a:rPr lang="en-GB" dirty="0" smtClean="0">
                <a:ea typeface="Arial"/>
                <a:cs typeface="Arial"/>
                <a:sym typeface="Arial"/>
              </a:rPr>
              <a:t> </a:t>
            </a:r>
            <a:r>
              <a:rPr lang="en-GB" dirty="0">
                <a:ea typeface="Arial"/>
                <a:cs typeface="Arial"/>
                <a:sym typeface="Arial"/>
              </a:rPr>
              <a:t>Saturn V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tanio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gofod</a:t>
            </a:r>
            <a:r>
              <a:rPr lang="en-GB" dirty="0" smtClean="0">
                <a:ea typeface="Arial"/>
                <a:cs typeface="Arial"/>
                <a:sym typeface="Arial"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34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77;p6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0"/>
          <a:stretch>
            <a:fillRect/>
          </a:stretch>
        </p:blipFill>
        <p:spPr bwMode="auto">
          <a:xfrm>
            <a:off x="6068288" y="2825461"/>
            <a:ext cx="4127500" cy="3132137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440581"/>
            <a:ext cx="10351655" cy="21178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6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Cymerodd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criw’r</a:t>
            </a:r>
            <a:r>
              <a:rPr lang="en-GB" dirty="0">
                <a:ea typeface="Arial"/>
                <a:cs typeface="Arial"/>
                <a:sym typeface="Arial"/>
              </a:rPr>
              <a:t> Apollo 11 </a:t>
            </a:r>
            <a:r>
              <a:rPr lang="en-GB" dirty="0" err="1">
                <a:ea typeface="Arial"/>
                <a:cs typeface="Arial"/>
                <a:sym typeface="Arial"/>
              </a:rPr>
              <a:t>bedwar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diwrnod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gyrraedd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6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Fel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roeddent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cylchu’r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, </a:t>
            </a:r>
            <a:r>
              <a:rPr lang="en-GB" dirty="0" err="1">
                <a:ea typeface="Arial"/>
                <a:cs typeface="Arial"/>
                <a:sym typeface="Arial"/>
              </a:rPr>
              <a:t>dringodd</a:t>
            </a:r>
            <a:r>
              <a:rPr lang="en-GB" dirty="0">
                <a:ea typeface="Arial"/>
                <a:cs typeface="Arial"/>
                <a:sym typeface="Arial"/>
              </a:rPr>
              <a:t> Armstrong ac Aldrin </a:t>
            </a:r>
            <a:r>
              <a:rPr lang="en-GB" dirty="0" err="1">
                <a:ea typeface="Arial"/>
                <a:cs typeface="Arial"/>
                <a:sym typeface="Arial"/>
              </a:rPr>
              <a:t>i’r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Modiwl</a:t>
            </a:r>
            <a:r>
              <a:rPr lang="en-GB" dirty="0">
                <a:ea typeface="Arial"/>
                <a:cs typeface="Arial"/>
                <a:sym typeface="Arial"/>
              </a:rPr>
              <a:t> ‘Eagle Lunar’ </a:t>
            </a:r>
            <a:r>
              <a:rPr lang="en-GB" dirty="0" err="1">
                <a:ea typeface="Arial"/>
                <a:cs typeface="Arial"/>
                <a:sym typeface="Arial"/>
              </a:rPr>
              <a:t>gan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lanio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Arhosodd</a:t>
            </a:r>
            <a:r>
              <a:rPr lang="en-GB" dirty="0">
                <a:ea typeface="Arial"/>
                <a:cs typeface="Arial"/>
                <a:sym typeface="Arial"/>
              </a:rPr>
              <a:t> Collins </a:t>
            </a:r>
            <a:r>
              <a:rPr lang="en-GB" dirty="0" err="1">
                <a:ea typeface="Arial"/>
                <a:cs typeface="Arial"/>
                <a:sym typeface="Arial"/>
              </a:rPr>
              <a:t>ym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Modiwl</a:t>
            </a:r>
            <a:r>
              <a:rPr lang="en-GB" dirty="0">
                <a:ea typeface="Arial"/>
                <a:cs typeface="Arial"/>
                <a:sym typeface="Arial"/>
              </a:rPr>
              <a:t> ‘Columbia Command’.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171114" y="5578764"/>
            <a:ext cx="3921849" cy="108989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SzPts val="14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Modiwl</a:t>
            </a:r>
            <a:r>
              <a:rPr lang="en-GB" dirty="0">
                <a:ea typeface="Arial"/>
                <a:cs typeface="Arial"/>
                <a:sym typeface="Arial"/>
              </a:rPr>
              <a:t> ‘Columbia Command’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Amgueddfa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Genedlaethol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Awyr</a:t>
            </a:r>
            <a:r>
              <a:rPr lang="en-GB" dirty="0">
                <a:ea typeface="Arial"/>
                <a:cs typeface="Arial"/>
                <a:sym typeface="Arial"/>
              </a:rPr>
              <a:t> a </a:t>
            </a:r>
            <a:r>
              <a:rPr lang="en-GB" dirty="0" err="1">
                <a:ea typeface="Arial"/>
                <a:cs typeface="Arial"/>
                <a:sym typeface="Arial"/>
              </a:rPr>
              <a:t>Gofod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UDA.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8" name="Google Shape;78;p6" descr="http://farm3.staticflickr.com/2465/3738744642_6290a62e4b_o.jpg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1" t="-1219" r="17000" b="1216"/>
          <a:stretch>
            <a:fillRect/>
          </a:stretch>
        </p:blipFill>
        <p:spPr bwMode="auto">
          <a:xfrm>
            <a:off x="1751729" y="2744498"/>
            <a:ext cx="2728913" cy="3213100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875828" y="2624353"/>
            <a:ext cx="4776066" cy="1107066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SzPts val="14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Modiwl</a:t>
            </a:r>
            <a:r>
              <a:rPr lang="en-GB" dirty="0">
                <a:ea typeface="Arial"/>
                <a:cs typeface="Arial"/>
                <a:sym typeface="Arial"/>
              </a:rPr>
              <a:t> ‘Eagle Lunar’ a </a:t>
            </a:r>
            <a:r>
              <a:rPr lang="en-GB" dirty="0" err="1">
                <a:ea typeface="Arial"/>
                <a:cs typeface="Arial"/>
                <a:sym typeface="Arial"/>
              </a:rPr>
              <a:t>gariodd</a:t>
            </a:r>
            <a:r>
              <a:rPr lang="en-GB" dirty="0">
                <a:ea typeface="Arial"/>
                <a:cs typeface="Arial"/>
                <a:sym typeface="Arial"/>
              </a:rPr>
              <a:t> Armstrong ac Aldrin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lawr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lanio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wyneb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 smtClean="0"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22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440581"/>
            <a:ext cx="10351655" cy="2117896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20fed o </a:t>
            </a:r>
            <a:r>
              <a:rPr lang="en-GB" dirty="0" err="1">
                <a:ea typeface="Arial"/>
                <a:cs typeface="Arial"/>
                <a:sym typeface="Arial"/>
              </a:rPr>
              <a:t>Orffennaf</a:t>
            </a:r>
            <a:r>
              <a:rPr lang="en-GB" dirty="0">
                <a:ea typeface="Arial"/>
                <a:cs typeface="Arial"/>
                <a:sym typeface="Arial"/>
              </a:rPr>
              <a:t>, 1969, Neil Armstrong </a:t>
            </a:r>
            <a:r>
              <a:rPr lang="en-GB" dirty="0" err="1">
                <a:ea typeface="Arial"/>
                <a:cs typeface="Arial"/>
                <a:sym typeface="Arial"/>
              </a:rPr>
              <a:t>oedd</a:t>
            </a:r>
            <a:r>
              <a:rPr lang="en-GB" dirty="0">
                <a:ea typeface="Arial"/>
                <a:cs typeface="Arial"/>
                <a:sym typeface="Arial"/>
              </a:rPr>
              <a:t> y person </a:t>
            </a:r>
            <a:r>
              <a:rPr lang="en-GB" dirty="0" err="1">
                <a:ea typeface="Arial"/>
                <a:cs typeface="Arial"/>
                <a:sym typeface="Arial"/>
              </a:rPr>
              <a:t>cyntaf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gamu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Cerddodd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ef</a:t>
            </a:r>
            <a:r>
              <a:rPr lang="en-GB" dirty="0">
                <a:ea typeface="Arial"/>
                <a:cs typeface="Arial"/>
                <a:sym typeface="Arial"/>
              </a:rPr>
              <a:t> a Buzz Aldrin o </a:t>
            </a:r>
            <a:r>
              <a:rPr lang="en-GB" dirty="0" err="1">
                <a:ea typeface="Arial"/>
                <a:cs typeface="Arial"/>
                <a:sym typeface="Arial"/>
              </a:rPr>
              <a:t>gwmpas</a:t>
            </a:r>
            <a:r>
              <a:rPr lang="en-GB" dirty="0">
                <a:ea typeface="Arial"/>
                <a:cs typeface="Arial"/>
                <a:sym typeface="Arial"/>
              </a:rPr>
              <a:t> am </a:t>
            </a:r>
            <a:r>
              <a:rPr lang="en-GB" dirty="0" err="1">
                <a:ea typeface="Arial"/>
                <a:cs typeface="Arial"/>
                <a:sym typeface="Arial"/>
              </a:rPr>
              <a:t>oddeutu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tair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awr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Buont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gwneud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rhai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arbrofion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Codwyd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darnau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lwch</a:t>
            </a:r>
            <a:r>
              <a:rPr lang="en-GB" dirty="0">
                <a:ea typeface="Arial"/>
                <a:cs typeface="Arial"/>
                <a:sym typeface="Arial"/>
              </a:rPr>
              <a:t> a </a:t>
            </a:r>
            <a:r>
              <a:rPr lang="en-GB" dirty="0" err="1">
                <a:ea typeface="Arial"/>
                <a:cs typeface="Arial"/>
                <a:sym typeface="Arial"/>
              </a:rPr>
              <a:t>chreigiau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o’r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Gosodwyd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baner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Unol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Daleithiau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Hefyd</a:t>
            </a:r>
            <a:r>
              <a:rPr lang="en-GB" dirty="0">
                <a:ea typeface="Arial"/>
                <a:cs typeface="Arial"/>
                <a:sym typeface="Arial"/>
              </a:rPr>
              <a:t>, </a:t>
            </a:r>
            <a:r>
              <a:rPr lang="en-GB" dirty="0" err="1">
                <a:ea typeface="Arial"/>
                <a:cs typeface="Arial"/>
                <a:sym typeface="Arial"/>
              </a:rPr>
              <a:t>gadawyd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arwydd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yno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Google Shape;87;p7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" t="16396" r="221" b="20595"/>
          <a:stretch>
            <a:fillRect/>
          </a:stretch>
        </p:blipFill>
        <p:spPr bwMode="auto">
          <a:xfrm>
            <a:off x="2144855" y="2558477"/>
            <a:ext cx="7562850" cy="3135312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1875233" y="5626170"/>
            <a:ext cx="8083621" cy="59913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Clr>
                <a:schemeClr val="dk1"/>
              </a:buClr>
              <a:buSzPts val="14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Gosododd</a:t>
            </a:r>
            <a:r>
              <a:rPr lang="en-GB" dirty="0">
                <a:ea typeface="Arial"/>
                <a:cs typeface="Arial"/>
                <a:sym typeface="Arial"/>
              </a:rPr>
              <a:t> Armstrong ac Aldrin </a:t>
            </a:r>
            <a:r>
              <a:rPr lang="en-GB" dirty="0" err="1">
                <a:ea typeface="Arial"/>
                <a:cs typeface="Arial"/>
                <a:sym typeface="Arial"/>
              </a:rPr>
              <a:t>faner</a:t>
            </a:r>
            <a:r>
              <a:rPr lang="en-GB" dirty="0">
                <a:ea typeface="Arial"/>
                <a:cs typeface="Arial"/>
                <a:sym typeface="Arial"/>
              </a:rPr>
              <a:t> America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wyneb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 smtClean="0"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392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440581"/>
            <a:ext cx="10351655" cy="21178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6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ôl</a:t>
            </a:r>
            <a:r>
              <a:rPr lang="en-GB" dirty="0">
                <a:ea typeface="Arial"/>
                <a:cs typeface="Arial"/>
                <a:sym typeface="Arial"/>
              </a:rPr>
              <a:t> 22 </a:t>
            </a:r>
            <a:r>
              <a:rPr lang="en-GB" dirty="0" err="1">
                <a:ea typeface="Arial"/>
                <a:cs typeface="Arial"/>
                <a:sym typeface="Arial"/>
              </a:rPr>
              <a:t>awr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, </a:t>
            </a:r>
            <a:r>
              <a:rPr lang="en-GB" dirty="0" err="1">
                <a:ea typeface="Arial"/>
                <a:cs typeface="Arial"/>
                <a:sym typeface="Arial"/>
              </a:rPr>
              <a:t>aeth</a:t>
            </a:r>
            <a:r>
              <a:rPr lang="en-GB" dirty="0">
                <a:ea typeface="Arial"/>
                <a:cs typeface="Arial"/>
                <a:sym typeface="Arial"/>
              </a:rPr>
              <a:t> Armstrong ac Aldrin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ôl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modiwl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rheoli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Eagle. </a:t>
            </a:r>
            <a:r>
              <a:rPr lang="en-GB" dirty="0" err="1">
                <a:ea typeface="Arial"/>
                <a:cs typeface="Arial"/>
                <a:sym typeface="Arial"/>
              </a:rPr>
              <a:t>Dychwelodd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criw’r</a:t>
            </a:r>
            <a:r>
              <a:rPr lang="en-GB" dirty="0">
                <a:ea typeface="Arial"/>
                <a:cs typeface="Arial"/>
                <a:sym typeface="Arial"/>
              </a:rPr>
              <a:t> Apollo 11 </a:t>
            </a:r>
            <a:r>
              <a:rPr lang="en-GB" dirty="0" err="1">
                <a:ea typeface="Arial"/>
                <a:cs typeface="Arial"/>
                <a:sym typeface="Arial"/>
              </a:rPr>
              <a:t>i’r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Ddaear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lanio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Môr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Tawel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24</a:t>
            </a:r>
            <a:r>
              <a:rPr lang="en-GB" baseline="30000" dirty="0">
                <a:ea typeface="Arial"/>
                <a:cs typeface="Arial"/>
                <a:sym typeface="Arial"/>
              </a:rPr>
              <a:t>ain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Orffennaf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Roedd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gan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 smtClean="0">
                <a:ea typeface="Arial"/>
                <a:cs typeface="Arial"/>
                <a:sym typeface="Arial"/>
              </a:rPr>
              <a:t>modiwl</a:t>
            </a:r>
            <a:r>
              <a:rPr lang="en-GB" dirty="0" smtClean="0">
                <a:ea typeface="Arial"/>
                <a:cs typeface="Arial"/>
                <a:sym typeface="Arial"/>
              </a:rPr>
              <a:t> </a:t>
            </a:r>
            <a:r>
              <a:rPr lang="en-GB" dirty="0" err="1" smtClean="0">
                <a:ea typeface="Arial"/>
                <a:cs typeface="Arial"/>
                <a:sym typeface="Arial"/>
              </a:rPr>
              <a:t>blatiau</a:t>
            </a:r>
            <a:r>
              <a:rPr lang="en-GB" dirty="0" smtClean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arbennig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oedd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rwystro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rhag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llosgi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wrth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deithio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drwy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atmosffer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Ddaear</a:t>
            </a:r>
            <a:r>
              <a:rPr lang="en-GB" dirty="0">
                <a:ea typeface="Arial"/>
                <a:cs typeface="Arial"/>
                <a:sym typeface="Arial"/>
              </a:rPr>
              <a:t>.  </a:t>
            </a: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066069" y="2963678"/>
            <a:ext cx="3315603" cy="3030722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r>
              <a:rPr lang="en-GB" sz="2000" dirty="0" err="1">
                <a:ea typeface="Arial"/>
                <a:cs typeface="Arial"/>
                <a:sym typeface="Arial"/>
              </a:rPr>
              <a:t>Roedd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gan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Fodiwl</a:t>
            </a:r>
            <a:r>
              <a:rPr lang="en-GB" sz="2000" dirty="0">
                <a:ea typeface="Arial"/>
                <a:cs typeface="Arial"/>
                <a:sym typeface="Arial"/>
              </a:rPr>
              <a:t> ‘Columbia Command’ </a:t>
            </a:r>
            <a:r>
              <a:rPr lang="en-GB" sz="2000" dirty="0" err="1">
                <a:ea typeface="Arial"/>
                <a:cs typeface="Arial"/>
                <a:sym typeface="Arial"/>
              </a:rPr>
              <a:t>goler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arnofio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/>
              <a:t>unigryw</a:t>
            </a:r>
            <a:r>
              <a:rPr lang="en-GB" sz="2000" dirty="0"/>
              <a:t> </a:t>
            </a:r>
            <a:r>
              <a:rPr lang="en-GB" sz="2000" dirty="0">
                <a:ea typeface="Arial"/>
                <a:cs typeface="Arial"/>
                <a:sym typeface="Arial"/>
              </a:rPr>
              <a:t>a </a:t>
            </a:r>
            <a:r>
              <a:rPr lang="en-GB" sz="2000" dirty="0" err="1">
                <a:ea typeface="Arial"/>
                <a:cs typeface="Arial"/>
                <a:sym typeface="Arial"/>
              </a:rPr>
              <a:t>wnaed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yn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arbennig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iddo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i’w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helpu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i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arnofio</a:t>
            </a:r>
            <a:r>
              <a:rPr lang="en-GB" sz="2000" dirty="0">
                <a:ea typeface="Arial"/>
                <a:cs typeface="Arial"/>
                <a:sym typeface="Arial"/>
              </a:rPr>
              <a:t> pan </a:t>
            </a:r>
            <a:r>
              <a:rPr lang="en-GB" sz="2000" dirty="0" err="1">
                <a:ea typeface="Arial"/>
                <a:cs typeface="Arial"/>
                <a:sym typeface="Arial"/>
              </a:rPr>
              <a:t>laniai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yn</a:t>
            </a:r>
            <a:r>
              <a:rPr lang="en-GB" sz="2000" dirty="0">
                <a:ea typeface="Arial"/>
                <a:cs typeface="Arial"/>
                <a:sym typeface="Arial"/>
              </a:rPr>
              <a:t> y </a:t>
            </a:r>
            <a:r>
              <a:rPr lang="en-GB" sz="2000" dirty="0" err="1">
                <a:ea typeface="Arial"/>
                <a:cs typeface="Arial"/>
                <a:sym typeface="Arial"/>
              </a:rPr>
              <a:t>Môr</a:t>
            </a:r>
            <a:r>
              <a:rPr lang="en-GB" sz="2000" dirty="0"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ea typeface="Arial"/>
                <a:cs typeface="Arial"/>
                <a:sym typeface="Arial"/>
              </a:rPr>
              <a:t>Tawel</a:t>
            </a:r>
            <a:r>
              <a:rPr lang="en-GB" sz="2000" dirty="0">
                <a:ea typeface="Arial"/>
                <a:cs typeface="Arial"/>
                <a:sym typeface="Arial"/>
              </a:rPr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  <a:defRPr/>
            </a:pP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 smtClean="0">
              <a:ea typeface="Arial"/>
              <a:cs typeface="Arial"/>
              <a:sym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5" name="Google Shape;95;p8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233" y="3084114"/>
            <a:ext cx="3787775" cy="2841625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465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453" y="440581"/>
            <a:ext cx="10351655" cy="211789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600"/>
              <a:buNone/>
              <a:defRPr/>
            </a:pPr>
            <a:r>
              <a:rPr lang="en-GB" dirty="0" err="1">
                <a:ea typeface="Arial"/>
                <a:cs typeface="Arial"/>
                <a:sym typeface="Arial"/>
              </a:rPr>
              <a:t>Gwyliodd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bron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b="1" dirty="0">
                <a:ea typeface="Arial"/>
                <a:cs typeface="Arial"/>
                <a:sym typeface="Arial"/>
              </a:rPr>
              <a:t>600 </a:t>
            </a:r>
            <a:r>
              <a:rPr lang="en-GB" b="1" dirty="0" err="1">
                <a:ea typeface="Arial"/>
                <a:cs typeface="Arial"/>
                <a:sym typeface="Arial"/>
              </a:rPr>
              <a:t>miliwn</a:t>
            </a:r>
            <a:r>
              <a:rPr lang="en-GB" b="1" dirty="0">
                <a:ea typeface="Arial"/>
                <a:cs typeface="Arial"/>
                <a:sym typeface="Arial"/>
              </a:rPr>
              <a:t> o </a:t>
            </a:r>
            <a:r>
              <a:rPr lang="en-GB" b="1" dirty="0" err="1">
                <a:ea typeface="Arial"/>
                <a:cs typeface="Arial"/>
                <a:sym typeface="Arial"/>
              </a:rPr>
              <a:t>bobl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glaniad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Apollo 11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teledu</a:t>
            </a:r>
            <a:r>
              <a:rPr lang="en-GB" dirty="0">
                <a:ea typeface="Arial"/>
                <a:cs typeface="Arial"/>
                <a:sym typeface="Arial"/>
              </a:rPr>
              <a:t>, </a:t>
            </a:r>
            <a:r>
              <a:rPr lang="en-GB" dirty="0" err="1">
                <a:ea typeface="Arial"/>
                <a:cs typeface="Arial"/>
                <a:sym typeface="Arial"/>
              </a:rPr>
              <a:t>gan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greu</a:t>
            </a:r>
            <a:r>
              <a:rPr lang="en-GB" dirty="0">
                <a:ea typeface="Arial"/>
                <a:cs typeface="Arial"/>
                <a:sym typeface="Arial"/>
              </a:rPr>
              <a:t> record am y </a:t>
            </a:r>
            <a:r>
              <a:rPr lang="en-GB" dirty="0" err="1">
                <a:ea typeface="Arial"/>
                <a:cs typeface="Arial"/>
                <a:sym typeface="Arial"/>
              </a:rPr>
              <a:t>nifer</a:t>
            </a:r>
            <a:r>
              <a:rPr lang="en-GB" dirty="0">
                <a:ea typeface="Arial"/>
                <a:cs typeface="Arial"/>
                <a:sym typeface="Arial"/>
              </a:rPr>
              <a:t> o </a:t>
            </a:r>
            <a:r>
              <a:rPr lang="en-GB" dirty="0" err="1">
                <a:ea typeface="Arial"/>
                <a:cs typeface="Arial"/>
                <a:sym typeface="Arial"/>
              </a:rPr>
              <a:t>bobl</a:t>
            </a:r>
            <a:r>
              <a:rPr lang="en-GB" dirty="0">
                <a:ea typeface="Arial"/>
                <a:cs typeface="Arial"/>
                <a:sym typeface="Arial"/>
              </a:rPr>
              <a:t> a </a:t>
            </a:r>
            <a:r>
              <a:rPr lang="en-GB" dirty="0" err="1">
                <a:ea typeface="Arial"/>
                <a:cs typeface="Arial"/>
                <a:sym typeface="Arial"/>
              </a:rPr>
              <a:t>wyliodd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unrhyw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raglen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deledu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draws </a:t>
            </a:r>
            <a:r>
              <a:rPr lang="en-GB" dirty="0" err="1">
                <a:ea typeface="Arial"/>
                <a:cs typeface="Arial"/>
                <a:sym typeface="Arial"/>
              </a:rPr>
              <a:t>yr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Unol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Daleithiau</a:t>
            </a:r>
            <a:r>
              <a:rPr lang="en-GB" dirty="0">
                <a:ea typeface="Arial"/>
                <a:cs typeface="Arial"/>
                <a:sym typeface="Arial"/>
              </a:rPr>
              <a:t>, </a:t>
            </a:r>
            <a:r>
              <a:rPr lang="en-GB" dirty="0" err="1">
                <a:ea typeface="Arial"/>
                <a:cs typeface="Arial"/>
                <a:sym typeface="Arial"/>
              </a:rPr>
              <a:t>trefnodd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pobl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bartïon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arbennig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gan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gofnodi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eu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meddyliau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mewn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llythyrau</a:t>
            </a:r>
            <a:r>
              <a:rPr lang="en-GB" dirty="0">
                <a:ea typeface="Arial"/>
                <a:cs typeface="Arial"/>
                <a:sym typeface="Arial"/>
              </a:rPr>
              <a:t> a </a:t>
            </a:r>
            <a:r>
              <a:rPr lang="en-GB" dirty="0" err="1">
                <a:ea typeface="Arial"/>
                <a:cs typeface="Arial"/>
                <a:sym typeface="Arial"/>
              </a:rPr>
              <a:t>thynnu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lluniau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teuluol</a:t>
            </a:r>
            <a:r>
              <a:rPr lang="en-GB" dirty="0">
                <a:ea typeface="Arial"/>
                <a:cs typeface="Arial"/>
                <a:sym typeface="Arial"/>
              </a:rPr>
              <a:t>. </a:t>
            </a:r>
            <a:r>
              <a:rPr lang="en-GB" dirty="0" err="1">
                <a:ea typeface="Arial"/>
                <a:cs typeface="Arial"/>
                <a:sym typeface="Arial"/>
              </a:rPr>
              <a:t>Doedd</a:t>
            </a:r>
            <a:r>
              <a:rPr lang="en-GB" dirty="0">
                <a:ea typeface="Arial"/>
                <a:cs typeface="Arial"/>
                <a:sym typeface="Arial"/>
              </a:rPr>
              <a:t> neb am </a:t>
            </a:r>
            <a:r>
              <a:rPr lang="en-GB" dirty="0" err="1">
                <a:ea typeface="Arial"/>
                <a:cs typeface="Arial"/>
                <a:sym typeface="Arial"/>
              </a:rPr>
              <a:t>anghofio’r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diwrnod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>
                <a:ea typeface="Arial"/>
                <a:cs typeface="Arial"/>
                <a:sym typeface="Arial"/>
                <a:extLst>
                  <a:ext uri="http://customooxmlschemas.google.com/"/>
                </a:extLst>
              </a:rPr>
              <a:t>pan </a:t>
            </a:r>
            <a:r>
              <a:rPr lang="en-GB" dirty="0">
                <a:ea typeface="Arial"/>
                <a:cs typeface="Arial"/>
                <a:sym typeface="Arial"/>
              </a:rPr>
              <a:t>y </a:t>
            </a:r>
            <a:r>
              <a:rPr lang="en-GB" dirty="0" err="1">
                <a:ea typeface="Arial"/>
                <a:cs typeface="Arial"/>
                <a:sym typeface="Arial"/>
              </a:rPr>
              <a:t>cerddodd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dyn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ar</a:t>
            </a:r>
            <a:r>
              <a:rPr lang="en-GB" dirty="0">
                <a:ea typeface="Arial"/>
                <a:cs typeface="Arial"/>
                <a:sym typeface="Arial"/>
              </a:rPr>
              <a:t> y </a:t>
            </a:r>
            <a:r>
              <a:rPr lang="en-GB" dirty="0" err="1">
                <a:ea typeface="Arial"/>
                <a:cs typeface="Arial"/>
                <a:sym typeface="Arial"/>
              </a:rPr>
              <a:t>Lleuad</a:t>
            </a:r>
            <a:r>
              <a:rPr lang="en-GB" dirty="0">
                <a:ea typeface="Arial"/>
                <a:cs typeface="Arial"/>
                <a:sym typeface="Arial"/>
              </a:rPr>
              <a:t> am y </a:t>
            </a:r>
            <a:r>
              <a:rPr lang="en-GB" dirty="0" err="1">
                <a:ea typeface="Arial"/>
                <a:cs typeface="Arial"/>
                <a:sym typeface="Arial"/>
              </a:rPr>
              <a:t>tro</a:t>
            </a:r>
            <a:r>
              <a:rPr lang="en-GB" dirty="0"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ea typeface="Arial"/>
                <a:cs typeface="Arial"/>
                <a:sym typeface="Arial"/>
              </a:rPr>
              <a:t>cyntaf</a:t>
            </a:r>
            <a:r>
              <a:rPr lang="en-GB" dirty="0">
                <a:ea typeface="Arial"/>
                <a:cs typeface="Arial"/>
                <a:sym typeface="Arial"/>
              </a:rPr>
              <a:t>.</a:t>
            </a:r>
            <a:endParaRPr lang="en-GB" sz="2000" dirty="0"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defRPr/>
            </a:pPr>
            <a:endParaRPr lang="en-GB" dirty="0">
              <a:ea typeface="Arial"/>
              <a:cs typeface="Arial"/>
              <a:sym typeface="Arial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Google Shape;103;p9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4" r="17732" b="1221"/>
          <a:stretch>
            <a:fillRect/>
          </a:stretch>
        </p:blipFill>
        <p:spPr bwMode="auto">
          <a:xfrm>
            <a:off x="1721283" y="3090863"/>
            <a:ext cx="3209925" cy="2533650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  <p:pic>
        <p:nvPicPr>
          <p:cNvPr id="7" name="Google Shape;104;p9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6"/>
          <a:stretch>
            <a:fillRect/>
          </a:stretch>
        </p:blipFill>
        <p:spPr bwMode="auto">
          <a:xfrm>
            <a:off x="6606454" y="3090863"/>
            <a:ext cx="2389187" cy="2565400"/>
          </a:xfrm>
          <a:prstGeom prst="rect">
            <a:avLst/>
          </a:prstGeom>
          <a:solidFill>
            <a:srgbClr val="ECECEC"/>
          </a:solidFill>
          <a:ln w="889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39999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784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673" y="1012305"/>
            <a:ext cx="10820400" cy="40241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 err="1" smtClean="0"/>
              <a:t>Ond</a:t>
            </a:r>
            <a:r>
              <a:rPr lang="en-GB" sz="2400" dirty="0" smtClean="0"/>
              <a:t>, </a:t>
            </a:r>
            <a:r>
              <a:rPr lang="en-GB" sz="2400" dirty="0" err="1" smtClean="0"/>
              <a:t>mae</a:t>
            </a:r>
            <a:r>
              <a:rPr lang="en-GB" sz="2400" dirty="0" smtClean="0"/>
              <a:t> </a:t>
            </a:r>
            <a:r>
              <a:rPr lang="en-GB" sz="2400" dirty="0" err="1" smtClean="0"/>
              <a:t>rhai</a:t>
            </a:r>
            <a:r>
              <a:rPr lang="en-GB" sz="2400" dirty="0" smtClean="0"/>
              <a:t> </a:t>
            </a:r>
            <a:r>
              <a:rPr lang="en-GB" sz="2400" dirty="0" err="1" smtClean="0"/>
              <a:t>pobl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credu</a:t>
            </a:r>
            <a:r>
              <a:rPr lang="en-GB" sz="2400" dirty="0" smtClean="0"/>
              <a:t> </a:t>
            </a:r>
            <a:r>
              <a:rPr lang="en-GB" sz="2400" dirty="0" err="1" smtClean="0"/>
              <a:t>fe</a:t>
            </a:r>
            <a:r>
              <a:rPr lang="en-GB" sz="2400" dirty="0" smtClean="0"/>
              <a:t> </a:t>
            </a:r>
            <a:r>
              <a:rPr lang="en-GB" sz="2400" dirty="0" err="1" smtClean="0"/>
              <a:t>wnaeth</a:t>
            </a:r>
            <a:r>
              <a:rPr lang="en-GB" sz="2400" dirty="0" smtClean="0"/>
              <a:t> </a:t>
            </a:r>
            <a:r>
              <a:rPr lang="en-GB" sz="2400" dirty="0" err="1" smtClean="0"/>
              <a:t>Llywodraeth</a:t>
            </a:r>
            <a:r>
              <a:rPr lang="en-GB" sz="2400" dirty="0" smtClean="0"/>
              <a:t> </a:t>
            </a:r>
            <a:r>
              <a:rPr lang="en-GB" sz="2400" dirty="0" err="1" smtClean="0"/>
              <a:t>yr</a:t>
            </a:r>
            <a:r>
              <a:rPr lang="en-GB" sz="2400" dirty="0" smtClean="0"/>
              <a:t> UDA </a:t>
            </a:r>
            <a:r>
              <a:rPr lang="en-GB" sz="2400" dirty="0" err="1" smtClean="0"/>
              <a:t>ffugio’r</a:t>
            </a:r>
            <a:r>
              <a:rPr lang="en-GB" sz="2400" dirty="0" smtClean="0"/>
              <a:t> </a:t>
            </a:r>
            <a:r>
              <a:rPr lang="en-GB" sz="2400" dirty="0" err="1" smtClean="0"/>
              <a:t>glaniad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y </a:t>
            </a:r>
            <a:r>
              <a:rPr lang="en-GB" sz="2400" dirty="0" err="1" smtClean="0"/>
              <a:t>Lleuad</a:t>
            </a:r>
            <a:r>
              <a:rPr lang="en-GB" sz="2400" dirty="0" smtClean="0"/>
              <a:t>, </a:t>
            </a:r>
            <a:r>
              <a:rPr lang="en-GB" sz="2400" dirty="0" err="1" smtClean="0"/>
              <a:t>gyda</a:t>
            </a:r>
            <a:r>
              <a:rPr lang="en-GB" sz="2400" dirty="0" smtClean="0"/>
              <a:t> </a:t>
            </a:r>
            <a:r>
              <a:rPr lang="en-GB" sz="2400" dirty="0" err="1" smtClean="0"/>
              <a:t>rhai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honni</a:t>
            </a:r>
            <a:r>
              <a:rPr lang="en-GB" sz="2400" dirty="0" smtClean="0"/>
              <a:t> does neb </a:t>
            </a:r>
            <a:r>
              <a:rPr lang="en-GB" sz="2400" dirty="0" err="1" smtClean="0"/>
              <a:t>wedi</a:t>
            </a:r>
            <a:r>
              <a:rPr lang="en-GB" sz="2400" dirty="0"/>
              <a:t> </a:t>
            </a:r>
            <a:r>
              <a:rPr lang="en-GB" sz="2400" dirty="0" err="1" smtClean="0"/>
              <a:t>sefyll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wyneb</a:t>
            </a:r>
            <a:r>
              <a:rPr lang="en-GB" sz="2400" dirty="0" smtClean="0"/>
              <a:t> y </a:t>
            </a:r>
            <a:r>
              <a:rPr lang="en-GB" sz="2400" dirty="0" err="1" smtClean="0"/>
              <a:t>Ddaear</a:t>
            </a:r>
            <a:r>
              <a:rPr lang="en-GB" sz="2400" dirty="0" smtClean="0"/>
              <a:t>. </a:t>
            </a:r>
            <a:r>
              <a:rPr lang="en-GB" sz="2400" dirty="0" err="1" smtClean="0"/>
              <a:t>Ond</a:t>
            </a:r>
            <a:r>
              <a:rPr lang="en-GB" sz="2400" dirty="0" smtClean="0"/>
              <a:t> </a:t>
            </a:r>
            <a:r>
              <a:rPr lang="en-GB" sz="2400" dirty="0" err="1" smtClean="0"/>
              <a:t>mae</a:t>
            </a:r>
            <a:r>
              <a:rPr lang="en-GB" sz="2400" dirty="0" smtClean="0"/>
              <a:t> </a:t>
            </a:r>
            <a:r>
              <a:rPr lang="en-GB" sz="2400" dirty="0" err="1" smtClean="0"/>
              <a:t>nifer</a:t>
            </a:r>
            <a:r>
              <a:rPr lang="en-GB" sz="2400" dirty="0" smtClean="0"/>
              <a:t> o </a:t>
            </a:r>
            <a:r>
              <a:rPr lang="en-GB" sz="2400" dirty="0" err="1" smtClean="0"/>
              <a:t>wyddonwyr</a:t>
            </a:r>
            <a:r>
              <a:rPr lang="en-GB" sz="2400" dirty="0" smtClean="0"/>
              <a:t> NASA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honni</a:t>
            </a:r>
            <a:r>
              <a:rPr lang="en-GB" sz="2400" dirty="0" smtClean="0"/>
              <a:t> </a:t>
            </a:r>
            <a:r>
              <a:rPr lang="en-GB" sz="2400" dirty="0" err="1" smtClean="0"/>
              <a:t>mai</a:t>
            </a:r>
            <a:r>
              <a:rPr lang="en-GB" sz="2400" dirty="0" smtClean="0"/>
              <a:t> ‘</a:t>
            </a:r>
            <a:r>
              <a:rPr lang="en-GB" sz="2400" dirty="0" err="1" smtClean="0"/>
              <a:t>newyddion</a:t>
            </a:r>
            <a:r>
              <a:rPr lang="en-GB" sz="2400" dirty="0" smtClean="0"/>
              <a:t> </a:t>
            </a:r>
            <a:r>
              <a:rPr lang="en-GB" sz="2400" dirty="0" err="1" smtClean="0"/>
              <a:t>ffug</a:t>
            </a:r>
            <a:r>
              <a:rPr lang="en-GB" sz="2400" dirty="0" smtClean="0"/>
              <a:t>’ (fake news) </a:t>
            </a:r>
            <a:r>
              <a:rPr lang="en-GB" sz="2400" dirty="0" err="1" smtClean="0"/>
              <a:t>yw</a:t>
            </a:r>
            <a:r>
              <a:rPr lang="en-GB" sz="2400" dirty="0" smtClean="0"/>
              <a:t> </a:t>
            </a:r>
            <a:r>
              <a:rPr lang="en-GB" sz="2400" dirty="0" err="1" smtClean="0"/>
              <a:t>hyn</a:t>
            </a:r>
            <a:r>
              <a:rPr lang="en-GB" sz="2400" dirty="0" smtClean="0"/>
              <a:t>.</a:t>
            </a:r>
          </a:p>
          <a:p>
            <a:pPr marL="0" indent="0" algn="ctr">
              <a:buNone/>
            </a:pPr>
            <a:r>
              <a:rPr lang="en-GB" sz="2400" dirty="0" err="1" smtClean="0"/>
              <a:t>Bydd</a:t>
            </a:r>
            <a:r>
              <a:rPr lang="en-GB" sz="2400" dirty="0" smtClean="0"/>
              <a:t> </a:t>
            </a:r>
            <a:r>
              <a:rPr lang="en-GB" sz="2400" dirty="0" err="1" smtClean="0"/>
              <a:t>angen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chi </a:t>
            </a:r>
            <a:r>
              <a:rPr lang="en-GB" sz="2400" dirty="0" err="1" smtClean="0"/>
              <a:t>heddiw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ddarllen</a:t>
            </a:r>
            <a:r>
              <a:rPr lang="en-GB" sz="2400" dirty="0" smtClean="0"/>
              <a:t> set o </a:t>
            </a:r>
            <a:r>
              <a:rPr lang="en-GB" sz="2400" dirty="0" err="1" smtClean="0"/>
              <a:t>ddamcaniadau</a:t>
            </a:r>
            <a:r>
              <a:rPr lang="en-GB" sz="2400" dirty="0" smtClean="0"/>
              <a:t> </a:t>
            </a:r>
            <a:r>
              <a:rPr lang="en-GB" sz="2400" dirty="0" err="1" smtClean="0"/>
              <a:t>a’u</a:t>
            </a:r>
            <a:r>
              <a:rPr lang="en-GB" sz="2400" dirty="0" smtClean="0"/>
              <a:t> </a:t>
            </a:r>
            <a:r>
              <a:rPr lang="en-GB" sz="2400" dirty="0" err="1" smtClean="0"/>
              <a:t>rhannu</a:t>
            </a:r>
            <a:r>
              <a:rPr lang="en-GB" sz="2400" dirty="0" smtClean="0"/>
              <a:t> </a:t>
            </a:r>
            <a:r>
              <a:rPr lang="en-GB" sz="2400" dirty="0" err="1" smtClean="0"/>
              <a:t>nhw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ddatganiadau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cefnogi</a:t>
            </a:r>
            <a:r>
              <a:rPr lang="en-GB" sz="2400" dirty="0" smtClean="0"/>
              <a:t> bod </a:t>
            </a:r>
            <a:r>
              <a:rPr lang="en-GB" sz="2400" dirty="0" err="1" smtClean="0"/>
              <a:t>pobl</a:t>
            </a:r>
            <a:r>
              <a:rPr lang="en-GB" sz="2400" dirty="0" smtClean="0"/>
              <a:t> </a:t>
            </a:r>
            <a:r>
              <a:rPr lang="en-GB" sz="2400" dirty="0" err="1" smtClean="0"/>
              <a:t>wedi</a:t>
            </a:r>
            <a:r>
              <a:rPr lang="en-GB" sz="2400" dirty="0" smtClean="0"/>
              <a:t> </a:t>
            </a:r>
            <a:r>
              <a:rPr lang="en-GB" sz="2400" dirty="0" err="1" smtClean="0"/>
              <a:t>glanio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y </a:t>
            </a:r>
            <a:r>
              <a:rPr lang="en-GB" sz="2400" dirty="0" err="1" smtClean="0"/>
              <a:t>lleuad</a:t>
            </a:r>
            <a:r>
              <a:rPr lang="en-GB" sz="2400" dirty="0" smtClean="0"/>
              <a:t>, a </a:t>
            </a:r>
            <a:r>
              <a:rPr lang="en-GB" sz="2400" dirty="0" err="1" smtClean="0"/>
              <a:t>datganiadau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dweud</a:t>
            </a:r>
            <a:r>
              <a:rPr lang="en-GB" sz="2400" dirty="0" smtClean="0"/>
              <a:t> bod y </a:t>
            </a:r>
            <a:r>
              <a:rPr lang="en-GB" sz="2400" dirty="0" err="1" smtClean="0"/>
              <a:t>glaniad</a:t>
            </a:r>
            <a:r>
              <a:rPr lang="en-GB" sz="2400" dirty="0" smtClean="0"/>
              <a:t> </a:t>
            </a:r>
            <a:r>
              <a:rPr lang="en-GB" sz="2400" dirty="0" err="1" smtClean="0"/>
              <a:t>wedi</a:t>
            </a:r>
            <a:r>
              <a:rPr lang="en-GB" sz="2400" dirty="0" smtClean="0"/>
              <a:t> </a:t>
            </a:r>
            <a:r>
              <a:rPr lang="en-GB" sz="2400" dirty="0" err="1" smtClean="0"/>
              <a:t>cael</a:t>
            </a:r>
            <a:r>
              <a:rPr lang="en-GB" sz="2400" dirty="0" smtClean="0"/>
              <a:t> </a:t>
            </a:r>
            <a:r>
              <a:rPr lang="en-GB" sz="2400" dirty="0" err="1" smtClean="0"/>
              <a:t>ei</a:t>
            </a:r>
            <a:r>
              <a:rPr lang="en-GB" sz="2400" dirty="0" smtClean="0"/>
              <a:t> </a:t>
            </a:r>
            <a:r>
              <a:rPr lang="en-GB" sz="2400" dirty="0" err="1" smtClean="0"/>
              <a:t>ffugio</a:t>
            </a:r>
            <a:r>
              <a:rPr lang="en-GB" sz="2400" dirty="0" smtClean="0"/>
              <a:t>.</a:t>
            </a:r>
          </a:p>
          <a:p>
            <a:pPr marL="0" indent="0" algn="ctr">
              <a:buNone/>
            </a:pPr>
            <a:r>
              <a:rPr lang="en-GB" sz="2400" dirty="0" smtClean="0"/>
              <a:t>Pa </a:t>
            </a:r>
            <a:r>
              <a:rPr lang="en-GB" sz="2400" dirty="0" err="1" smtClean="0"/>
              <a:t>rhai</a:t>
            </a:r>
            <a:r>
              <a:rPr lang="en-GB" sz="2400" dirty="0" smtClean="0"/>
              <a:t> </a:t>
            </a:r>
            <a:r>
              <a:rPr lang="en-GB" sz="2400" dirty="0" err="1" smtClean="0"/>
              <a:t>ydych</a:t>
            </a:r>
            <a:r>
              <a:rPr lang="en-GB" sz="2400" dirty="0" smtClean="0"/>
              <a:t> </a:t>
            </a:r>
            <a:r>
              <a:rPr lang="en-GB" sz="2400" dirty="0" err="1" smtClean="0"/>
              <a:t>chi’n</a:t>
            </a:r>
            <a:r>
              <a:rPr lang="en-GB" sz="2400" dirty="0" smtClean="0"/>
              <a:t> </a:t>
            </a:r>
            <a:r>
              <a:rPr lang="en-GB" sz="2400" dirty="0" err="1" smtClean="0"/>
              <a:t>credu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newyddion</a:t>
            </a:r>
            <a:r>
              <a:rPr lang="en-GB" sz="2400" dirty="0" smtClean="0"/>
              <a:t> </a:t>
            </a:r>
            <a:r>
              <a:rPr lang="en-GB" sz="2400" dirty="0" err="1" smtClean="0"/>
              <a:t>ffug</a:t>
            </a:r>
            <a:r>
              <a:rPr lang="en-GB" sz="2400" dirty="0" smtClean="0"/>
              <a:t>?</a:t>
            </a:r>
            <a:endParaRPr lang="en-GB" sz="2400" dirty="0"/>
          </a:p>
        </p:txBody>
      </p:sp>
      <p:pic>
        <p:nvPicPr>
          <p:cNvPr id="6146" name="Picture 2" descr="Free Thinking Animated Cliparts, Download Free Clip Art, Free Clip Art on  Clip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794" y="4414837"/>
            <a:ext cx="2132157" cy="2132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43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ôl</a:t>
            </a:r>
            <a:r>
              <a:rPr lang="en-GB" dirty="0" smtClean="0"/>
              <a:t> </a:t>
            </a:r>
            <a:r>
              <a:rPr lang="en-GB" dirty="0" err="1" smtClean="0"/>
              <a:t>cwblhau’r</a:t>
            </a:r>
            <a:r>
              <a:rPr lang="en-GB" dirty="0" smtClean="0"/>
              <a:t> </a:t>
            </a:r>
            <a:r>
              <a:rPr lang="en-GB" dirty="0" err="1" smtClean="0"/>
              <a:t>dasg</a:t>
            </a:r>
            <a:r>
              <a:rPr lang="en-GB" dirty="0" smtClean="0"/>
              <a:t> </a:t>
            </a:r>
            <a:r>
              <a:rPr lang="en-GB" dirty="0" err="1" smtClean="0"/>
              <a:t>fe</a:t>
            </a:r>
            <a:r>
              <a:rPr lang="en-GB" dirty="0" smtClean="0"/>
              <a:t> </a:t>
            </a:r>
            <a:r>
              <a:rPr lang="en-GB" dirty="0" err="1" smtClean="0"/>
              <a:t>fyddwn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edrych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clip </a:t>
            </a:r>
            <a:r>
              <a:rPr lang="en-GB" dirty="0" err="1" smtClean="0"/>
              <a:t>canlynol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03797"/>
            <a:ext cx="10820400" cy="4024125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www.youtube.com/watch?v=ultbR7D7W5k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Pa </a:t>
            </a:r>
            <a:r>
              <a:rPr lang="en-GB" dirty="0" err="1" smtClean="0"/>
              <a:t>rhai</a:t>
            </a:r>
            <a:r>
              <a:rPr lang="en-GB" dirty="0" smtClean="0"/>
              <a:t> </a:t>
            </a:r>
            <a:r>
              <a:rPr lang="en-GB" dirty="0" err="1" smtClean="0"/>
              <a:t>ydych</a:t>
            </a:r>
            <a:r>
              <a:rPr lang="en-GB" dirty="0" smtClean="0"/>
              <a:t> </a:t>
            </a:r>
            <a:r>
              <a:rPr lang="en-GB" dirty="0" err="1" smtClean="0"/>
              <a:t>chi’n</a:t>
            </a:r>
            <a:r>
              <a:rPr lang="en-GB" dirty="0" smtClean="0"/>
              <a:t> </a:t>
            </a:r>
            <a:r>
              <a:rPr lang="en-GB" smtClean="0"/>
              <a:t>credu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newyddion</a:t>
            </a:r>
            <a:r>
              <a:rPr lang="en-GB" dirty="0" smtClean="0"/>
              <a:t> </a:t>
            </a:r>
            <a:r>
              <a:rPr lang="en-GB" dirty="0" err="1" smtClean="0"/>
              <a:t>ffug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Cofiwch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newyddion</a:t>
            </a:r>
            <a:r>
              <a:rPr lang="en-GB" dirty="0" smtClean="0"/>
              <a:t> </a:t>
            </a:r>
            <a:r>
              <a:rPr lang="en-GB" dirty="0" err="1" smtClean="0"/>
              <a:t>ffug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gael</a:t>
            </a:r>
            <a:r>
              <a:rPr lang="en-GB" dirty="0" smtClean="0"/>
              <a:t> </a:t>
            </a:r>
            <a:r>
              <a:rPr lang="en-GB" dirty="0" err="1" smtClean="0"/>
              <a:t>hyd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oed</a:t>
            </a:r>
            <a:r>
              <a:rPr lang="en-GB" dirty="0" smtClean="0"/>
              <a:t> </a:t>
            </a:r>
            <a:r>
              <a:rPr lang="en-GB" dirty="0" err="1" smtClean="0"/>
              <a:t>heddiw</a:t>
            </a:r>
            <a:r>
              <a:rPr lang="en-GB" dirty="0" smtClean="0"/>
              <a:t>, felly </a:t>
            </a:r>
            <a:r>
              <a:rPr lang="en-GB" dirty="0" err="1" smtClean="0"/>
              <a:t>mae’n</a:t>
            </a:r>
            <a:r>
              <a:rPr lang="en-GB" dirty="0" smtClean="0"/>
              <a:t> </a:t>
            </a:r>
            <a:r>
              <a:rPr lang="en-GB" dirty="0" err="1" smtClean="0"/>
              <a:t>bwysig</a:t>
            </a:r>
            <a:r>
              <a:rPr lang="en-GB" dirty="0" smtClean="0"/>
              <a:t> bod y </a:t>
            </a:r>
            <a:r>
              <a:rPr lang="en-GB" dirty="0" err="1" smtClean="0"/>
              <a:t>wybodaeth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o </a:t>
            </a:r>
            <a:r>
              <a:rPr lang="en-GB" dirty="0" err="1" smtClean="0"/>
              <a:t>ffynhonnell</a:t>
            </a:r>
            <a:r>
              <a:rPr lang="en-GB" dirty="0" smtClean="0"/>
              <a:t> </a:t>
            </a:r>
            <a:r>
              <a:rPr lang="en-GB" dirty="0" err="1" smtClean="0"/>
              <a:t>dibynadwy</a:t>
            </a:r>
            <a:r>
              <a:rPr lang="en-GB" dirty="0" smtClean="0"/>
              <a:t>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187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208</TotalTime>
  <Words>740</Words>
  <Application>Microsoft Office PowerPoint</Application>
  <PresentationFormat>Widescreen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Vapor Trail</vt:lpstr>
      <vt:lpstr>Glaniad yr Apollo 11 ar y lleuad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 ôl cwblhau’r dasg fe fyddwn yn edrych ar y clip canlynol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Glaniad yr Apollo 11 ar y lleuad</dc:title>
  <dc:creator>home</dc:creator>
  <cp:lastModifiedBy>home</cp:lastModifiedBy>
  <cp:revision>9</cp:revision>
  <dcterms:created xsi:type="dcterms:W3CDTF">2021-01-26T11:29:47Z</dcterms:created>
  <dcterms:modified xsi:type="dcterms:W3CDTF">2021-01-29T09:29:35Z</dcterms:modified>
</cp:coreProperties>
</file>