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79" r:id="rId4"/>
    <p:sldId id="281" r:id="rId5"/>
    <p:sldId id="280" r:id="rId6"/>
    <p:sldId id="285" r:id="rId7"/>
    <p:sldId id="291" r:id="rId8"/>
    <p:sldId id="288" r:id="rId9"/>
    <p:sldId id="289" r:id="rId10"/>
    <p:sldId id="290" r:id="rId11"/>
    <p:sldId id="260" r:id="rId12"/>
    <p:sldId id="282" r:id="rId13"/>
    <p:sldId id="287" r:id="rId14"/>
    <p:sldId id="283" r:id="rId15"/>
    <p:sldId id="264" r:id="rId16"/>
    <p:sldId id="273" r:id="rId17"/>
    <p:sldId id="262" r:id="rId18"/>
    <p:sldId id="265" r:id="rId19"/>
    <p:sldId id="292"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995" autoAdjust="0"/>
    <p:restoredTop sz="94660"/>
  </p:normalViewPr>
  <p:slideViewPr>
    <p:cSldViewPr snapToGrid="0">
      <p:cViewPr varScale="1">
        <p:scale>
          <a:sx n="69" d="100"/>
          <a:sy n="69" d="100"/>
        </p:scale>
        <p:origin x="89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8EB6BF-41FC-41B2-997C-C9FAE25DB71A}" type="datetimeFigureOut">
              <a:rPr lang="en-GB" smtClean="0"/>
              <a:t>05/10/2022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E55364-56F2-459A-9944-4923C02A1AE6}" type="slidenum">
              <a:rPr lang="en-GB" smtClean="0"/>
              <a:t>‹#›</a:t>
            </a:fld>
            <a:endParaRPr lang="en-GB"/>
          </a:p>
        </p:txBody>
      </p:sp>
    </p:spTree>
    <p:extLst>
      <p:ext uri="{BB962C8B-B14F-4D97-AF65-F5344CB8AC3E}">
        <p14:creationId xmlns:p14="http://schemas.microsoft.com/office/powerpoint/2010/main" val="516375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853294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899845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EEF9223-CC27-48E4-A033-EFF892DB1B2C}"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727258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EEF9223-CC27-48E4-A033-EFF892DB1B2C}" type="datetimeFigureOut">
              <a:rPr lang="en-GB" smtClean="0"/>
              <a:t>05/10/2022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2090924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EEF9223-CC27-48E4-A033-EFF892DB1B2C}" type="datetimeFigureOut">
              <a:rPr lang="en-GB" smtClean="0"/>
              <a:t>05/10/2022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592935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EEF9223-CC27-48E4-A033-EFF892DB1B2C}" type="datetimeFigureOut">
              <a:rPr lang="en-GB" smtClean="0"/>
              <a:t>05/10/2022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1846566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EF9223-CC27-48E4-A033-EFF892DB1B2C}" type="datetimeFigureOut">
              <a:rPr lang="en-GB" smtClean="0"/>
              <a:t>05/10/2022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78514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EF9223-CC27-48E4-A033-EFF892DB1B2C}" type="datetimeFigureOut">
              <a:rPr lang="en-GB" smtClean="0"/>
              <a:t>05/10/2022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272776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EF9223-CC27-48E4-A033-EFF892DB1B2C}" type="datetimeFigureOut">
              <a:rPr lang="en-GB" smtClean="0"/>
              <a:t>05/10/2022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3789505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1718365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EF9223-CC27-48E4-A033-EFF892DB1B2C}" type="datetimeFigureOut">
              <a:rPr lang="en-GB" smtClean="0"/>
              <a:t>05/10/2022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DE7F01-415C-4561-A1AF-1C1BF0503526}" type="slidenum">
              <a:rPr lang="en-GB" smtClean="0"/>
              <a:t>‹#›</a:t>
            </a:fld>
            <a:endParaRPr lang="en-GB"/>
          </a:p>
        </p:txBody>
      </p:sp>
    </p:spTree>
    <p:extLst>
      <p:ext uri="{BB962C8B-B14F-4D97-AF65-F5344CB8AC3E}">
        <p14:creationId xmlns:p14="http://schemas.microsoft.com/office/powerpoint/2010/main" val="1708478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EF9223-CC27-48E4-A033-EFF892DB1B2C}" type="datetimeFigureOut">
              <a:rPr lang="en-GB" smtClean="0"/>
              <a:t>05/10/2022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E7F01-415C-4561-A1AF-1C1BF0503526}" type="slidenum">
              <a:rPr lang="en-GB" smtClean="0"/>
              <a:t>‹#›</a:t>
            </a:fld>
            <a:endParaRPr lang="en-GB"/>
          </a:p>
        </p:txBody>
      </p:sp>
    </p:spTree>
    <p:extLst>
      <p:ext uri="{BB962C8B-B14F-4D97-AF65-F5344CB8AC3E}">
        <p14:creationId xmlns:p14="http://schemas.microsoft.com/office/powerpoint/2010/main" val="40093247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hyperlink" Target="https://www.topmarks.co.uk/Search.aspx?q=100+square+splat" TargetMode="Externa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hyperlink" Target="https://play.numbots.com/#/intro" TargetMode="External"/><Relationship Id="rId5" Type="http://schemas.openxmlformats.org/officeDocument/2006/relationships/hyperlink" Target="https://ttrockstars.com/" TargetMode="External"/><Relationship Id="rId4" Type="http://schemas.openxmlformats.org/officeDocument/2006/relationships/hyperlink" Target="https://www.ictgames.com/mobilePage/hundredSq/index.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8.xml"/><Relationship Id="rId1" Type="http://schemas.openxmlformats.org/officeDocument/2006/relationships/tags" Target="../tags/tag2.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5437" y="646113"/>
            <a:ext cx="9144000" cy="2387600"/>
          </a:xfrm>
        </p:spPr>
        <p:txBody>
          <a:bodyPr/>
          <a:lstStyle/>
          <a:p>
            <a:r>
              <a:rPr lang="en-GB" dirty="0" err="1" smtClean="0">
                <a:latin typeface="Calibri" panose="020F0502020204030204" pitchFamily="34" charset="0"/>
                <a:cs typeface="Calibri" panose="020F0502020204030204" pitchFamily="34" charset="0"/>
              </a:rPr>
              <a:t>Noson</a:t>
            </a:r>
            <a:r>
              <a:rPr lang="en-GB" dirty="0" smtClean="0">
                <a:latin typeface="Calibri" panose="020F0502020204030204" pitchFamily="34" charset="0"/>
                <a:cs typeface="Calibri" panose="020F0502020204030204" pitchFamily="34" charset="0"/>
              </a:rPr>
              <a:t> </a:t>
            </a:r>
            <a:r>
              <a:rPr lang="en-GB" dirty="0" err="1" smtClean="0">
                <a:latin typeface="Calibri" panose="020F0502020204030204" pitchFamily="34" charset="0"/>
                <a:cs typeface="Calibri" panose="020F0502020204030204" pitchFamily="34" charset="0"/>
              </a:rPr>
              <a:t>rhieni</a:t>
            </a:r>
            <a:r>
              <a:rPr lang="en-GB" dirty="0" smtClean="0">
                <a:latin typeface="Calibri" panose="020F0502020204030204" pitchFamily="34" charset="0"/>
                <a:cs typeface="Calibri" panose="020F0502020204030204" pitchFamily="34" charset="0"/>
              </a:rPr>
              <a:t> </a:t>
            </a:r>
            <a:r>
              <a:rPr lang="en-GB" dirty="0" err="1" smtClean="0">
                <a:latin typeface="Calibri" panose="020F0502020204030204" pitchFamily="34" charset="0"/>
                <a:cs typeface="Calibri" panose="020F0502020204030204" pitchFamily="34" charset="0"/>
              </a:rPr>
              <a:t>Hydref</a:t>
            </a:r>
            <a:r>
              <a:rPr lang="en-GB" dirty="0" smtClean="0">
                <a:latin typeface="Calibri" panose="020F0502020204030204" pitchFamily="34" charset="0"/>
                <a:cs typeface="Calibri" panose="020F0502020204030204" pitchFamily="34" charset="0"/>
              </a:rPr>
              <a:t> 2022 Parents evening 2022 </a:t>
            </a:r>
            <a:endParaRPr lang="en-GB" dirty="0">
              <a:latin typeface="Calibri" panose="020F0502020204030204" pitchFamily="34" charset="0"/>
              <a:cs typeface="Calibri" panose="020F0502020204030204" pitchFamily="34" charset="0"/>
            </a:endParaRPr>
          </a:p>
        </p:txBody>
      </p:sp>
      <p:sp>
        <p:nvSpPr>
          <p:cNvPr id="9" name="AutoShape 8" descr="data:image/jpg;base64,%20/9j/4AAQSkZJRgABAQEAYABgAAD/2wBDAAUDBAQEAwUEBAQFBQUGBwwIBwcHBw8LCwkMEQ8SEhEPERETFhwXExQaFRERGCEYGh0dHx8fExciJCIeJBweHx7/2wBDAQUFBQcGBw4ICA4eFBEUHh4eHh4eHh4eHh4eHh4eHh4eHh4eHh4eHh4eHh4eHh4eHh4eHh4eHh4eHh4eHh4eHh7/wAARCADpAY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r6jfWem2Ut9qF3BaWsS7pJppAiIPUk8CgCxRXnXg740/D/xf46bwf4d1SS/v1heYSpCRC4TG4Kx6nn0r0WgAooooAKKKKACiiigAooooAKKKKACiiigAooooAKKKKACiiigAooooAKKKKACiiigAooooAKKKKACiiigAooooAKKKKACiiigAooooAKKr6nfWumabc6jfTLBaWsLzTyt0RFBLMfoAa8J179rL4Y2SMNLj1jV5B93ybbYjf8AAnI/lQB79RXyJq/7YmoTXKQ6D4FiHmOqJ9svCxJYgDhQPWvre2Z3t43kUK7ICwHQHHIoCxJWfr+uaN4fsRfa5qlnptsWCCW6mWNSx6AEnk+1aFfKH/BQzUFNl4O0bcDvnubt09lRUB/NzQCPoOD4l/D2ZwsfjbQCT0/0+MfzNdLYXlnqFql3Y3UF1bycpLDIHRvoRwa/J/y4/wDnmv5V+hf7Htt9l/Z68ND/AJ6pNL+cr0DaPXK/Pr9rbxdrmu/GPX9DutUuX0jS50t7WyEhEKERqWYqOCxJPJr9Ba/Ob9qawOn/ALQPiyM9J54rlfcPCh/mDSYIs/skXw0/9oPw0ei3H2i2x/vQtj9QK/RCvzK+CV8NN+Mng69Y4VNYgU/Rm2n/ANCr9NaEDCiiimIKKKKACiiigAooooAKKKKACiiigAooooAKKKKACiiigAooooAKKKKACiiigAooooAKKKKACiiigAooooAKKKKACiiigAooooA8/wD2j75tO+BPjK6Vtrf2XLGD7v8AJ/7NX5tLwoHoK+//ANtG9a0/Z+1lFODdT20H1BlUn+VfAFJlI6j4SaZ/bPxW8J6XtDCfV7fcD3VW3H9Fr9Pa/O79kuzF7+0H4ZU9IPPn/FYm/wAa/RGhCYV8O/t6akt38X9M05Txp+jpuHo0kjt/JVr7ir86/wBq/Ujqf7QPid85W2eG0X/gES5/UmmwR5c33T9K/SD9maHyPgJ4NjH/AEDUb/vok/1r83n+430r9KP2dDn4F+DCP+gTD/6DSQ2d9Xw/+3popsfivpetKgEep6WELerxOR/6Cwr7gr51/b18PjUPhdp/iCNMzaRqKbiB/wAspRsb/wAe2UxI+MvDt19h8SaTfZx9nv7eXPptkU1+qsbCSNXXowBFfk1MxSMuOq4YfhzX6r+GbgXfhvTLoHIms4pM/VAaSGzQooopkhRRRQAUUUUAFFFFABRRRQAUUUUAFFFFABRRRQAUUUUAFFFFABRRRQAUUUUAFFFFABRRRQAUUUUAFFFFABRRRQAUUUUAFFFFAHzz+3veeT8ILCzH/L1rEIP0VXaviCvsL/goTdhfDHhKwzzLqEspHsseP/Zq+PaTKR6L+zh4u0XwN8XNP8SeIJZIdOgtriOR44y7BnjIXge/FfRPiD9sDwlbuyaH4X1jUhjiSZkt1J/8eNfGNFA7H1tov7Y1s15t1rwPcQ2xI/eWt4JHUeu0gZ/OvmTx9rS+JPHWveIUDiPUtQluYw4wwRm+UH3xisSigLAeQRX2Z8LPj98O/BPwR8LabqupT3OrW1gsUtjaQmSRGUkAMThR2796+M6KAsfWGs/tjt5+NF8CsYR/Fd3oDH8FXj86p+M/2kPDHxE+FfiPwnr2iXmh6he2Di1kVhPA8y/MgyACvzKOoNfLdFFxWI7jLW0g6Eof5V+oHwhuPtXwr8K3BOTJpFs2f+2S1+YbDKkeor9Jf2cLr7X8CfBk2c/8SmFP++Rt/pQgZ6BRRRTJCiiigAooooAKKKKACiiigAooooAKKKKACiiigAooooAKKKKACiiigAooooAKKKKACiiigAooooAKKKKACiiigAooooAKKKKAPj//AIKFXQbW/BtlnlYLqYj6lFH9a+Wq+if2+7nzPivodruyINF3Y9C8zf8AxNfO1JloKKKKQBVrS9PvdUv4LHT7Z7i4nlSGNRwDI5wiljwCTwM1Vr2fw3beK/D/AMLfCE0Pge0ittQ8T2uo2+pz3oV9QlBPkxsnVI8dD2696YHnnjTwH408F7D4q8NX+lxyEKk0ihomPpvUkA+xrm6/QXw/cePPiBNf+G/iF4X8IW3hy6s5EmS11E3NwznhcAcADk56g4xXwLrWnzaRrWoaRcZ86wu5bVyepKOVz+lAkypRRRSGKOtfoZ+yHP5/7O/hTnPlwyxH/gMzj+lfnlX3t+xBc+f8ArGPP/Hvf3cX/kUn/wBmpoTPb6KKKZIUUUUAFFFFABRRRQAUUUUAFFFFABRRRQAUUUUAFFFFABRRRQAUUUUAFFFFABRRRQAUUUUAFFFFABRRRQAUUUUAFFFFABRRRQB8D/tuXRuPj7dQ54tdLtYx+O9v/Zq8Sr6w/aN+AfxD8afFvUvFGgf2VPp97FAqCa5MbxlIwhBG055BOR61w6/sofFUoGNx4cU/3ftb/wA9lIpM8Hor3C5/ZY+LUQOyHQZv9y+YfzSsq5/Zv+McOceGrSb/AK5agh/mBQO55G2SpC4zjjNevavdfCW4+FukbH8QDxVHJY+auoSTGGSEOonFuc7NgXd0wRjisi9+BfxeswTL4Fv3A/54yxP/ACavffDfw78X6t+xlqHhHUvDrW3iGAznToLgL5pQS+YmDn5SQWA5oQmdB8P/AAz+zdpPiKy8U+FvE2m297ZsXjY68wXJBHzI78jBPBFfLv7R+nx6Z8dfFsMODFNeC7jIOQRKivke2Sa+1NC+D/w71Xw/o99r/wAPNEi1Q2cL3MbWq5SXYCynHBwcivm39tjwfrFv8W4ta0/Q72fTr7ToUSW2t2kRZI8qUO0HB27abBHz5RWnF4d8STHEXhrXHPtp8v8A8TV+DwH46uP9T4K8QyfSwf8AqKQzna+4f2CLgSfBvULfPMGuTj8GSNv6mvk6H4WfEyb/AFfgHXz9bcL/ADNfW/7EvhTxT4T8D67beJ9FudJe41MTW8U5G5l8pAWwCcDIoQme/UUUUyQooooAKKKKACiiigAooooAKKKKACiiigAooooAKKKKACiiigAooooAKKKKACiiigAooooAKKKKACiiigAooooAKKKKACiiigBk8sUELzTyJFFGpZ3dgFVR1JJ6Cvm/4q/tX+HtCu5dN8FacPEFzGSr3krmO1Ujsp6v+GB717x48j8OT+EdRt/F01rFoc0Xl3jXMvlx7GOMFsjGTivJdD8Dfsx253WcHguYn/ntexv/AOhNQNHn/gn9sRXvlh8aeGYre2YgG60yUt5fuY2OSPoa9ys/jf8ACe60kamnjrR0g27iJJtrr7FDzn8KzofBPwBkIMOjeBH9NpgP9au23gL4Kqf3HhvwZnr8sUBoA8q+Iv7X/hPTWe08F2B1y4HH2m4k8m3B9h95v0q78Av2ntN8aazLoHjKPTNDv2UyWlxHPi3mA6oS5+Vh164NetweFfhfBjydE8LJj0ihrG+Ivw5+GPjTwpc6DdQaLZGQZgurXyklt5B0dSP5dxxQGhe8b/GT4deErIz3/iSzupj/AKq1sHFxNKewVUzz9cV85+O/2lvidrNy0fg3wVeaRYAnZLcaZJcTuPU5Xav0wfrXR/A39n2PwL8TbfxTrXjLQtRtbFJRbQxABpGddoZskgYBPTvX0ymoaMeI76wPsJU/xoA+e/gt+0daSaS2n/FmCXQNUib91fy2EkMF2vpjb8rj06HqK6vxb+0h8P7HTinha5m8V63L8tnpunwuXlf3O3gAck811fxZufhjfeEbzSvHmqaLHplwm11mnQOD2ZMfNuB5BHNeUfs06f8AALw94sul8H+Kxq3iC5zDBJqOUkEefuQ7lAOe+OTQBieG/wBpP4mHxlp+neIvhjNDZXl0kDJBaXCzRhjjcC2VOM5OcdO1fV9NZELBmVSR0JHSnUCCiiigAooooAKKKKACiiigAooooAKKKKACiiigAooooAKKKKACiiigAooooAKKKKACiiigAooooAKKKKACiiigAooooAKKKKACiiigDI8Z+G9J8XeF7/w3rlsLnT7+IxTIeuOxB7EHBB7ECviTxv8AsrfEPR9Vkj8Ow2PiDTSx8ibzhDMF7B1PGfcHn0r7yr5V8Z/tWa74W8Y6n4e1P4epbS2Vw8YSa9Ku6A/K4+XBDDBBHHNA0efeBP2UfHur6nGPFDWXh/TQwMzRzedOy+iADaD7knHpX0XJ+zf8KT4SfQIdCaF2TC34mY3Svjh9+evt0rh/BX7T+v8Ai2SaPQPhHq+sGAZmayvFZE9ixUDPtnNM1T9rix0a9ax1z4b+IdNu1ODDcSKjfgCvP4ZoDU+cPiv8K/GHw78STaXqFjqF/ZklrTUbWKR4p07E7c7W9VP4V1PwM+A+veOtTiu/Ekl34e8PqQS07mO5u/8AZjRjlR6sR9K9s8WeNPjx8SfDsf8Awr/wJJ4W064GTe6jcot1Iv8AsKR8g98Z+leL3v7Pnx0uLtry5s/tNyx3GVtXy5P1NIdz6H1v9lb4XX2nrb2MeraXOi4FxBfOzH3IYkGszRP2R/ANnJv1LWvEWpj+492Yl/8AHMVy/wAKoP2nvAMogvNBHiXRh96zu9RRpEH/AEykPIPscj2rtbb9qnwFa30+l+K9M1zw1qls5S4tbq3DGNh2yDz9cYNMR0kX7OnwfW28h/CEE/GPMmld3/76JzXMaj+yb8Mprpbiwn1zTCrBkEF6fkI6EZ5FN179oDXPEGlSt8Ifh5rniJsYGoXVv5NsnuoJBk/AivBvElz+05rWpG+v7XxlFJuysdoBDEnsqocUAfTGmfs9+GYNTt9Q1PxL4u1iW3kWRFu9XkKZU5GQCM9K9irwH9mHxj8Xb6+l8N/EjwxqYt44DJbaxcxLG2QR+7kwfmJzkN14Oa9+oEFFFFABRRRQAUUUUAFFFFABRRRQAUUUUAFFFFABRRRQAUUUUAFFFFABRRRQAUUUUAFFFFABRRRQAUUUUAFFFFABRRRQAUUUUAFFFZ/iazvNQ8O6jY6fevY3lxayRwXKfeicqQrD6HBoA0KwfFHgvwl4okik8ReHNM1WSL/VvdWyuy/QkV88eHPi94uvY/DXgO/1IaJrOhedJ431S6QH7Pb2zgAgsMEzDb83+1x1r12D43fDybRNR1VNTulSweONreSyljnnaTIjEUbANJvIOMenagDu9F0nS9FsUsdI0+1sLVPuxW8QRR+AovtN0u9uIpL2ws7iaM7o2liVmUjuM15ZpP7Q3gmTSdVvtfttV8OS6derZtZ31sftErsm8BI0yT8vJ9OOa5XwV4utPGn7W8Gr6Jqj3uhv4ND2oDEIC03zZU9GyMHPPFAz6KHAwOBRXinjzxNrXiz4xXXwx0bxLN4X03SNJ/tTWNRttv2h9xAWNGbhFAOWauXh8W2PgfUtP1fQPjTD4s0SKYjW9P1S/ilkS3wczQsPm3qQPl75oEfSdYWu+DvCmvXiXmteHNL1C5j+7LcWqOw/Eiuf8a/F7wH4S8PaZruqauZLTVIDc2X2WMyvNEFDFwB0GCOTjk4rmpP2jPAcNtE91p3im3uJYftK2j6Q/nfZ/wDnvgZHl985oA9etoIbaFYLeGOGJBhURQqgewFSV49r/wC0b8N9G1e506WTV7v7PbRXTXFnZGaAwyIrrJvB4XDAHOMHIqh4i/aM0ax1a3ttJ8L6xq2nXGrxaVFqy7Y7SWVmAfYxyW259MHB54oA9worzCD46eBJvE0OkCTUUtJ7iW1h1iS1K6fLNECXjWUnkjB7Y461V8NfHbw7r3jTSvDtr4f8SwQ6yzjTNRuLLy7e6CKWLKSc7cDOcdxQB6zRRRQAUUUUAFFFFABRRRQAUUUUAFFFFABRRRQAUUUUAFFFFABRRRQAUUUUAFFFFABRRRQAUUUUAFFFFABRRRQAUUUUAFFFFABRRRQB83/EDwP4pvfEfxT1KXwT/bttrk2m2UUUdyIJJrBI90jRN/z0WRVPzcZHeuP0nwJ8RNM8baR4htbqFbq3uydA8P8Ai7URNPcjyis0pZPusgZSqjOBmvoH43/EST4e+HrGbT9IfWda1a9Sw0ywVtvnTN6nsABzXk2uw+K/H3jTRfAvxq8DwafBeh7nRtY0O5kJtZ0Qs0bSD7uVBB6ZIHXsDOQ+E3hvx9qfj7xD8UdPh0bxVq1lrl5p9zbTSmG3kYxIDLCxBwEPyYI5UV6T8Dfgrr3gP4jW3iW+vLOZJ9FmjvxDkBbyW4MrKg/55gEAfSvXvAHhHw/4G8NweHPDlqLWyhLPtLlnd2OWdieSxPc1X+KHjCHwP4TfXZbGS+b7TBbRQI4Xc8sixrknoMtmgLnBfFP4WeIrj4kwfEv4falYW2t/YzY6jYajGWtb+D+62OQcYH4CuV8L/AVNQ8Zx+LPiDoHhDR9J02J2g0XSIP3EjEfNLO7fex1A6Cvo4MuAdwwenNeIwfGi61D4iL4Jl8PW/lz+KLnQpHeQnMEVuJC5HTcS2MdMUAeKeE/AF343sPiLe+C2vNT8K6Zpt1pPhBbk4DNJIJZUiJ/gDBgCf7wHrXv+j+EfFMnj+08R3lrbR2Y8CJpRiZhvS7Lq7IR6DB5r1HSNN0/SNOh07S7KCys4F2xQQRhEQegA4FWqBHzf+zL8I/EngnV9asPFum20+n6rodssjZWRFlDyB4eewBB9OlYj/CH4stoPhz4f3EeiN4X0PxCLlb2CUi5nheR28wqRgFA546k49K+q8jHWuM+GPj638cS+JPs+ny2kOi6zNpYkkYHz2jwCw9Oe1Az530n4MDRvCGq6V4y8M2GjrZadcxjxXNrLyW6SMCI50tjwjHPzHrycVq+F7rx9N+0B8MrDxmNDWG10m6On2+kSGSNohEFNyx7B8AKBwADXt3hXX9D+Knh7xHYXWitJpMGo3OkTx3QDLdeUdrsB2Gc/lVX4ZfB7wV8PdWutV0C1umu54/ISS6uGmNvDnPlR7vurnsKAPQqKKKBBRRRQAUUUUAFFFFABRRRQAUUUUAFFFFABRRRQAUUUUAFFFFABRRRQAUUUUAFFFFABRRRQAUUUUAFFFFABRRRQAUUUUAFFFFAHj/7RVnqFjrPgbx9b6XdatYeF9UefUbW1TfKIZIinmov8RQkHFc98Q/jc2vaPrNl8L7e41H7J4fur671VbeRfsEgUCNVDAZk5Y468CvoE8jB5FQQ2dpCkiQ2sEayZ3hYwA319aAPi6LXdF0v4meR8LvGAnvpPB0sbahf37GCXUWKkNukO3eR+AYgVieNrzVNRs7nwz40vNck1GBdOnt/tOsx3kMLS3Kxyy+ZHgIWGcIc4xketfY+p/DXwFqWltpl34S0h7Vo5I9gtlXCuwZ8EdMsoP1FVNO+E3w50/wALXvhm18J6aml32PtUJjyZiDlSzHkkdueKB3PmbVrW/wDG3inWPCvgTxPolt4f8JBLHSI7zXpYmWc4drwFT++O8lQWJHHSovC1v4mt/jFbxtHa3viWDxfqTneSkE1yunREkkchCSD9DX0u3wZ+F7T6bMfBOkeZpiLHakQAbFU5Gf72Dzznmu0XTdPW7F2tjbi4Ehk80RjdvKhS2fUqAM+goC582/Fl/jFD4K0618ea9pOmxap4l0+1S40EyRy20cjlXUtxlcH65FcLqOpeJ9L8W3/wh0TxJJF4fTXrlI5dT1OSFpljgic2f2n7yZLk+p6V9m6lp9jqUCQahaQXUSSJKqSoGAdTlWGe4IyDXP8AjT4e+DPGVgLHxH4esr6EXP2oBkwfNxgvkc5I4PqKAufK2h6fJpGo6PoPxg8by2fhFrK8vtEbTtTlkiFx5wXyvtC/NIyKCyj/AGsc1m/Da88IP4c0S38beItR07ww6atqMNwLh4nu7/7TtBdk5MqxBWC9y2a+z4vDXh+PTLHTF0Ww+xafj7JAYFKQY6bQRxUFt4Q8LW2mxabB4e0xLOK4a5jg+zLsSVjuZwMcEk5zQFzzf9jXa/wI028WWSZry8u7h5ZDl3LTN8zf7R4z717JVXSdNsNJsUsdMs4LO1QsVihQKoJOTgD1JJq1QIKKKKACiiigAooooAKKKKACiiigAooooAKKKKACiiigAooooAKKKKACiiigAooooAKKKKACiiigAooooAKKKKACiiigAooooAKKKKACiiigAooooAKKKKACiiigAooooAKKKKACiiigAooooAKKKKACiiigAooooAKKKKACiiigAooooAKKKKACii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C3tVgcsstw+RjEkrMPyNT0UUAZU3iLQ4ZpIZNTt1kjuFtnUtysrfdT6mq+r+MfC+kXr2Wp65ZWlymC0cj4IyMj9Kq3PgnSbi8ubp2n33Goxag/IwJIxgDp0rz6/sdYvvjV4lTRrXRriVbS3Mg1KIuoG0Y2471yVKtWNlbVv9LntYPBYPEOXvO0Y3ey1vFb2fd/geojxJozatp+lpeB7nUYDcWoVSRJGBncD0rXrzXUL3U7X4w+EtJa4EMD6XIbi3g4hLhX6D0yOPoK5DTr3xdqfgXxD4gHi3UIG0e+nW3iVhh9rAkOepGGAA7YpyxHJe6va/wByNI5MqihKM1FNR3u9ZSklsvL9fI95orK8JahNqnhPS9TuMCa6s45pNowNzKCf1rxy2vPF958Pdb8TjxbqEL6Tdz/Z4lIIkVX5Dnqw7AdsVdauqT1V9G/krf5nJhMsliJSi5qNmo633d0tvNHvFFeU6rrmueIvE/hrwzb6rcaRFfaSNQubi2wsjsc/Kp7Dj9azZfGniPSPBvi2zkv/ALbe6NfJZ29+ygsVdsZbsWHP41E8VGF7rv8AhubwyStNRSkuZ2010Tlyp3tbf5nqupa9pmnaxp+k3U5S71AsLZNpO7b157da068Yn0rUtL+IXgMah4guNYM3myBp8FkYoN2D/dORj6V2Pxin1jTfDkGvaReXELaZcpPcRRsQJ4c4ZWHcVUazUJSktnb8iauWw9pRpU5351v0vzNLpfovmdtRXk8uo634v1/xTPoWsXlvp9hpohsvIlKq9yy793HcdKxP+Ey17VING1ay1G5S30mytZtUiV8CZ5JgjB/X5QWqfrUU7W/rXX8LlwyOrP7SvpfybV4p+t7ep7nRXDfC7UdQ1zUfEmtXF5NLp735t7CJmyiJGMEqPfI/I1iak3ifW/iprfh3T/EdxplhFawTMU5ZPZP7uSeT7Vft/di0vi2+6/5HPHLH7adKU0uRXb18rr1V7fI9BsNe0y+12+0W3mLXtiqtcJtI2hunPetOvGoNJ1TVPit4vtbHXLrS1S2gaSa3wJHYL8oz2Gck+tRx+NvEbfCfS5RfbdSvNU/s1r4qCUXfjeffHesoYv3byXf5+9b/ACOypknM4+xmteS6d9OaPNfbbR7a7HtEjLGjOxwqgkn2qh4d1rTvEGlR6ppcxmtZCwVypXJBweD7ivP9Pu9c8NePv+EXudeu9ZtLzTJbpXuSGlgkUHv6HHT6VrfAi+vNS+Gthd39zJcztJKGkkOScSECtadbnlb1/B2OXEZb7DDutzXV42a7SUujX93/AIc7qivKtPk8QeNvGHiSGPxNf6LbaNdfZreC1wNxBOWf+9nb+tLrviTUPBnjLX49S1C4ubC50o3mnLK+QkqDBRfqTnFS8SlHna0/4Df6Ff2RNz9lGSc7J8uvW2l9tnf5M77xR4i0jw1YpeaxdC3idxHGApZnb0AHJqtovjDQtY1KLTrK4ka6ltRdKjxMh8vcVzyOOQeK8k8RaPrE+m/D9ta13U5L2+vP3hMmTEzjcGU9mAIH4V0kCtpPxpmXzZ7xrTw0vzyHMkpVm5J7k4rP6xPnfMrK9v8AyW52SynDxou0uadpPTb3Zcq6fqerVU1jUbTSNLuNTv5PKtbZDJK+CcKPYV4h4f1z4haxZ2viLTYdevLiW53MiyQ/YDFuwVCE7gQO/WvUfird3Vn8N9avLWV7e4jtSyOpwynIrRYjmpSmlay/Q5K2USw+Jp0JyT5nZ2e2qT9N9NPkdFp95b3+nwX1q++3njWWNsYypGQcfSqfhvXtN8Q2DX2lTGaBZWhLFSvzKcEc1X8ETTXPgfRbi4kaSWXT4Xd2PLMYwSTXifhxdbsfhfqviTTPElxY/wBmahM6WkeBHId4yH9c54pV8Q6NRK2lm38rf5jwmWQxCqR5rNSjFX21uui8kfQ9ZviXXdN8O6WdS1aYw2wdULBS3LHA4FedzatrvjDxnZ6BBrF1odsmkRX0rWuFklkcDgH+6M9PY1zXifXNU1b4P6va6rci7uNM1hbQXQXHnKrcMfes62L5YycVqr/g7M2w2RudSmqkt3G6W6UttbWPekYMgZehGRS15XZ3WveHfiPoGnz+IbjV7TW7dmlhlxtiYLkNGB91f/r1o/GvVtW0uPw3/ZOoyWMlzqyQSOp+UqykfMO4749q6HXXK5W2dv6+85FlcpV6dKM0+dXT1tpfyvumegyyLFE8jnCopYn2FUPDet6d4h0iLVdKmM1rLnY5UrnBweDXn2k3etaL8RdR8KXmt3OsWdxpL3ivckF4X6EcdAfSuT0bxBq2j/CDwtY6QZ0m1O+kgeSDb5oUMSVQtwGOeCfSsXiktWtP1vY64ZI5wtGSbbjZ7KzjJtu+unKe/UV5PoV340sdM8TR6hBrcOnR6ZJNZXOoyxtPHMFORuQ8+o9MVz82reLtM8DeG/G03ie8nluLmKCSzbHkvGcjn1YheSfWr+srT3X/AE7EwyOc5OKqR3SXW7aulpf0fZnuhuIPtItvOj88pvEe4btucZx1xnvUleRT6Xdan8e763OvanaiLTUmRreUIQu9T5XT7mTnFQa54p1jwnL4z0W81C5ubllSbRnkcs4WY7Qqn/ZPT3U1P1qy5pLv+F/8iY5M6jjGlO8nGMrWf2ml+F9fI9koryDU28VWvi7wf4WXxHewy3mmSC+mL72ZxlmYZ/i4IB7Vu/CrUNXXxF4n8N6nqc+px6XPH9nuJzmQq4bgnv0FaxrXny27/gZVsqdOi6ymnpzW125uW/bc6+fXtMh8R2/h6ScjULiFp449pwUBwTnpWnXmniONpvjvpEKyPGX0S4UOpwykkjIPrXIf8JH4sv8AwzaaHb6teR6zpjX019Ksh8yVbf7qk9wxOKwWL5b8y6v8Hb/gnRDJvbRhKnK10m79L82vp7tvVnvVFeRwajr/AI11LxHPo+sXlnb2mlQparBKVH2ll3k8d+Cv4imaF4r1TxbqngzTbO+uIHjt3u9ZMTlSxjOzY3szKT+NaLEpu1t9vva/S/oZPJaii25LRXl/d93mV/Xb1PUtc1Sz0XSbnVNQkMVrbJvlcKTgfQVPYXUN9ZQXlu26GeMSRtjGVIyK8K1KbxB4o+H3izxPdeIriKFJJoF03A8kRqQMEf3umD61uXF/rGo634O8HWGr3OkWs2kJdzT25AkkIUgKD/wH9azhi+Z6LR2t87/ojeWRqMLc65k5c29koxTfS7evQ9M0bXtM1e+1GysZzJPp03k3KlSNj88c9eladeG6Hquo+FdM+JWox3C3d/a3saicqMM5O3eR0zznHrWpBe+I/C+r+Ebq48S3WsQ+IHWO5t7ggqhYKd0foBuqqeKulddr/PRCr5JacvZzVul76tQUn000el7HqmqahZaXaG71C5jtoFIUyOcAEnAH50lhqVhfzXMNndRzyWr+XOqnJjb0PvVbxLo9n4i0iTTLt28lpEZjGRkFWDD+VGiaHZ6TealdWxcvqNx9om3HgNtC8e3FdF58/keQo0fYttvn/Dp/wfwNSiiirOcK4vxD8N9D1rXrnWp7rU7e7uFVZDbXTRghQAOB9K7SionTjU+JXN8Piq2Gk5UpNN6aHOxeD9KTXdJ1rddPd6Vam1gZpSQUIIJb1PJ5qGw8DaLZeG9U0CH7T9j1OaSa4zKS258Zwe3QV1FFDpwd1b+nuX9dxGnvvS34Ntfc238ypo+n2+laRa6Xa7/ItYVhj3HJ2qMDJrDtvA+i2/hXUfDcf2n7DqDyPNmUl8uctg9q6eiiUIy+JeREMTWg24yau0/mtmcvrXgXQtW0/TrWdbiKTToxHa3MMxSZFAxjcOe1SWPgjw7aeGbnw8ljvsrvJuPMYs8rH+It1zkda6Sik6UG27bl/XsTyqHO7J3367/mcbo/w38O6Xf6dfwm+kudPZjBJNcs5wRjac/wjsKvfEXUpLHw7LbxaJeau96r2ywwJkAsp5c9l966Sik6UeRwjpcr67UnVjUrNzt3fz/M5H4SeGZPC3gm20+6RVvJSZrkA5w7fw59hgfhTtM+H3h7T9L1nTbeOfyNYJNzulJIBzwp7AZOK6yin7KFkrbK3yCeYYidSdTmacnd27p3X3PYy/CuhWHhvQ4NH01XFtDuK723MSSSST35NR2fh3T7XxTe+JIvN+23kKQy5fK7V6YHatiiq5VppsYvEVXKUnJ3lv5631+Zjaf4b06x8Q6nrkPnfa9SREny+VwowMDtVC28B+HYfCcvhh7eSfT5JWmxK5LK5OchuoIPSuooqfZQta39blrGV1qpvp/5LovuWxy/hvwLoehT3N1bi6uLu4iML3FzO0kgj/ugnoK0fCHh7T/C+hQ6Npnm/ZoWZl8x9zZYknn6mteiqjCMdkFXF16yaqTbvZv5aL7rs4/Xfh14e1bWZtWf7ba3FwALn7LcNEs+P7wHWuc+IGl3HjPxfpOgxaFdxWWlXIkutQmG2No8AlEP8WcAfUV6nRWUsPBqyVle787HTQzSvSkpt3cU1G7fu3VvyMbXvDena1d6Vc3YlD6XP59uI32gNjHI7igeG9O/4S5/E/703z2otSC/ybAc/d9ea2aK15I3vbz/AAt+RyLE1VHlUna1vk3dr7zjYfhv4ft9QNxaSajawmbzmtIbt1gLZznYDjrXReI9ItNe0O70e+8z7NdR+XJsba2PY1oUVKpQUXFLQqeMr1JxnKbbjs+xV0mwg0zSbXTLbd5FrCsMe45O1RgZP0FcYPhL4S8tIjHemHzTNLF9pbZMxOfnHQ4rvaKc6cJu8lcdHG4ig26c2r72e/8AVzmfE/gfQtemtrieOe1ubaPyop7SUxOI/wC5kdvao5/APhuTwkvhdbV4tOEqzMqSEM7g5yzdTnvXVUUnRpu+m444/ExjGKqO0dVrszlfD/gHw/ouunWbWO4kulQxwmeZpBAh/hQH7orD+OOk3OsReGbeGxmu4RrEZuRGpO2MghicdBg9a9GopOjFx5EtP+Dc0o5lWhiI4iT5pLu/K36nMeG/A+h6Dc3t1arcy3N4nlyTXExkcJ/dBPQVHF4A8OL4Qh8LyW8stjA5khZ5CZI3yTuDdQeTXV0U/Ywtaxm8fiXLmdR3unv1Wi+5HM6X4K0ywsNQtDd6ldi/gNvK9zdNIwQgjCk9OtR33gPQ7zwlYeGZvtP2GwlSWHEpD5XOMnv9411VFP2cOwfX8Tzc3O73v87Wv9xzHiDwPouta7b63O13BewoE8y3naPzFByFbHUVymr6XceM/ijpdzJoN1Z6foTP511crtFywbKKo7rkZzXqVFRKhFtPzv8AM1oZlWore7ScVr8Kejt8vuMW/wDDWnXvivTvEk3nfbtPjeOHa5CYYEHI79TS6N4b0/Std1XWbXzvtOqMjXG5yVyucYHbrWzRWnJG97HM8TWceRydrW+V72+/Ux7nw5p9x4stfE0nm/bra3a3jw52bGOTketVNO8GaJY+I9U16GOX7XqaFJwzkoAcZ2jtnHNdHRU+yh2/p7jWLrpcqm7Wt8r3t95ymjaHpPw98M3x0iyvrqPeZ3iQmWWRsAYGfYDisX4P+G7iyvdb8TX2mnTZtWuWaC1Y5aGHJYA+mSentXotFJUYqSl2VkbvMarp1Iy1lO3M76tLW33nEX/wv8K3l1qE0kV2iX+5poI7hli3n+MKON3vV7XPAeg6va6ZDcLcxSaYgjtriGYpKqgYxuHJHFdTRQqFNK3Kif7Sxd4v2j0218rfloc1ovgfw9pNtqtrbWrNbapj7TDK5dWwuO/r1+tVfD3w78OaLqsOpQJdTzW4ItRcTtItuD2QHpXX0U/ZQunbYl4/FNSXtH72+u+lvy0Mjw34e0/QPt32Dzv9NuWuZfMkL/OfTPQe1a9FFXGKirLY56lSdSTlN3YUUUUyD//Z"/>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smtClean="0"/>
              <a:t> </a:t>
            </a:r>
            <a:endParaRPr lang="en-GB"/>
          </a:p>
        </p:txBody>
      </p:sp>
      <p:sp>
        <p:nvSpPr>
          <p:cNvPr id="10" name="AutoShape 10" descr="data:image/jpg;base64,%20/9j/4AAQSkZJRgABAQEAYABgAAD/2wBDAAUDBAQEAwUEBAQFBQUGBwwIBwcHBw8LCwkMEQ8SEhEPERETFhwXExQaFRERGCEYGh0dHx8fExciJCIeJBweHx7/2wBDAQUFBQcGBw4ICA4eFBEUHh4eHh4eHh4eHh4eHh4eHh4eHh4eHh4eHh4eHh4eHh4eHh4eHh4eHh4eHh4eHh4eHh7/wAARCADpAY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r6jfWem2Ut9qF3BaWsS7pJppAiIPUk8CgCxRXnXg740/D/xf46bwf4d1SS/v1heYSpCRC4TG4Kx6nn0r0WgAooooAKKKKACiiigAooooAKKKKACiiigAooooAKKKKACiiigAooooAKKKKACiiigAooooAKKKKACiiigAooooAKKKKACiiigAooooAKKr6nfWumabc6jfTLBaWsLzTyt0RFBLMfoAa8J179rL4Y2SMNLj1jV5B93ybbYjf8AAnI/lQB79RXyJq/7YmoTXKQ6D4FiHmOqJ9svCxJYgDhQPWvre2Z3t43kUK7ICwHQHHIoCxJWfr+uaN4fsRfa5qlnptsWCCW6mWNSx6AEnk+1aFfKH/BQzUFNl4O0bcDvnubt09lRUB/NzQCPoOD4l/D2ZwsfjbQCT0/0+MfzNdLYXlnqFql3Y3UF1bycpLDIHRvoRwa/J/y4/wDnmv5V+hf7Htt9l/Z68ND/AJ6pNL+cr0DaPXK/Pr9rbxdrmu/GPX9DutUuX0jS50t7WyEhEKERqWYqOCxJPJr9Ba/Ob9qawOn/ALQPiyM9J54rlfcPCh/mDSYIs/skXw0/9oPw0ei3H2i2x/vQtj9QK/RCvzK+CV8NN+Mng69Y4VNYgU/Rm2n/ANCr9NaEDCiiimIKKKKACiiigAooooAKKKKACiiigAooooAKKKKACiiigAooooAKKKKACiiigAooooAKKKKACiiigAooooAKKKKACiiigAooooA8/wD2j75tO+BPjK6Vtrf2XLGD7v8AJ/7NX5tLwoHoK+//ANtG9a0/Z+1lFODdT20H1BlUn+VfAFJlI6j4SaZ/bPxW8J6XtDCfV7fcD3VW3H9Fr9Pa/O79kuzF7+0H4ZU9IPPn/FYm/wAa/RGhCYV8O/t6akt38X9M05Txp+jpuHo0kjt/JVr7ir86/wBq/Ujqf7QPid85W2eG0X/gES5/UmmwR5c33T9K/SD9maHyPgJ4NjH/AEDUb/vok/1r83n+430r9KP2dDn4F+DCP+gTD/6DSQ2d9Xw/+3popsfivpetKgEep6WELerxOR/6Cwr7gr51/b18PjUPhdp/iCNMzaRqKbiB/wAspRsb/wAe2UxI+MvDt19h8SaTfZx9nv7eXPptkU1+qsbCSNXXowBFfk1MxSMuOq4YfhzX6r+GbgXfhvTLoHIms4pM/VAaSGzQooopkhRRRQAUUUUAFFFFABRRRQAUUUUAFFFFABRRRQAUUUUAFFFFABRRRQAUUUUAFFFFABRRRQAUUUUAFFFFABRRRQAUUUUAFFFFAHzz+3veeT8ILCzH/L1rEIP0VXaviCvsL/goTdhfDHhKwzzLqEspHsseP/Zq+PaTKR6L+zh4u0XwN8XNP8SeIJZIdOgtriOR44y7BnjIXge/FfRPiD9sDwlbuyaH4X1jUhjiSZkt1J/8eNfGNFA7H1tov7Y1s15t1rwPcQ2xI/eWt4JHUeu0gZ/OvmTx9rS+JPHWveIUDiPUtQluYw4wwRm+UH3xisSigLAeQRX2Z8LPj98O/BPwR8LabqupT3OrW1gsUtjaQmSRGUkAMThR2796+M6KAsfWGs/tjt5+NF8CsYR/Fd3oDH8FXj86p+M/2kPDHxE+FfiPwnr2iXmh6he2Di1kVhPA8y/MgyACvzKOoNfLdFFxWI7jLW0g6Eof5V+oHwhuPtXwr8K3BOTJpFs2f+2S1+YbDKkeor9Jf2cLr7X8CfBk2c/8SmFP++Rt/pQgZ6BRRRTJCiiigAooooAKKKKACiiigAooooAKKKKACiiigAooooAKKKKACiiigAooooAKKKKACiiigAooooAKKKKACiiigAooooAKKKKAPj//AIKFXQbW/BtlnlYLqYj6lFH9a+Wq+if2+7nzPivodruyINF3Y9C8zf8AxNfO1JloKKKKQBVrS9PvdUv4LHT7Z7i4nlSGNRwDI5wiljwCTwM1Vr2fw3beK/D/AMLfCE0Pge0ittQ8T2uo2+pz3oV9QlBPkxsnVI8dD2696YHnnjTwH408F7D4q8NX+lxyEKk0ihomPpvUkA+xrm6/QXw/cePPiBNf+G/iF4X8IW3hy6s5EmS11E3NwznhcAcADk56g4xXwLrWnzaRrWoaRcZ86wu5bVyepKOVz+lAkypRRRSGKOtfoZ+yHP5/7O/hTnPlwyxH/gMzj+lfnlX3t+xBc+f8ArGPP/Hvf3cX/kUn/wBmpoTPb6KKKZIUUUUAFFFFABRRRQAUUUUAFFFFABRRRQAUUUUAFFFFABRRRQAUUUUAFFFFABRRRQAUUUUAFFFFABRRRQAUUUUAFFFFABRRRQB8D/tuXRuPj7dQ54tdLtYx+O9v/Zq8Sr6w/aN+AfxD8afFvUvFGgf2VPp97FAqCa5MbxlIwhBG055BOR61w6/sofFUoGNx4cU/3ftb/wA9lIpM8Hor3C5/ZY+LUQOyHQZv9y+YfzSsq5/Zv+McOceGrSb/AK5agh/mBQO55G2SpC4zjjNevavdfCW4+FukbH8QDxVHJY+auoSTGGSEOonFuc7NgXd0wRjisi9+BfxeswTL4Fv3A/54yxP/ACavffDfw78X6t+xlqHhHUvDrW3iGAznToLgL5pQS+YmDn5SQWA5oQmdB8P/AAz+zdpPiKy8U+FvE2m297ZsXjY68wXJBHzI78jBPBFfLv7R+nx6Z8dfFsMODFNeC7jIOQRKivke2Sa+1NC+D/w71Xw/o99r/wAPNEi1Q2cL3MbWq5SXYCynHBwcivm39tjwfrFv8W4ta0/Q72fTr7ToUSW2t2kRZI8qUO0HB27abBHz5RWnF4d8STHEXhrXHPtp8v8A8TV+DwH46uP9T4K8QyfSwf8AqKQzna+4f2CLgSfBvULfPMGuTj8GSNv6mvk6H4WfEyb/AFfgHXz9bcL/ADNfW/7EvhTxT4T8D67beJ9FudJe41MTW8U5G5l8pAWwCcDIoQme/UUUUyQooooAKKKKACiiigAooooAKKKKACiiigAooooAKKKKACiiigAooooAKKKKACiiigAooooAKKKKACiiigAooooAKKKKACiiigBk8sUELzTyJFFGpZ3dgFVR1JJ6Cvm/4q/tX+HtCu5dN8FacPEFzGSr3krmO1Ujsp6v+GB717x48j8OT+EdRt/F01rFoc0Xl3jXMvlx7GOMFsjGTivJdD8Dfsx253WcHguYn/ntexv/AOhNQNHn/gn9sRXvlh8aeGYre2YgG60yUt5fuY2OSPoa9ys/jf8ACe60kamnjrR0g27iJJtrr7FDzn8KzofBPwBkIMOjeBH9NpgP9au23gL4Kqf3HhvwZnr8sUBoA8q+Iv7X/hPTWe08F2B1y4HH2m4k8m3B9h95v0q78Av2ntN8aazLoHjKPTNDv2UyWlxHPi3mA6oS5+Vh164NetweFfhfBjydE8LJj0ihrG+Ivw5+GPjTwpc6DdQaLZGQZgurXyklt5B0dSP5dxxQGhe8b/GT4deErIz3/iSzupj/AKq1sHFxNKewVUzz9cV85+O/2lvidrNy0fg3wVeaRYAnZLcaZJcTuPU5Xav0wfrXR/A39n2PwL8TbfxTrXjLQtRtbFJRbQxABpGddoZskgYBPTvX0ymoaMeI76wPsJU/xoA+e/gt+0daSaS2n/FmCXQNUib91fy2EkMF2vpjb8rj06HqK6vxb+0h8P7HTinha5m8V63L8tnpunwuXlf3O3gAck811fxZufhjfeEbzSvHmqaLHplwm11mnQOD2ZMfNuB5BHNeUfs06f8AALw94sul8H+Kxq3iC5zDBJqOUkEefuQ7lAOe+OTQBieG/wBpP4mHxlp+neIvhjNDZXl0kDJBaXCzRhjjcC2VOM5OcdO1fV9NZELBmVSR0JHSnUCCiiigAooooAKKKKACiiigAooooAKKKKACiiigAooooAKKKKACiiigAooooAKKKKACiiigAooooAKKKKACiiigAooooAKKKKACiiigDI8Z+G9J8XeF7/w3rlsLnT7+IxTIeuOxB7EHBB7ECviTxv8AsrfEPR9Wkj8Ow2PiDTSx8ibzhDMF7B1PGfcHn0r7yr5V8Z/tWa74W8Y6n4e1P4epbS2Vw8YSa9Ku6A/K4+XBDDBBHHNA0efeBP2UfHur6nGPFDWXh/TQwMzRzedOy+iADaD7knHpX0XJ+zf8KT4SfQIdCaF2TC34mY3Svjh9+evt0rh/BX7T+v8Ai2SaPQPhHq+sGAZmayvFZE9ixUDPtnNM1T9rix0a9ax1z4b+IdNu1ODDcSKjfgCvP4ZoDU+cPiv8K/GHw78STaXqFjqF/ZklrTUbWKR4p07E7c7W9VP4V1PwM+A+veOtTiu/Ekl34e8PqQS07mO5u/8AZjRjlR6sR9K9s8WeNPjx8SfDsf8Awr/wJJ4W064GTe6jcot1Iv8AsKR8g98Z+leL3v7Pnx0uLtry5s/tNyx3GVtXy5P1NIdz6H1v9lb4XX2nrb2MeraXOi4FxBfOzH3IYkGszRP2R/ANnJv1LWvEWpj+492Yl/8AHMVy/wAKoP2nvAMogvNBHiXRh96zu9RRpEH/AEykPIPscj2rtbb9qnwFa30+l+K9M1zw1qls5S4tbq3DGNh2yDz9cYNMR0kX7OnwfW28h/CEE/GPMmld3/76JzXMaj+yb8Mprpbiwn1zTCrBkEF6fkI6EZ5FN179oDXPEGlSt8Ifh5rniJsYGoXVv5NsnuoJBk/AivBvElz+05rWpG+v7XxlFJuysdoBDEnsqocUAfTGmfs9+GYNTt9Q1PxL4u1iW3kWRFu9XkKZU5GQCM9K9irwH9mHxj8Xb6+l8N/EjwxqYt44DJbaxcxLG2QR+7kwfmJzkN14Oa9+oEFFFFABRRRQAUUUUAFFFFABRRRQAUUUUAFFFFABRRRQAUUUUAFFFFABRRRQAUUUUAFFFFABRRRQAUUUUAFFFFABRRRQAUUUUAFFFZ/iazvNQ8O6jY6fevY3lxayRwXKfeicqQrD6HBoA0KwfFHgvwl4okik8ReHNM1WSL/VvdWyuy/QkV88eHPi94uvY/DXgO/1IaJrOhedJ431S6QH7Pb2zgAgsMEzDb83+1x1r12D43fDybRNR1VNTulSweONreSyljnnaTIjEUbANJvIOMenagDu9F0nS9FsUsdI0+1sLVPuxW8QRR+AovtN0u9uIpL2ws7iaM7o2liVmUjuM15ZpP7Q3gmTSdVvtfttV8OS6derZtZ31sftErsm8BI0yT8vJ9OOa5XwV4utPGn7W8Gr6Jqj3uhv4ND2oDEIC03zZU9GyMHPPFAz6KHAwOBRXinjzxNrXiz4xXXwx0bxLN4X03SNJ/tTWNRttv2h9xAWNGbhFAOWauXh8W2PgfUtP1fQPjTD4s0SKYjW9P1S/ilkS3wczQsPm3qQPl75oEfSdYWu+DvCmvXiXmteHNL1C5j+7LcWqOw/Eiuf8a/F7wH4S8PaZruqauZLTVIDc2X2WMyvNEFDFwB0GCOTjk4rmpP2jPAcNtE91p3im3uJYftK2j6Q/nfZ/wDnvgZHl985oA9etoIbaFYLeGOGJBhURQqgewFSV49r/wC0b8N9G1e506WTV7v7PbRXTXFnZGaAwyIrrJvB4XDAHOMHIqh4i/aM0ax1a3ttJ8L6xq2nXGrxaVFqy7Y7SWVmAfYxyW259MHB54oA9worzCD46eBJvE0OkCTUUtJ7iW1h1iS1K6fLNECXjWUnkjB7Y461V8NfHbw7r3jTSvDtr4f8SwQ6yzjTNRuLLy7e6CKWLKSc7cDOcdxQB6zRRRQAUUUUAFFFFABRRRQAUUUUAFFFFABRRRQAUUUUAFFFFABRRRQAUUUUAFFFFABRRRQAUUUUAFFFFABRRRQAUUUUAFFFFABRRRQB83/EDwP4pvfEfxT1KXwT/bttrk2m2UUUdyIJJrBI90jRN/z0WRVPzcZHeuP0nwJ8RNM8baR4htbqFbq3uydA8P8Ai7URNPcjyis0pZPusgZSqjOBmvoH43/EST4e+HrGbT9IfWda1a9Sw0ywVtvnTN6nsABzXk2uw+K/H3jTRfAvxq8DwafBeh7nRtY0O5kJtZ0Qs0bSD7uVBB6ZIHXsDOQ+E3hvx9qfj7xD8UdPh0bxVq1lrl5p9zbTSmG3kYxIDLCxBwEPyYI5UV6T8Dfgrr3gP4jW3iW+vLOZJ9FmjvxDkBbyW4MrKg/55gEAfSvXvAHhHw/4G8NweHPDlqLWyhLPtLlnd2OWdieSxPc1X+KHjCHwP4TfXZbGS+b7TBbRQI4Xc8sixrknoMtmgLnBfFP4WeIrj4kwfEv4falYW2t/YzY6jYajGWtb+D+62OQcYH4CuV8L/AVNQ8Zx+LPiDoHhDR9J02J2g0XSIP3EjEfNLO7fex1A6Cvo4MuAdwwenNeIwfGi61D4iL4Jl8PW/lz+KLnQpHeQnMEVuJC5HTcS2MdMUAeKeE/AF343sPiLe+C2vNT8K6Zpt1pPhBbk4DNJIJZUiJ/gDBgCf7wHrXv+j+EfFMnj+08R3lrbR2Y8CJpRiZhvS7Lq7IR6DB5r1HSNN0/SNOh07S7KCys4F2xQQRhEQegA4FWqBHzf+zL8I/EngnV9asPFum20+n6rodssjZWRFlDyB4eewBB9OlYj/CH4stoPhz4f3EeiN4X0PxCLlb2CUi5nheR28wqRgFA546k49K+q8jHWuM+GPj638cS+JPs+ny2kOi6zNpYkkYHz2jwCw9Oe1Az530n4MDRvCGq6V4y8M2GjrZadcxjxXNrLyW6SMCI50tjwjHPzHrycVq+F7rx9N+0B8MrDxmNDWG10m6On2+kSGSNohEFNyx7B8AKBwADXt3hXX9D+Knh7xHYXWitJpMGo3OkTx3QDLdeUdrsB2Gc/lVX4ZfB7wV8PdWutV0C1umu54/ISS6uGmNvDnPlR7vurnsKAPQqKKKBBRRRQAUUUUAFFFFABRRRQAUUUUAFFFFABRRRQAUUUUAFFFFABRRRQAUUUUAFFFFABRRRQAUUUUAFFFFABRRRQAUUUUAFFFFAHj/7RVnqFjrPgbx9b6XdatYeF9UefUbW1TfKIZIinmov8RQkHFc98Q/jc2vaPrNl8L7e41H7J4fur671VbeRfsEgUCNVDAZk5Y468CvoE8jB5FQQ2dpCkiQ2sEayZ3hYwA319aAPi6LXdF0v4meR8LvGAnvpPB0sbahf37GCXUWKkNukO3eR+AYgVieNrzVNRs7nwz40vNck1GBdOnt/tOsx3kMLS3Kxyy+ZHgIWGcIc4xketfY+p/DXwFqWltpl34S0h7Vo5I9gtlXCuwZ8EdMsoP1FVNO+E3w50/wALXvhm18J6aml32PtUJjyZiDlSzHkkdueKB3PmbVrW/wDG3inWPCvgTxPolt4f8JBLHSI7zXpYmWc4drwFT++O8lQWJHHSovC1v4mt/jFbxtHa3viWDxfqTneSkE1yunREkkchCSD9DX0u3wZ+F7T6bMfBOkeZpiLHakQAbFU5Gf72Dzznmu0XTdPW7F2tjbi4Ehk80RjdvKhS2fUqAM+goC582/Fl/jFD4K0618ea9pOmxap4l0+1S40EyRy20cjlXUtxlcH65FcLqOpeJ9L8W3/wh0TxJJF4fTXrlI5dT1OSFpljgic2f2n7yZLk+p6V9m6lp9jqUCQahaQXUSSJKqSoGAdTlWGe4IyDXP8AjT4e+DPGVgLHxH4esr6EXP2oBkwfNxgvkc5I4PqKAufK2h6fJpGo6PoPxg8by2fhFrK8vtEbTtTlkiFx5wXyvtC/NIyKCyj/AGsc1m/Da88IP4c0S38beItR07ww6atqMNwLh4nu7/7TtBdk5MqxBWC9y2a+z4vDXh+PTLHTF0Ww+xafj7JAYFKQY6bQRxUFt4Q8LW2mxabB4e0xLOK4a5jg+zLsSVjuZwMcEk5zQFzzf9jXa/wI028WWSZry8u7h5ZDl3LTN8zf7R4z717JVXSdNsNJsUsdMs4LO1QsVihQKoJOTgD1JJq1QIKKKKACiiigAooooAKKKKACiiigAooooAKKKKACiiigAooooAKKKKACiiigAooooAKKKKACiiigAooooAKKKKACiiigAooooAKKKKACiiigAooooAKKKKACiiigAooooAKKKKACiiigAooooAKKKKACiiigAooooAKKKKACiiigAooooAKKKKACii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n/Z8f8Az8Xn/gQ3+NH9nx/8/F5/4EN/jVyigCn/AGfH/wA/F5/4EN/jR/Z8f/Pxef8AgQ3+NXKKAKf9nx/8/F5/4EN/jR/Z8f8Az8Xn/gQ3+NXKKAKf9nx/8/F5/wCBDf40f2fH/wA/F5/4EN/jVyigCC3tVgcsstw+RjEkrMPyNT0UUAZU3iLQ4ZpIZNTt1kjuFtnUtysrfdT6mq+r+MfC+kXr2Wp65ZWlymC0cj4IyMj9Kq3PgnSbi8ubp2n33Goxag/IwJIxgDp0rz6/sdYvvjV4lTRrXRriVbS3Mg1KIuoG0Y2471yVKtWNlbVv9LntYPBYPEOXvO0Y3ey1vFb2fd/geojxJozatp+lpeB7nUYDcWoVSRJGBncD0rXrzXUL3U7X4w+EtJa4EMD6XIbi3g4hLhX6D0yOPoK5DTr3xdqfgXxD4gHi3UIG0e+nW3iVhh9rAkOepGGAA7YpyxHJe6va/wByNI5MqihKM1FNR3u9ZSklsvL9fI95orK8JahNqnhPS9TuMCa6s45pNowNzKCf1rxy2vPF958Pdb8TjxbqEL6Tdz/Z4lIIkVX5Dnqw7AdsVdauqT1V9G/krf5nJhMsliJSi5qNmo633d0tvNHvFFeU6rrmueIvE/hrwzb6rcaRFfaSNQubi2wsjsc/Kp7Dj9azZfGniPSPBvi2zkv/ALbe6NfJZ29+ygsVdsZbsWHP41E8VGF7rv8AhubwyStNRSkuZ2010Tlyp3tbf5nqupa9pmnaxp+k3U5S71AsLZNpO7b157da068Yn0rUtL+IXgMah4guNYM3myBp8FkYoN2D/dORj6V2Pxin1jTfDkGvaReXELaZcpPcRRsQJ4c4ZWHcVUazUJSktnb8iauWw9pRpU5351v0vzNLpfovmdtRXk8uo634v1/xTPoWsXlvp9hpohsvIlKq9yy793HcdKxP+Ey17VING1ay1G5S30mytZtUiV8CZ5JgjB/X5QWqfrUU7W/rXX8LlwyOrP7SvpfybV4p+t7ep7nRXDfC7UdQ1zUfEmtXF5NLp735t7CJmyiJGMEqPfI/I1iak3ifW/iprfh3T/EdxplhFawTMU5ZPZP7uSeT7Vft/di0vi2+6/5HPHLH7adKU0uRXb18rr1V7fI9BsNe0y+12+0W3mLXtiqtcJtI2hunPetOvGoNJ1TVPit4vtbHXLrS1S2gaSa3wJHYL8oz2Gck+tRx+NvEbfCfS5RfbdSvNU/s1r4qCUXfjeffHesoYv3byXf5+9b/ACOypknM4+xmteS6d9OaPNfbbR7a7HtEjLGjOxwqgkn2qh4d1rTvEGlR6ppcxmtZCwVypXJBweD7ivP9Pu9c8NePv+EXudeu9ZtLzTJbpXuSGlgkUHv6HHT6VrfAi+vNS+Gthd39zJcztJKGkkOScSECtadbnlb1/B2OXEZb7DDutzXV42a7SUujX93/AIc7qivKtPk8QeNvGHiSGPxNf6LbaNdfZreC1wNxBOWf+9nb+tLrviTUPBnjLX49S1C4ubC50o3mnLK+QkqDBRfqTnFS8SlHna0/4Df6Ff2RNz9lGSc7J8uvW2l9tnf5M77xR4i0jw1YpeaxdC3idxHGApZnb0AHJqtovjDQtY1KLTrK4ka6ltRdKjxMh8vcVzyOOQeK8k8RaPrE+m/D9ta13U5L2+vP3hMmTEzjcGU9mAIH4V0kCtpPxpmXzZ7xrTw0vzyHMkpVm5J7k4rP6xPnfMrK9v8AyW52SynDxou0uadpPTb3Zcq6fqerVU1jUbTSNLuNTv5PKtbZDJK+CcKPYV4h4f1z4haxZ2viLTYdevLiW53MiyQ/YDFuwVCE7gQO/WvUfird3Vn8N9avLWV7e4jtSyOpwynIrRYjmpSmlay/Q5K2USw+Jp0JyT5nZ2e2qT9N9NPkdFp95b3+nwX1q++3njWWNsYypGQcfSqfhvXtN8Q2DX2lTGaBZWhLFSvzKcEc1X8ETTXPgfRbi4kaSWXT4Xd2PLMYwSTXifhxdbsfhfqviTTPElxY/wBmahM6WkeBHId4yH9c54pV8Q6NRK2lm38rf5jwmWQxCqR5rNSjFX21uui8kfQ9ZviXXdN8O6WdS1aYw2wdULBS3LHA4FedzatrvjDxnZ6BBrF1odsmkRX0rWuFklkcDgH+6M9PY1zXifXNU1b4P6va6rci7uNM1hbQXQXHnKrcMfes62L5YycVqr/g7M2w2RudSmqkt3G6W6UttbWPekYMgZehGRS15XZ3WveHfiPoGnz+IbjV7TW7dmlhlxtiYLkNGB91f/r1o/GvVtW0uPw3/ZOoyWMlzqyQSOp+UqykfMO4749q6HXXK5W2dv6+85FlcpV6dKM0+dXT1tpfyvumegyyLFE8jnCopYn2FUPDet6d4h0iLVdKmM1rLnY5UrnBweDXn2k3etaL8RdR8KXmt3OsWdxpL3ivckF4X6EcdAfSuT0bxBq2j/CDwtY6QZ0m1O+kgeSDb5oUMSVQtwGOeCfSsXiktWtP1vY64ZI5wtGSbbjZ7KzjJtu+unKe/UV5PoV540sdM8TR6hBrcOnR6ZJNZXOoyxtPHMFORuQ8+o9MVz82reLtM8DeG/G03ie8nluLmKCSzbHkvGcjn1YheSfWr+srT3X/AE7EwyOc5OKqR3SXW7aulpf0fZnuhuIPtItvOj88pvEe4btucZx1xnvUleRT6Xdan8e763OvanaiLTUmRreUIQu9T5XT7mTnFQa54p1jwnL4z0W81C5ubllSbRnkcs4WY7Qqn/ZPT3U1P1qy5pLv+F/8iY5M6jjGlO8nGMrWf2ml+F9fI9koryDU28VWvi7wf4WXxHewy3mmSC+mL72ZxlmYZ/i4IB7Vu/CrUNXXxF4n8N6nqc+px6XPH9nuJzmQq4bgnv0FaxrXny27/gZVsqdOi6ymnpzW125uW/bc6+fXtMh8R2/h6ScjULiFp449pwUBwTnpWnXmniONpvjvpEKyPGX0S4UOpwykkjIPrXIf8JH4sv8AwzaaHb6teR6zpjX019Ksh8yVbf7qk9wxOKwWL5b8y6v8Hb/gnRDJvbRhKnK10m79L82vp7tvVnvVFeRwajr/AI11LxHPo+sXlnb2mlQparBKVH2ll3k8d+Cv4imaF4r1TxbqngzTbO+uIHjt3u9ZMTlSxjOzY3szKT+NaLEpu1t9vva/S/oZPJaii25LRXl/d93mV/Xb1PUtc1Sz0XSbnVNQkMVrbJvlcKTgfQVPYXUN9ZQXlu26GeMSRtjGVIyK8K1KbxB4o+H3izxPdeIriKFJJoF03A8kRqQMEf3umD61uXF/rGo634O8HWGr3OkWs2kJdzT25AkkIUgKD/wH9azhi+Z6LR2t87/ojeWRqMLc65k5c29koxTfS7evQ9M0bXtM1e+1GysZzJPp03k3KlSNj88c9eladeG6Hquo+FdM+JWox3C3d/a3saicqMM5O3eR0zznHrWpBe+I/C+r+Ebq48S3WsQ+IHWO5t7ggqhYKd0foBuqqeKulddr/PRCr5JacvZzVul76tQUn000el7HqmqahZaXaG71C5jtoFIUyOcAEnAH50lhqVhfzXMNndRzyWr+XOqnJjb0PvVbxLo9n4i0iTTLt28lpEZjGRkFWDD+VGiaHZ6TealdWxcvqNx9om3HgNtC8e3FdF58/keQo0fYttvn/Dp/wfwNSiiirOcK4vxD8N9D1rXrnWp7rU7e7uFVZDbXTRghQAOB9K7SionTjU+JXN8Piq2Gk5UpNN6aHOxeD9KTXdJ1rddPd6Vam1gZpSQUIIJb1PJ5qGw8DaLZeG9U0CH7T9j1OaSa4zKS258Zwe3QV1FFDpwd1b+nuX9dxGnvvS34Ntfc238ypo+n2+laRa6Xa7/ItYVhj3HJ2qMDJrDtvA+i2/hXUfDcf2n7DqDyPNmUl8uctg9q6eiiUIy+JeREMTWg24yau0/mtmcvrXgXQtW0/TrWdbiKTToxHa3MMxSZFAxjcOe1SWPgjw7aeGbnw8ljvsrvJuPMYs8rH+It1zkda6Sik6UG27bl/XsTyqHO7J3367/mcbo/w38O6Xf6dfwm+kudPZjBJNcs5wRjac/wjsKvfEXUpLHw7LbxaJeau96r2ywwJkAsp5c9l966Sik6UeRwjpcr67UnVjUrNzt3fz/M5H4SeGZPC3gm20+6RVvJSZrkA5w7fw59hgfhTtM+H3h7T9L1nTbeOfyNYJNzulJIBzwp7AZOK6yin7KFkrbK3yCeYYidSdTmacnd27p3X3PYy/CuhWHhvQ4NH01XFtDuK723MSSSST35NR2fh3T7XxTe+JIvN+23kKQy5fK7V6YHatiiq5VppsYvEVXKUnJ3lv5631+Zjaf4b06x8Q6nrkPnfa9SREny+VwowMDtVC28B+HYfCcvhh7eSfT5JWmxK5LK5OchuoIPSuooqfZQta39blrGV1qpvp/5LovuWxy/hvwLoehT3N1bi6uLu4iML3FzO0kgj/ugnoK0fCHh7T/C+hQ6Npnm/ZoWZl8x9zZYknn6mteiqjCMdkFXF16yaqTbvZv5aL7rs4/Xfh14e1bWZtWf7ba3FwALn7LcNEs+P7wHWuc+IGl3HjPxfpOgxaFdxWWlXIkutQmG2No8AlEP8WcAfUV6nRWUsPBqyVle787HTQzSvSkpt3cU1G7fu3VvyMbXvDena1d6Vc3YlD6XP59uI32gNjHI7igeG9O/4S5/E/703z2otSC/ybAc/d9ea2aK15I3vbz/AAt+RyLE1VHlUna1vk3dr7zjYfhv4ft9QNxaSajawmbzmtIbt1gLZznYDjrXReI9ItNe0O70e+8z7NdR+XJsba2PY1oUVKpQUXFLQqeMr1JxnKbbjs+xV0mwg0zSbXTLbd5FrCsMe45O1RgZP0FcYPhL4S8tIjHemHzTNLF9pbZMxOfnHQ4rvaKc6cJu8lcdHG4ig26c2r72e/8AVzmfE/gfQtemtrieOe1ubaPyop7SUxOI/wC5kdvao5/APhuTwkvhdbV4tOEqzMqSEM7g5yzdTnvXVUUnRpu+m444/ExjGKqO0dVrszlfD/gHw/ouunWbWO4kulQxwmeZpBAh/hQH7orD+OOk3OsReGbeGxmu4RrEZuRGpO2MghicdBg9a9GopOjFx5EtP+Dc0o5lWhiI4iT5pLu/K36nMeG/A+h6Dc3t1arcy3N4nlyTXExkcJ/dBPQVHF4A8OL4Qh8LyW8stjA5khZ5CZI3yTuDdQeTXV0U/Ywtaxm8fiXLmdR3unv1Wi+5HM6X4K0ywsNQtDd6ldi/gNvK9zdNIwQgjCk9OtR33gPQ7zwlYeGZvtP2GwlSWHEpD5XOMnv9411VFP2cOwfX8Tzc3O73v87Wv9xzHiDwPouta7b63O13BewoE8y3naPzFByFbHUVymr6XceM/ijpdzJoN1Z6foTP511crtFywbKKo7rkZzXqVFRKhFtPzv8AM1oZlWore7ScVr8Kejt8vuMW/wDDWnXvivTvEk3nfbtPjeOHa5CYYEHI79TS6N4b0/Std1XWbXzvtOqMjXG5yVyucYHbrWzRWnJG97HM8TWceRydrW+V72+/Ux7nw5p9x4stfE0nm/bra3a3jw52bGOTketVNO8GaJY+I9U16GOX7XqaFJwzkoAcZ2jtnHNdHRU+yh2/p7jWLrpcqm7Wt8r3t95ymjaHpPw98M3x0iyvrqPeZ3iQmWWRsAYGfYDisX4P+G7iyvdb8TX2mnTZtWuWaC1Y5aGHJYA+mSentXotFJUYqSl2VkbvMarp1Iy1lO3M76tLW33nEX/wv8K3l1qE0kV2iX+5poI7hli3n+MKON3vV7XPAeg6va6ZDcLcxSaYgjtriGYpKqgYxuHJHFdTRQqFNK3Kif7Sxd4v2j0218rfloc1ovgfw9pNtqtrbWrNbapj7TDK5dWwuO/r1+tVfD3w78OaLqsOpQJdTzW4ItRcTtItuD2QHpXX0U/ZQunbYl4/FNSXtH72+u+lvy0Mjw34e0/QPt32Dzv9NuWuZfMkL/OfTPQe1a9FFXGKirLY56lSdSTlN3YUUUUyD//Z"/>
          <p:cNvSpPr>
            <a:spLocks noChangeAspect="1" noChangeArrowheads="1"/>
          </p:cNvSpPr>
          <p:nvPr/>
        </p:nvSpPr>
        <p:spPr bwMode="auto">
          <a:xfrm>
            <a:off x="36512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rotWithShape="1">
          <a:blip r:embed="rId2"/>
          <a:srcRect l="34613" t="4502" r="36772" b="23382"/>
          <a:stretch/>
        </p:blipFill>
        <p:spPr>
          <a:xfrm>
            <a:off x="5162550" y="3509963"/>
            <a:ext cx="2009775" cy="3014664"/>
          </a:xfrm>
          <a:prstGeom prst="rect">
            <a:avLst/>
          </a:prstGeom>
        </p:spPr>
      </p:pic>
    </p:spTree>
    <p:extLst>
      <p:ext uri="{BB962C8B-B14F-4D97-AF65-F5344CB8AC3E}">
        <p14:creationId xmlns:p14="http://schemas.microsoft.com/office/powerpoint/2010/main" val="12964403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Staff </a:t>
            </a:r>
            <a:r>
              <a:rPr lang="en-GB" b="1" dirty="0" err="1" smtClean="0"/>
              <a:t>yr</a:t>
            </a:r>
            <a:r>
              <a:rPr lang="en-GB" b="1" dirty="0" smtClean="0"/>
              <a:t> </a:t>
            </a:r>
            <a:r>
              <a:rPr lang="en-GB" b="1" dirty="0" err="1" smtClean="0"/>
              <a:t>adran</a:t>
            </a:r>
            <a:endParaRPr lang="en-GB" b="1" dirty="0"/>
          </a:p>
        </p:txBody>
      </p:sp>
      <p:sp>
        <p:nvSpPr>
          <p:cNvPr id="3" name="Content Placeholder 2"/>
          <p:cNvSpPr>
            <a:spLocks noGrp="1"/>
          </p:cNvSpPr>
          <p:nvPr>
            <p:ph idx="1"/>
          </p:nvPr>
        </p:nvSpPr>
        <p:spPr/>
        <p:txBody>
          <a:bodyPr>
            <a:normAutofit/>
          </a:bodyPr>
          <a:lstStyle/>
          <a:p>
            <a:pPr marL="0" indent="0">
              <a:buNone/>
            </a:pPr>
            <a:r>
              <a:rPr lang="en-GB" dirty="0" err="1" smtClean="0"/>
              <a:t>Dosbarth</a:t>
            </a:r>
            <a:r>
              <a:rPr lang="en-GB" dirty="0" smtClean="0"/>
              <a:t> /Class  4/5S - Mrs S Stephens</a:t>
            </a:r>
          </a:p>
          <a:p>
            <a:pPr marL="0" indent="0">
              <a:buNone/>
            </a:pPr>
            <a:r>
              <a:rPr lang="en-GB" dirty="0" err="1" smtClean="0"/>
              <a:t>Dosbarth</a:t>
            </a:r>
            <a:r>
              <a:rPr lang="en-GB" dirty="0" smtClean="0"/>
              <a:t> /Class 4/5A</a:t>
            </a:r>
            <a:r>
              <a:rPr lang="en-GB" dirty="0"/>
              <a:t>-</a:t>
            </a:r>
            <a:r>
              <a:rPr lang="en-GB" dirty="0" smtClean="0"/>
              <a:t> Mrs Asher</a:t>
            </a:r>
          </a:p>
          <a:p>
            <a:pPr marL="0" indent="0">
              <a:buNone/>
            </a:pPr>
            <a:r>
              <a:rPr lang="en-GB" dirty="0" err="1" smtClean="0"/>
              <a:t>Dosbarth</a:t>
            </a:r>
            <a:r>
              <a:rPr lang="en-GB" dirty="0" smtClean="0"/>
              <a:t> / Class 4/5H- Mr Hinton</a:t>
            </a:r>
            <a:endParaRPr lang="en-GB" dirty="0"/>
          </a:p>
          <a:p>
            <a:pPr marL="0" indent="0">
              <a:buNone/>
            </a:pPr>
            <a:endParaRPr lang="en-GB" dirty="0"/>
          </a:p>
          <a:p>
            <a:pPr marL="0" indent="0">
              <a:buNone/>
            </a:pPr>
            <a:r>
              <a:rPr lang="en-GB" dirty="0" err="1" smtClean="0"/>
              <a:t>Cynorthwywyr</a:t>
            </a:r>
            <a:r>
              <a:rPr lang="en-GB" dirty="0" smtClean="0"/>
              <a:t>/Teaching assistants-Mrs M Kingdom, Mrs L Thomas,    Mr O Williams a Miss E John.</a:t>
            </a:r>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spTree>
    <p:extLst>
      <p:ext uri="{BB962C8B-B14F-4D97-AF65-F5344CB8AC3E}">
        <p14:creationId xmlns:p14="http://schemas.microsoft.com/office/powerpoint/2010/main" val="8048824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Ethos a </a:t>
            </a:r>
            <a:r>
              <a:rPr lang="en-GB" b="1" dirty="0" err="1" smtClean="0"/>
              <a:t>Gweledigaeth</a:t>
            </a:r>
            <a:endParaRPr lang="en-GB" b="1" dirty="0"/>
          </a:p>
        </p:txBody>
      </p:sp>
      <p:pic>
        <p:nvPicPr>
          <p:cNvPr id="2050" name="Picture 2" descr="Bridgelea Primary School: Nurture School Awar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7260" y="4464903"/>
            <a:ext cx="1964186" cy="208346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Balancing Equity and Efficiency | Health Knowledge"/>
          <p:cNvPicPr>
            <a:picLocks noChangeAspect="1" noChangeArrowheads="1"/>
          </p:cNvPicPr>
          <p:nvPr/>
        </p:nvPicPr>
        <p:blipFill rotWithShape="1">
          <a:blip r:embed="rId3">
            <a:extLst>
              <a:ext uri="{28A0092B-C50C-407E-A947-70E740481C1C}">
                <a14:useLocalDpi xmlns:a14="http://schemas.microsoft.com/office/drawing/2010/main" val="0"/>
              </a:ext>
            </a:extLst>
          </a:blip>
          <a:srcRect l="10705" t="6968" r="9485" b="11843"/>
          <a:stretch/>
        </p:blipFill>
        <p:spPr bwMode="auto">
          <a:xfrm>
            <a:off x="5321249" y="4605510"/>
            <a:ext cx="2440261" cy="180225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Unicef Rights Respecting School Award | Shaftesbury Pa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9498842" y="4491526"/>
            <a:ext cx="1907722" cy="1916238"/>
          </a:xfrm>
          <a:prstGeom prst="rect">
            <a:avLst/>
          </a:prstGeom>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0064" y="1220120"/>
            <a:ext cx="11205589" cy="3244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83042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588" y="636588"/>
            <a:ext cx="10912475" cy="559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a:spLocks noGrp="1"/>
          </p:cNvSpPr>
          <p:nvPr>
            <p:ph type="title"/>
          </p:nvPr>
        </p:nvSpPr>
        <p:spPr>
          <a:xfrm>
            <a:off x="838200" y="365125"/>
            <a:ext cx="10515600" cy="1325563"/>
          </a:xfrm>
        </p:spPr>
        <p:txBody>
          <a:bodyPr/>
          <a:lstStyle/>
          <a:p>
            <a:pPr algn="ctr"/>
            <a:r>
              <a:rPr lang="en-GB" b="1" dirty="0" smtClean="0"/>
              <a:t>Behaviour and Anti-bullying Policies</a:t>
            </a:r>
            <a:r>
              <a:rPr lang="en-GB" dirty="0" smtClean="0"/>
              <a:t/>
            </a:r>
            <a:br>
              <a:rPr lang="en-GB" dirty="0" smtClean="0"/>
            </a:br>
            <a:endParaRPr lang="en-GB" dirty="0"/>
          </a:p>
        </p:txBody>
      </p:sp>
    </p:spTree>
    <p:extLst>
      <p:ext uri="{BB962C8B-B14F-4D97-AF65-F5344CB8AC3E}">
        <p14:creationId xmlns:p14="http://schemas.microsoft.com/office/powerpoint/2010/main" val="12676152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smtClean="0"/>
              <a:t>Disgyblaeth</a:t>
            </a:r>
            <a:r>
              <a:rPr lang="en-GB" b="1" dirty="0" smtClean="0"/>
              <a:t> a </a:t>
            </a:r>
            <a:r>
              <a:rPr lang="en-GB" b="1" dirty="0" err="1" smtClean="0"/>
              <a:t>Gwrth</a:t>
            </a:r>
            <a:r>
              <a:rPr lang="en-GB" b="1" dirty="0" smtClean="0"/>
              <a:t> </a:t>
            </a:r>
            <a:r>
              <a:rPr lang="en-GB" b="1" dirty="0" err="1" smtClean="0"/>
              <a:t>fwlio</a:t>
            </a:r>
            <a:r>
              <a:rPr lang="en-GB" dirty="0" smtClean="0"/>
              <a:t/>
            </a:r>
            <a:br>
              <a:rPr lang="en-GB" dirty="0" smtClean="0"/>
            </a:br>
            <a:endParaRPr lang="en-GB" dirty="0"/>
          </a:p>
        </p:txBody>
      </p:sp>
      <p:sp>
        <p:nvSpPr>
          <p:cNvPr id="3" name="Content Placeholder 2"/>
          <p:cNvSpPr>
            <a:spLocks noGrp="1"/>
          </p:cNvSpPr>
          <p:nvPr>
            <p:ph idx="1"/>
          </p:nvPr>
        </p:nvSpPr>
        <p:spPr>
          <a:xfrm>
            <a:off x="165463" y="1311910"/>
            <a:ext cx="11788312" cy="4592501"/>
          </a:xfrm>
        </p:spPr>
        <p:txBody>
          <a:bodyPr>
            <a:normAutofit fontScale="25000" lnSpcReduction="20000"/>
          </a:bodyPr>
          <a:lstStyle/>
          <a:p>
            <a:pPr marL="0" indent="0">
              <a:buNone/>
            </a:pPr>
            <a:r>
              <a:rPr lang="en-GB" sz="7200" dirty="0" err="1" smtClean="0"/>
              <a:t>Mae’r</a:t>
            </a:r>
            <a:r>
              <a:rPr lang="en-GB" sz="7200" dirty="0" smtClean="0"/>
              <a:t> </a:t>
            </a:r>
            <a:r>
              <a:rPr lang="en-GB" sz="7200" dirty="0" err="1" smtClean="0"/>
              <a:t>ysgol</a:t>
            </a:r>
            <a:r>
              <a:rPr lang="en-GB" sz="7200" dirty="0" smtClean="0"/>
              <a:t> </a:t>
            </a:r>
            <a:r>
              <a:rPr lang="en-GB" sz="7200" dirty="0" err="1" smtClean="0"/>
              <a:t>yn</a:t>
            </a:r>
            <a:r>
              <a:rPr lang="en-GB" sz="7200" dirty="0" smtClean="0"/>
              <a:t> </a:t>
            </a:r>
            <a:r>
              <a:rPr lang="en-GB" sz="7200" dirty="0" err="1" smtClean="0"/>
              <a:t>defnyddio</a:t>
            </a:r>
            <a:r>
              <a:rPr lang="en-GB" sz="7200" dirty="0" smtClean="0"/>
              <a:t> </a:t>
            </a:r>
            <a:r>
              <a:rPr lang="en-GB" sz="7200" dirty="0" err="1" smtClean="0"/>
              <a:t>strategaethau</a:t>
            </a:r>
            <a:r>
              <a:rPr lang="en-GB" sz="7200" dirty="0" smtClean="0"/>
              <a:t> </a:t>
            </a:r>
            <a:r>
              <a:rPr lang="en-GB" sz="7200" dirty="0" err="1" smtClean="0"/>
              <a:t>Arfer</a:t>
            </a:r>
            <a:r>
              <a:rPr lang="en-GB" sz="7200" dirty="0" smtClean="0"/>
              <a:t> </a:t>
            </a:r>
            <a:r>
              <a:rPr lang="en-GB" sz="7200" dirty="0" err="1" smtClean="0"/>
              <a:t>Adferol</a:t>
            </a:r>
            <a:r>
              <a:rPr lang="en-GB" sz="7200" dirty="0" smtClean="0"/>
              <a:t> </a:t>
            </a:r>
            <a:r>
              <a:rPr lang="en-GB" sz="7200" dirty="0" err="1" smtClean="0"/>
              <a:t>er</a:t>
            </a:r>
            <a:r>
              <a:rPr lang="en-GB" sz="7200" dirty="0" smtClean="0"/>
              <a:t> </a:t>
            </a:r>
            <a:r>
              <a:rPr lang="en-GB" sz="7200" dirty="0" err="1" smtClean="0"/>
              <a:t>mwyn</a:t>
            </a:r>
            <a:r>
              <a:rPr lang="en-GB" sz="7200" dirty="0" smtClean="0"/>
              <a:t> </a:t>
            </a:r>
            <a:r>
              <a:rPr lang="en-GB" sz="7200" dirty="0" err="1" smtClean="0"/>
              <a:t>ceisio</a:t>
            </a:r>
            <a:r>
              <a:rPr lang="en-GB" sz="7200" dirty="0" smtClean="0"/>
              <a:t> </a:t>
            </a:r>
            <a:r>
              <a:rPr lang="en-GB" sz="7200" dirty="0" err="1" smtClean="0"/>
              <a:t>datrys</a:t>
            </a:r>
            <a:r>
              <a:rPr lang="en-GB" sz="7200" dirty="0" smtClean="0"/>
              <a:t> </a:t>
            </a:r>
            <a:r>
              <a:rPr lang="en-GB" sz="7200" dirty="0" err="1" smtClean="0"/>
              <a:t>sefyllfa</a:t>
            </a:r>
            <a:r>
              <a:rPr lang="en-GB" sz="7200" dirty="0" smtClean="0"/>
              <a:t> o </a:t>
            </a:r>
            <a:r>
              <a:rPr lang="en-GB" sz="7200" dirty="0" err="1" smtClean="0"/>
              <a:t>gwmpo</a:t>
            </a:r>
            <a:r>
              <a:rPr lang="en-GB" sz="7200" dirty="0" smtClean="0"/>
              <a:t> mas ac </a:t>
            </a:r>
            <a:r>
              <a:rPr lang="en-GB" sz="7200" dirty="0" err="1" smtClean="0"/>
              <a:t>yn</a:t>
            </a:r>
            <a:r>
              <a:rPr lang="en-GB" sz="7200" dirty="0" smtClean="0"/>
              <a:t> </a:t>
            </a:r>
            <a:r>
              <a:rPr lang="en-GB" sz="7200" dirty="0" err="1" smtClean="0"/>
              <a:t>annog</a:t>
            </a:r>
            <a:r>
              <a:rPr lang="en-GB" sz="7200" dirty="0" smtClean="0"/>
              <a:t> </a:t>
            </a:r>
            <a:r>
              <a:rPr lang="en-GB" sz="7200" dirty="0" err="1" smtClean="0"/>
              <a:t>cyfrifoldeb</a:t>
            </a:r>
            <a:r>
              <a:rPr lang="en-GB" sz="7200" dirty="0" smtClean="0"/>
              <a:t> </a:t>
            </a:r>
            <a:r>
              <a:rPr lang="en-GB" sz="7200" dirty="0" err="1" smtClean="0"/>
              <a:t>personol</a:t>
            </a:r>
            <a:r>
              <a:rPr lang="en-GB" sz="7200" dirty="0" smtClean="0"/>
              <a:t> am </a:t>
            </a:r>
            <a:r>
              <a:rPr lang="en-GB" sz="7200" dirty="0" err="1" smtClean="0"/>
              <a:t>sefyllfaoedd</a:t>
            </a:r>
            <a:r>
              <a:rPr lang="en-GB" sz="7200" dirty="0" smtClean="0"/>
              <a:t> </a:t>
            </a:r>
            <a:r>
              <a:rPr lang="en-GB" sz="7200" dirty="0" err="1" smtClean="0"/>
              <a:t>o’r</a:t>
            </a:r>
            <a:r>
              <a:rPr lang="en-GB" sz="7200" dirty="0" smtClean="0"/>
              <a:t> </a:t>
            </a:r>
            <a:r>
              <a:rPr lang="en-GB" sz="7200" dirty="0" err="1" smtClean="0"/>
              <a:t>fath</a:t>
            </a:r>
            <a:r>
              <a:rPr lang="en-GB" sz="7200" dirty="0" smtClean="0"/>
              <a:t>. </a:t>
            </a:r>
          </a:p>
          <a:p>
            <a:pPr marL="0" indent="0">
              <a:buNone/>
            </a:pPr>
            <a:endParaRPr lang="en-GB" sz="7200" dirty="0"/>
          </a:p>
          <a:p>
            <a:pPr marL="0" indent="0" fontAlgn="t">
              <a:buNone/>
            </a:pPr>
            <a:r>
              <a:rPr lang="en-GB" sz="7200" b="1" dirty="0" err="1"/>
              <a:t>Mae’r</a:t>
            </a:r>
            <a:r>
              <a:rPr lang="en-GB" sz="7200" b="1" dirty="0"/>
              <a:t> </a:t>
            </a:r>
            <a:r>
              <a:rPr lang="en-GB" sz="7200" b="1" dirty="0" err="1"/>
              <a:t>cwestiynau</a:t>
            </a:r>
            <a:r>
              <a:rPr lang="en-GB" sz="7200" b="1" dirty="0"/>
              <a:t> </a:t>
            </a:r>
            <a:r>
              <a:rPr lang="en-GB" sz="7200" b="1" dirty="0" err="1"/>
              <a:t>canlynol</a:t>
            </a:r>
            <a:r>
              <a:rPr lang="en-GB" sz="7200" b="1" dirty="0"/>
              <a:t> </a:t>
            </a:r>
            <a:r>
              <a:rPr lang="en-GB" sz="7200" b="1" dirty="0" err="1"/>
              <a:t>yn</a:t>
            </a:r>
            <a:r>
              <a:rPr lang="en-GB" sz="7200" b="1" dirty="0"/>
              <a:t> </a:t>
            </a:r>
            <a:r>
              <a:rPr lang="en-GB" sz="7200" b="1" dirty="0" err="1"/>
              <a:t>ddibynadwy</a:t>
            </a:r>
            <a:r>
              <a:rPr lang="en-GB" sz="7200" b="1" dirty="0"/>
              <a:t> </a:t>
            </a:r>
            <a:r>
              <a:rPr lang="en-GB" sz="7200" b="1" dirty="0" err="1"/>
              <a:t>wrth</a:t>
            </a:r>
            <a:r>
              <a:rPr lang="en-GB" sz="7200" b="1" dirty="0"/>
              <a:t> </a:t>
            </a:r>
            <a:r>
              <a:rPr lang="en-GB" sz="7200" b="1" dirty="0" err="1"/>
              <a:t>ymateb</a:t>
            </a:r>
            <a:r>
              <a:rPr lang="en-GB" sz="7200" b="1" dirty="0"/>
              <a:t> </a:t>
            </a:r>
            <a:r>
              <a:rPr lang="en-GB" sz="7200" b="1" dirty="0" err="1"/>
              <a:t>i</a:t>
            </a:r>
            <a:r>
              <a:rPr lang="en-GB" sz="7200" b="1" dirty="0"/>
              <a:t> </a:t>
            </a:r>
            <a:r>
              <a:rPr lang="en-GB" sz="7200" b="1" dirty="0" err="1"/>
              <a:t>ymddygiad</a:t>
            </a:r>
            <a:r>
              <a:rPr lang="en-GB" sz="7200" b="1" dirty="0"/>
              <a:t> </a:t>
            </a:r>
            <a:r>
              <a:rPr lang="en-GB" sz="7200" b="1" dirty="0" err="1"/>
              <a:t>heriol</a:t>
            </a:r>
            <a:r>
              <a:rPr lang="en-GB" sz="7200" b="1" dirty="0" smtClean="0"/>
              <a:t>:</a:t>
            </a:r>
            <a:endParaRPr lang="en-GB" sz="7200" b="1" dirty="0"/>
          </a:p>
          <a:p>
            <a:pPr fontAlgn="t"/>
            <a:r>
              <a:rPr lang="en-GB" sz="7200" dirty="0"/>
              <a:t>Beth </a:t>
            </a:r>
            <a:r>
              <a:rPr lang="en-GB" sz="7200" dirty="0" err="1"/>
              <a:t>ddigwyddodd</a:t>
            </a:r>
            <a:r>
              <a:rPr lang="en-GB" sz="7200" dirty="0"/>
              <a:t>?</a:t>
            </a:r>
          </a:p>
          <a:p>
            <a:pPr fontAlgn="t"/>
            <a:r>
              <a:rPr lang="en-GB" sz="7200" dirty="0"/>
              <a:t>Beth </a:t>
            </a:r>
            <a:r>
              <a:rPr lang="en-GB" sz="7200" dirty="0" err="1"/>
              <a:t>oedd</a:t>
            </a:r>
            <a:r>
              <a:rPr lang="en-GB" sz="7200" dirty="0"/>
              <a:t> </a:t>
            </a:r>
            <a:r>
              <a:rPr lang="en-GB" sz="7200" dirty="0" err="1"/>
              <a:t>ar</a:t>
            </a:r>
            <a:r>
              <a:rPr lang="en-GB" sz="7200" dirty="0"/>
              <a:t> </a:t>
            </a:r>
            <a:r>
              <a:rPr lang="en-GB" sz="7200" dirty="0" err="1"/>
              <a:t>dy</a:t>
            </a:r>
            <a:r>
              <a:rPr lang="en-GB" sz="7200" dirty="0"/>
              <a:t> </a:t>
            </a:r>
            <a:r>
              <a:rPr lang="en-GB" sz="7200" dirty="0" err="1"/>
              <a:t>feddwl</a:t>
            </a:r>
            <a:r>
              <a:rPr lang="en-GB" sz="7200" dirty="0"/>
              <a:t> </a:t>
            </a:r>
            <a:r>
              <a:rPr lang="en-GB" sz="7200" dirty="0" err="1"/>
              <a:t>ar</a:t>
            </a:r>
            <a:r>
              <a:rPr lang="en-GB" sz="7200" dirty="0"/>
              <a:t> y </a:t>
            </a:r>
            <a:r>
              <a:rPr lang="en-GB" sz="7200" dirty="0" err="1"/>
              <a:t>pryd</a:t>
            </a:r>
            <a:r>
              <a:rPr lang="en-GB" sz="7200" dirty="0"/>
              <a:t>?</a:t>
            </a:r>
          </a:p>
          <a:p>
            <a:pPr fontAlgn="t"/>
            <a:r>
              <a:rPr lang="en-GB" sz="7200" dirty="0"/>
              <a:t>Beth </a:t>
            </a:r>
            <a:r>
              <a:rPr lang="en-GB" sz="7200" dirty="0" err="1"/>
              <a:t>sydd</a:t>
            </a:r>
            <a:r>
              <a:rPr lang="en-GB" sz="7200" dirty="0"/>
              <a:t> </a:t>
            </a:r>
            <a:r>
              <a:rPr lang="en-GB" sz="7200" dirty="0" err="1"/>
              <a:t>wedi</a:t>
            </a:r>
            <a:r>
              <a:rPr lang="en-GB" sz="7200" dirty="0"/>
              <a:t> bod </a:t>
            </a:r>
            <a:r>
              <a:rPr lang="en-GB" sz="7200" dirty="0" err="1"/>
              <a:t>ar</a:t>
            </a:r>
            <a:r>
              <a:rPr lang="en-GB" sz="7200" dirty="0"/>
              <a:t> </a:t>
            </a:r>
            <a:r>
              <a:rPr lang="en-GB" sz="7200" dirty="0" err="1"/>
              <a:t>dy</a:t>
            </a:r>
            <a:r>
              <a:rPr lang="en-GB" sz="7200" dirty="0"/>
              <a:t> </a:t>
            </a:r>
            <a:r>
              <a:rPr lang="en-GB" sz="7200" dirty="0" err="1"/>
              <a:t>feddwl</a:t>
            </a:r>
            <a:r>
              <a:rPr lang="en-GB" sz="7200" dirty="0"/>
              <a:t> </a:t>
            </a:r>
            <a:r>
              <a:rPr lang="en-GB" sz="7200" dirty="0" err="1"/>
              <a:t>ers</a:t>
            </a:r>
            <a:r>
              <a:rPr lang="en-GB" sz="7200" dirty="0"/>
              <a:t> </a:t>
            </a:r>
            <a:r>
              <a:rPr lang="en-GB" sz="7200" dirty="0" err="1"/>
              <a:t>hynny</a:t>
            </a:r>
            <a:r>
              <a:rPr lang="en-GB" sz="7200" dirty="0"/>
              <a:t>?</a:t>
            </a:r>
          </a:p>
          <a:p>
            <a:pPr fontAlgn="t"/>
            <a:r>
              <a:rPr lang="en-GB" sz="7200" dirty="0" err="1"/>
              <a:t>Pwy</a:t>
            </a:r>
            <a:r>
              <a:rPr lang="en-GB" sz="7200" dirty="0"/>
              <a:t> </a:t>
            </a:r>
            <a:r>
              <a:rPr lang="en-GB" sz="7200" dirty="0" err="1"/>
              <a:t>sydd</a:t>
            </a:r>
            <a:r>
              <a:rPr lang="en-GB" sz="7200" dirty="0"/>
              <a:t> </a:t>
            </a:r>
            <a:r>
              <a:rPr lang="en-GB" sz="7200" dirty="0" err="1"/>
              <a:t>wedi</a:t>
            </a:r>
            <a:r>
              <a:rPr lang="en-GB" sz="7200" dirty="0"/>
              <a:t> </a:t>
            </a:r>
            <a:r>
              <a:rPr lang="en-GB" sz="7200" dirty="0" err="1"/>
              <a:t>cael</a:t>
            </a:r>
            <a:r>
              <a:rPr lang="en-GB" sz="7200" dirty="0"/>
              <a:t> </a:t>
            </a:r>
            <a:r>
              <a:rPr lang="en-GB" sz="7200" dirty="0" err="1"/>
              <a:t>eu</a:t>
            </a:r>
            <a:r>
              <a:rPr lang="en-GB" sz="7200" dirty="0"/>
              <a:t> </a:t>
            </a:r>
            <a:r>
              <a:rPr lang="en-GB" sz="7200" dirty="0" err="1"/>
              <a:t>heffeithio</a:t>
            </a:r>
            <a:r>
              <a:rPr lang="en-GB" sz="7200" dirty="0"/>
              <a:t> </a:t>
            </a:r>
            <a:r>
              <a:rPr lang="en-GB" sz="7200" dirty="0" err="1"/>
              <a:t>gan</a:t>
            </a:r>
            <a:r>
              <a:rPr lang="en-GB" sz="7200" dirty="0"/>
              <a:t> </a:t>
            </a:r>
            <a:r>
              <a:rPr lang="en-GB" sz="7200" dirty="0" err="1"/>
              <a:t>dy</a:t>
            </a:r>
            <a:r>
              <a:rPr lang="en-GB" sz="7200" dirty="0"/>
              <a:t> </a:t>
            </a:r>
            <a:r>
              <a:rPr lang="en-GB" sz="7200" dirty="0" err="1"/>
              <a:t>weithredoedd</a:t>
            </a:r>
            <a:r>
              <a:rPr lang="en-GB" sz="7200" dirty="0"/>
              <a:t> di?</a:t>
            </a:r>
          </a:p>
          <a:p>
            <a:pPr fontAlgn="t"/>
            <a:r>
              <a:rPr lang="en-GB" sz="7200" dirty="0" err="1"/>
              <a:t>Ym</a:t>
            </a:r>
            <a:r>
              <a:rPr lang="en-GB" sz="7200" dirty="0"/>
              <a:t> </a:t>
            </a:r>
            <a:r>
              <a:rPr lang="en-GB" sz="7200" dirty="0" err="1"/>
              <a:t>mha</a:t>
            </a:r>
            <a:r>
              <a:rPr lang="en-GB" sz="7200" dirty="0"/>
              <a:t> </a:t>
            </a:r>
            <a:r>
              <a:rPr lang="en-GB" sz="7200" dirty="0" err="1"/>
              <a:t>ffordd</a:t>
            </a:r>
            <a:r>
              <a:rPr lang="en-GB" sz="7200" dirty="0"/>
              <a:t> </a:t>
            </a:r>
            <a:r>
              <a:rPr lang="en-GB" sz="7200" dirty="0" err="1"/>
              <a:t>mae</a:t>
            </a:r>
            <a:r>
              <a:rPr lang="en-GB" sz="7200" dirty="0"/>
              <a:t> </a:t>
            </a:r>
            <a:r>
              <a:rPr lang="en-GB" sz="7200" dirty="0" err="1"/>
              <a:t>hyn</a:t>
            </a:r>
            <a:r>
              <a:rPr lang="en-GB" sz="7200" dirty="0"/>
              <a:t> </a:t>
            </a:r>
            <a:r>
              <a:rPr lang="en-GB" sz="7200" dirty="0" err="1"/>
              <a:t>wedi</a:t>
            </a:r>
            <a:r>
              <a:rPr lang="en-GB" sz="7200" dirty="0"/>
              <a:t> </a:t>
            </a:r>
            <a:r>
              <a:rPr lang="en-GB" sz="7200" dirty="0" err="1"/>
              <a:t>effeithio</a:t>
            </a:r>
            <a:r>
              <a:rPr lang="en-GB" sz="7200" dirty="0"/>
              <a:t> </a:t>
            </a:r>
            <a:r>
              <a:rPr lang="en-GB" sz="7200" dirty="0" err="1"/>
              <a:t>arnat</a:t>
            </a:r>
            <a:r>
              <a:rPr lang="en-GB" sz="7200" dirty="0"/>
              <a:t> </a:t>
            </a:r>
            <a:r>
              <a:rPr lang="en-GB" sz="7200" dirty="0" err="1"/>
              <a:t>ti</a:t>
            </a:r>
            <a:r>
              <a:rPr lang="en-GB" sz="7200" dirty="0"/>
              <a:t>?</a:t>
            </a:r>
          </a:p>
          <a:p>
            <a:pPr fontAlgn="t"/>
            <a:r>
              <a:rPr lang="en-GB" sz="7200" dirty="0"/>
              <a:t>Beth </a:t>
            </a:r>
            <a:r>
              <a:rPr lang="en-GB" sz="7200" dirty="0" err="1"/>
              <a:t>wyt</a:t>
            </a:r>
            <a:r>
              <a:rPr lang="en-GB" sz="7200" dirty="0"/>
              <a:t> </a:t>
            </a:r>
            <a:r>
              <a:rPr lang="en-GB" sz="7200" dirty="0" err="1"/>
              <a:t>ti’n</a:t>
            </a:r>
            <a:r>
              <a:rPr lang="en-GB" sz="7200" dirty="0"/>
              <a:t> </a:t>
            </a:r>
            <a:r>
              <a:rPr lang="en-GB" sz="7200" dirty="0" err="1"/>
              <a:t>meddwl</a:t>
            </a:r>
            <a:r>
              <a:rPr lang="en-GB" sz="7200" dirty="0"/>
              <a:t> </a:t>
            </a:r>
            <a:r>
              <a:rPr lang="en-GB" sz="7200" dirty="0" err="1"/>
              <a:t>sydd</a:t>
            </a:r>
            <a:r>
              <a:rPr lang="en-GB" sz="7200" dirty="0"/>
              <a:t> </a:t>
            </a:r>
            <a:r>
              <a:rPr lang="en-GB" sz="7200" dirty="0" err="1"/>
              <a:t>angen</a:t>
            </a:r>
            <a:r>
              <a:rPr lang="en-GB" sz="7200" dirty="0"/>
              <a:t> </a:t>
            </a:r>
            <a:r>
              <a:rPr lang="en-GB" sz="7200" dirty="0" err="1"/>
              <a:t>i</a:t>
            </a:r>
            <a:r>
              <a:rPr lang="en-GB" sz="7200" dirty="0"/>
              <a:t> </a:t>
            </a:r>
            <a:r>
              <a:rPr lang="en-GB" sz="7200" dirty="0" err="1"/>
              <a:t>ti</a:t>
            </a:r>
            <a:r>
              <a:rPr lang="en-GB" sz="7200" dirty="0"/>
              <a:t> </a:t>
            </a:r>
            <a:r>
              <a:rPr lang="en-GB" sz="7200" dirty="0" err="1"/>
              <a:t>ei</a:t>
            </a:r>
            <a:r>
              <a:rPr lang="en-GB" sz="7200" dirty="0"/>
              <a:t> </a:t>
            </a:r>
            <a:r>
              <a:rPr lang="en-GB" sz="7200" dirty="0" err="1"/>
              <a:t>wneud</a:t>
            </a:r>
            <a:r>
              <a:rPr lang="en-GB" sz="7200" dirty="0"/>
              <a:t> </a:t>
            </a:r>
            <a:r>
              <a:rPr lang="en-GB" sz="7200" dirty="0" err="1"/>
              <a:t>i</a:t>
            </a:r>
            <a:r>
              <a:rPr lang="en-GB" sz="7200" dirty="0"/>
              <a:t> </a:t>
            </a:r>
            <a:r>
              <a:rPr lang="en-GB" sz="7200" dirty="0" err="1"/>
              <a:t>wneud</a:t>
            </a:r>
            <a:r>
              <a:rPr lang="en-GB" sz="7200" dirty="0"/>
              <a:t> </a:t>
            </a:r>
            <a:r>
              <a:rPr lang="en-GB" sz="7200" dirty="0" err="1"/>
              <a:t>yn</a:t>
            </a:r>
            <a:r>
              <a:rPr lang="en-GB" sz="7200" dirty="0"/>
              <a:t> </a:t>
            </a:r>
            <a:r>
              <a:rPr lang="en-GB" sz="7200" dirty="0" err="1"/>
              <a:t>iawn</a:t>
            </a:r>
            <a:r>
              <a:rPr lang="en-GB" sz="7200" dirty="0"/>
              <a:t> am y </a:t>
            </a:r>
            <a:r>
              <a:rPr lang="en-GB" sz="7200" dirty="0" err="1"/>
              <a:t>gweithredoedd</a:t>
            </a:r>
            <a:r>
              <a:rPr lang="en-GB" sz="7200" dirty="0"/>
              <a:t> </a:t>
            </a:r>
            <a:r>
              <a:rPr lang="en-GB" sz="7200" dirty="0" err="1"/>
              <a:t>yma</a:t>
            </a:r>
            <a:r>
              <a:rPr lang="en-GB" sz="7200" dirty="0" smtClean="0"/>
              <a:t>?</a:t>
            </a:r>
          </a:p>
          <a:p>
            <a:pPr fontAlgn="t"/>
            <a:endParaRPr lang="en-GB" sz="7200" dirty="0"/>
          </a:p>
          <a:p>
            <a:pPr marL="0" indent="0" fontAlgn="t">
              <a:buNone/>
            </a:pPr>
            <a:r>
              <a:rPr lang="en-GB" sz="7200" b="1" dirty="0" err="1"/>
              <a:t>Bwriad</a:t>
            </a:r>
            <a:r>
              <a:rPr lang="en-GB" sz="7200" b="1" dirty="0"/>
              <a:t> y </a:t>
            </a:r>
            <a:r>
              <a:rPr lang="en-GB" sz="7200" b="1" dirty="0" err="1"/>
              <a:t>cwestiynau</a:t>
            </a:r>
            <a:r>
              <a:rPr lang="en-GB" sz="7200" b="1" dirty="0"/>
              <a:t> </a:t>
            </a:r>
            <a:r>
              <a:rPr lang="en-GB" sz="7200" b="1" dirty="0" err="1"/>
              <a:t>canlynol</a:t>
            </a:r>
            <a:r>
              <a:rPr lang="en-GB" sz="7200" b="1" dirty="0"/>
              <a:t> </a:t>
            </a:r>
            <a:r>
              <a:rPr lang="en-GB" sz="7200" b="1" dirty="0" err="1"/>
              <a:t>yw</a:t>
            </a:r>
            <a:r>
              <a:rPr lang="en-GB" sz="7200" b="1" dirty="0"/>
              <a:t> </a:t>
            </a:r>
            <a:r>
              <a:rPr lang="en-GB" sz="7200" b="1" dirty="0" err="1"/>
              <a:t>helpu’r</a:t>
            </a:r>
            <a:r>
              <a:rPr lang="en-GB" sz="7200" b="1" dirty="0"/>
              <a:t> </a:t>
            </a:r>
            <a:r>
              <a:rPr lang="en-GB" sz="7200" b="1" dirty="0" err="1"/>
              <a:t>rhai</a:t>
            </a:r>
            <a:r>
              <a:rPr lang="en-GB" sz="7200" b="1" dirty="0"/>
              <a:t> </a:t>
            </a:r>
            <a:r>
              <a:rPr lang="en-GB" sz="7200" b="1" dirty="0" err="1"/>
              <a:t>hynny</a:t>
            </a:r>
            <a:r>
              <a:rPr lang="en-GB" sz="7200" b="1" dirty="0"/>
              <a:t> a </a:t>
            </a:r>
            <a:r>
              <a:rPr lang="en-GB" sz="7200" b="1" dirty="0" err="1"/>
              <a:t>niweidiwyd</a:t>
            </a:r>
            <a:r>
              <a:rPr lang="en-GB" sz="7200" b="1" dirty="0"/>
              <a:t> </a:t>
            </a:r>
            <a:r>
              <a:rPr lang="en-GB" sz="7200" b="1" dirty="0" err="1"/>
              <a:t>gan</a:t>
            </a:r>
            <a:r>
              <a:rPr lang="en-GB" sz="7200" b="1" dirty="0"/>
              <a:t> </a:t>
            </a:r>
            <a:r>
              <a:rPr lang="en-GB" sz="7200" b="1" dirty="0" err="1"/>
              <a:t>weithredoedd</a:t>
            </a:r>
            <a:r>
              <a:rPr lang="en-GB" sz="7200" b="1" dirty="0"/>
              <a:t> </a:t>
            </a:r>
            <a:r>
              <a:rPr lang="en-GB" sz="7200" b="1" dirty="0" err="1"/>
              <a:t>pobl</a:t>
            </a:r>
            <a:r>
              <a:rPr lang="en-GB" sz="7200" b="1" dirty="0"/>
              <a:t> </a:t>
            </a:r>
            <a:r>
              <a:rPr lang="en-GB" sz="7200" b="1" dirty="0" err="1"/>
              <a:t>eraill</a:t>
            </a:r>
            <a:r>
              <a:rPr lang="en-GB" sz="7200" b="1" dirty="0"/>
              <a:t>:</a:t>
            </a:r>
          </a:p>
          <a:p>
            <a:pPr fontAlgn="t"/>
            <a:r>
              <a:rPr lang="en-GB" sz="7200" dirty="0"/>
              <a:t>Beth </a:t>
            </a:r>
            <a:r>
              <a:rPr lang="en-GB" sz="7200" dirty="0" err="1"/>
              <a:t>oeddet</a:t>
            </a:r>
            <a:r>
              <a:rPr lang="en-GB" sz="7200" dirty="0"/>
              <a:t> </a:t>
            </a:r>
            <a:r>
              <a:rPr lang="en-GB" sz="7200" dirty="0" err="1"/>
              <a:t>ti’n</a:t>
            </a:r>
            <a:r>
              <a:rPr lang="en-GB" sz="7200" dirty="0"/>
              <a:t> </a:t>
            </a:r>
            <a:r>
              <a:rPr lang="en-GB" sz="7200" dirty="0" err="1"/>
              <a:t>meddwl</a:t>
            </a:r>
            <a:r>
              <a:rPr lang="en-GB" sz="7200" dirty="0"/>
              <a:t> pan </a:t>
            </a:r>
            <a:r>
              <a:rPr lang="en-GB" sz="7200" dirty="0" err="1"/>
              <a:t>sylweddolaist</a:t>
            </a:r>
            <a:r>
              <a:rPr lang="en-GB" sz="7200" dirty="0"/>
              <a:t> </a:t>
            </a:r>
            <a:r>
              <a:rPr lang="en-GB" sz="7200" dirty="0" err="1"/>
              <a:t>ti</a:t>
            </a:r>
            <a:r>
              <a:rPr lang="en-GB" sz="7200" dirty="0"/>
              <a:t> </a:t>
            </a:r>
            <a:r>
              <a:rPr lang="en-GB" sz="7200" dirty="0" err="1"/>
              <a:t>beth</a:t>
            </a:r>
            <a:r>
              <a:rPr lang="en-GB" sz="7200" dirty="0"/>
              <a:t> </a:t>
            </a:r>
            <a:r>
              <a:rPr lang="en-GB" sz="7200" dirty="0" err="1"/>
              <a:t>oedd</a:t>
            </a:r>
            <a:r>
              <a:rPr lang="en-GB" sz="7200" dirty="0"/>
              <a:t> </a:t>
            </a:r>
            <a:r>
              <a:rPr lang="en-GB" sz="7200" dirty="0" err="1"/>
              <a:t>wedi</a:t>
            </a:r>
            <a:r>
              <a:rPr lang="en-GB" sz="7200" dirty="0"/>
              <a:t> </a:t>
            </a:r>
            <a:r>
              <a:rPr lang="en-GB" sz="7200" dirty="0" err="1"/>
              <a:t>digwydd</a:t>
            </a:r>
            <a:r>
              <a:rPr lang="en-GB" sz="7200" dirty="0"/>
              <a:t>?</a:t>
            </a:r>
          </a:p>
          <a:p>
            <a:pPr fontAlgn="t"/>
            <a:r>
              <a:rPr lang="en-GB" sz="7200" dirty="0"/>
              <a:t>Beth </a:t>
            </a:r>
            <a:r>
              <a:rPr lang="en-GB" sz="7200" dirty="0" err="1"/>
              <a:t>sydd</a:t>
            </a:r>
            <a:r>
              <a:rPr lang="en-GB" sz="7200" dirty="0"/>
              <a:t> </a:t>
            </a:r>
            <a:r>
              <a:rPr lang="en-GB" sz="7200" dirty="0" err="1"/>
              <a:t>wedi</a:t>
            </a:r>
            <a:r>
              <a:rPr lang="en-GB" sz="7200" dirty="0"/>
              <a:t> bod </a:t>
            </a:r>
            <a:r>
              <a:rPr lang="en-GB" sz="7200" dirty="0" err="1"/>
              <a:t>ar</a:t>
            </a:r>
            <a:r>
              <a:rPr lang="en-GB" sz="7200" dirty="0"/>
              <a:t> </a:t>
            </a:r>
            <a:r>
              <a:rPr lang="en-GB" sz="7200" dirty="0" err="1"/>
              <a:t>dy</a:t>
            </a:r>
            <a:r>
              <a:rPr lang="en-GB" sz="7200" dirty="0"/>
              <a:t> </a:t>
            </a:r>
            <a:r>
              <a:rPr lang="en-GB" sz="7200" dirty="0" err="1"/>
              <a:t>feddwl</a:t>
            </a:r>
            <a:r>
              <a:rPr lang="en-GB" sz="7200" dirty="0"/>
              <a:t> </a:t>
            </a:r>
            <a:r>
              <a:rPr lang="en-GB" sz="7200" dirty="0" err="1"/>
              <a:t>ers</a:t>
            </a:r>
            <a:r>
              <a:rPr lang="en-GB" sz="7200" dirty="0"/>
              <a:t> </a:t>
            </a:r>
            <a:r>
              <a:rPr lang="en-GB" sz="7200" dirty="0" err="1"/>
              <a:t>hynny</a:t>
            </a:r>
            <a:r>
              <a:rPr lang="en-GB" sz="7200" dirty="0"/>
              <a:t>?</a:t>
            </a:r>
          </a:p>
          <a:p>
            <a:pPr fontAlgn="t"/>
            <a:r>
              <a:rPr lang="en-GB" sz="7200" dirty="0" err="1"/>
              <a:t>Sut</a:t>
            </a:r>
            <a:r>
              <a:rPr lang="en-GB" sz="7200" dirty="0"/>
              <a:t> </a:t>
            </a:r>
            <a:r>
              <a:rPr lang="en-GB" sz="7200" dirty="0" err="1"/>
              <a:t>mae</a:t>
            </a:r>
            <a:r>
              <a:rPr lang="en-GB" sz="7200" dirty="0"/>
              <a:t> </a:t>
            </a:r>
            <a:r>
              <a:rPr lang="en-GB" sz="7200" dirty="0" err="1"/>
              <a:t>hyn</a:t>
            </a:r>
            <a:r>
              <a:rPr lang="en-GB" sz="7200" dirty="0"/>
              <a:t> </a:t>
            </a:r>
            <a:r>
              <a:rPr lang="en-GB" sz="7200" dirty="0" err="1"/>
              <a:t>wedi</a:t>
            </a:r>
            <a:r>
              <a:rPr lang="en-GB" sz="7200" dirty="0"/>
              <a:t> </a:t>
            </a:r>
            <a:r>
              <a:rPr lang="en-GB" sz="7200" dirty="0" err="1"/>
              <a:t>effeithio</a:t>
            </a:r>
            <a:r>
              <a:rPr lang="en-GB" sz="7200" dirty="0"/>
              <a:t> </a:t>
            </a:r>
            <a:r>
              <a:rPr lang="en-GB" sz="7200" dirty="0" err="1"/>
              <a:t>arnat</a:t>
            </a:r>
            <a:r>
              <a:rPr lang="en-GB" sz="7200" dirty="0"/>
              <a:t> </a:t>
            </a:r>
            <a:r>
              <a:rPr lang="en-GB" sz="7200" dirty="0" err="1"/>
              <a:t>ti</a:t>
            </a:r>
            <a:r>
              <a:rPr lang="en-GB" sz="7200" dirty="0"/>
              <a:t> a </a:t>
            </a:r>
            <a:r>
              <a:rPr lang="en-GB" sz="7200" dirty="0" err="1"/>
              <a:t>phobl</a:t>
            </a:r>
            <a:r>
              <a:rPr lang="en-GB" sz="7200" dirty="0"/>
              <a:t> </a:t>
            </a:r>
            <a:r>
              <a:rPr lang="en-GB" sz="7200" dirty="0" err="1"/>
              <a:t>eraill</a:t>
            </a:r>
            <a:r>
              <a:rPr lang="en-GB" sz="7200" dirty="0"/>
              <a:t>?</a:t>
            </a:r>
          </a:p>
          <a:p>
            <a:pPr fontAlgn="t"/>
            <a:r>
              <a:rPr lang="en-GB" sz="7200" dirty="0"/>
              <a:t>Beth </a:t>
            </a:r>
            <a:r>
              <a:rPr lang="en-GB" sz="7200" dirty="0" err="1"/>
              <a:t>oedd</a:t>
            </a:r>
            <a:r>
              <a:rPr lang="en-GB" sz="7200" dirty="0"/>
              <a:t> y </a:t>
            </a:r>
            <a:r>
              <a:rPr lang="en-GB" sz="7200" dirty="0" err="1"/>
              <a:t>peth</a:t>
            </a:r>
            <a:r>
              <a:rPr lang="en-GB" sz="7200" dirty="0"/>
              <a:t> </a:t>
            </a:r>
            <a:r>
              <a:rPr lang="en-GB" sz="7200" dirty="0" err="1"/>
              <a:t>anoddaf</a:t>
            </a:r>
            <a:r>
              <a:rPr lang="en-GB" sz="7200" dirty="0"/>
              <a:t> </a:t>
            </a:r>
            <a:r>
              <a:rPr lang="en-GB" sz="7200" dirty="0" err="1"/>
              <a:t>i</a:t>
            </a:r>
            <a:r>
              <a:rPr lang="en-GB" sz="7200" dirty="0"/>
              <a:t> </a:t>
            </a:r>
            <a:r>
              <a:rPr lang="en-GB" sz="7200" dirty="0" err="1"/>
              <a:t>ti</a:t>
            </a:r>
            <a:r>
              <a:rPr lang="en-GB" sz="7200" dirty="0"/>
              <a:t>?</a:t>
            </a:r>
          </a:p>
          <a:p>
            <a:pPr fontAlgn="t"/>
            <a:r>
              <a:rPr lang="en-GB" sz="7200" dirty="0" err="1"/>
              <a:t>Yn</a:t>
            </a:r>
            <a:r>
              <a:rPr lang="en-GB" sz="7200" dirty="0"/>
              <a:t> </a:t>
            </a:r>
            <a:r>
              <a:rPr lang="en-GB" sz="7200" dirty="0" err="1"/>
              <a:t>dy</a:t>
            </a:r>
            <a:r>
              <a:rPr lang="en-GB" sz="7200" dirty="0"/>
              <a:t> </a:t>
            </a:r>
            <a:r>
              <a:rPr lang="en-GB" sz="7200" dirty="0" err="1"/>
              <a:t>farn</a:t>
            </a:r>
            <a:r>
              <a:rPr lang="en-GB" sz="7200" dirty="0"/>
              <a:t> di, </a:t>
            </a:r>
            <a:r>
              <a:rPr lang="en-GB" sz="7200" dirty="0" err="1"/>
              <a:t>beth</a:t>
            </a:r>
            <a:r>
              <a:rPr lang="en-GB" sz="7200" dirty="0"/>
              <a:t> </a:t>
            </a:r>
            <a:r>
              <a:rPr lang="en-GB" sz="7200" dirty="0" err="1"/>
              <a:t>sydd</a:t>
            </a:r>
            <a:r>
              <a:rPr lang="en-GB" sz="7200" dirty="0"/>
              <a:t> </a:t>
            </a:r>
            <a:r>
              <a:rPr lang="en-GB" sz="7200" dirty="0" err="1"/>
              <a:t>angen</a:t>
            </a:r>
            <a:r>
              <a:rPr lang="en-GB" sz="7200" dirty="0"/>
              <a:t> </a:t>
            </a:r>
            <a:r>
              <a:rPr lang="en-GB" sz="7200" dirty="0" err="1"/>
              <a:t>digwydd</a:t>
            </a:r>
            <a:r>
              <a:rPr lang="en-GB" sz="7200" dirty="0"/>
              <a:t> </a:t>
            </a:r>
            <a:r>
              <a:rPr lang="en-GB" sz="7200" dirty="0" err="1"/>
              <a:t>i</a:t>
            </a:r>
            <a:r>
              <a:rPr lang="en-GB" sz="7200" dirty="0"/>
              <a:t> </a:t>
            </a:r>
            <a:r>
              <a:rPr lang="en-GB" sz="7200" dirty="0" err="1"/>
              <a:t>wneud</a:t>
            </a:r>
            <a:r>
              <a:rPr lang="en-GB" sz="7200" dirty="0"/>
              <a:t> </a:t>
            </a:r>
            <a:r>
              <a:rPr lang="en-GB" sz="7200" dirty="0" err="1"/>
              <a:t>yn</a:t>
            </a:r>
            <a:r>
              <a:rPr lang="en-GB" sz="7200" dirty="0"/>
              <a:t> </a:t>
            </a:r>
            <a:r>
              <a:rPr lang="en-GB" sz="7200" dirty="0" err="1"/>
              <a:t>iawn</a:t>
            </a:r>
            <a:r>
              <a:rPr lang="en-GB" sz="7200" dirty="0"/>
              <a:t> am y </a:t>
            </a:r>
            <a:r>
              <a:rPr lang="en-GB" sz="7200" dirty="0" err="1"/>
              <a:t>gweithredoedd</a:t>
            </a:r>
            <a:r>
              <a:rPr lang="en-GB" sz="7200" dirty="0"/>
              <a:t> </a:t>
            </a:r>
            <a:r>
              <a:rPr lang="en-GB" sz="7200" dirty="0" err="1"/>
              <a:t>yma</a:t>
            </a:r>
            <a:r>
              <a:rPr lang="en-GB" sz="7200" dirty="0"/>
              <a:t>?</a:t>
            </a:r>
          </a:p>
          <a:p>
            <a:pPr marL="0" indent="0">
              <a:buNone/>
            </a:pPr>
            <a:r>
              <a:rPr lang="en-GB" dirty="0" smtClean="0"/>
              <a:t> </a:t>
            </a:r>
            <a:endParaRPr lang="en-GB" dirty="0"/>
          </a:p>
        </p:txBody>
      </p:sp>
      <p:pic>
        <p:nvPicPr>
          <p:cNvPr id="4" name="Picture 3"/>
          <p:cNvPicPr>
            <a:picLocks noChangeAspect="1"/>
          </p:cNvPicPr>
          <p:nvPr/>
        </p:nvPicPr>
        <p:blipFill>
          <a:blip r:embed="rId2"/>
          <a:stretch>
            <a:fillRect/>
          </a:stretch>
        </p:blipFill>
        <p:spPr>
          <a:xfrm>
            <a:off x="8484970" y="2531677"/>
            <a:ext cx="2868830" cy="946785"/>
          </a:xfrm>
          <a:prstGeom prst="rect">
            <a:avLst/>
          </a:prstGeom>
        </p:spPr>
      </p:pic>
    </p:spTree>
    <p:extLst>
      <p:ext uri="{BB962C8B-B14F-4D97-AF65-F5344CB8AC3E}">
        <p14:creationId xmlns:p14="http://schemas.microsoft.com/office/powerpoint/2010/main" val="2355740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29935" y="260650"/>
            <a:ext cx="10480269" cy="7940635"/>
          </a:xfrm>
          <a:prstGeom prst="rect">
            <a:avLst/>
          </a:prstGeom>
          <a:noFill/>
        </p:spPr>
        <p:txBody>
          <a:bodyPr wrap="square" rtlCol="0">
            <a:spAutoFit/>
          </a:bodyPr>
          <a:lstStyle/>
          <a:p>
            <a:r>
              <a:rPr lang="en-GB" sz="3200" u="sng" dirty="0" err="1"/>
              <a:t>Trefn</a:t>
            </a:r>
            <a:r>
              <a:rPr lang="en-GB" sz="3200" u="sng" dirty="0"/>
              <a:t> y </a:t>
            </a:r>
            <a:r>
              <a:rPr lang="en-GB" sz="3200" u="sng" dirty="0" err="1"/>
              <a:t>Dydd</a:t>
            </a:r>
            <a:r>
              <a:rPr lang="en-GB" sz="3200" u="sng" dirty="0"/>
              <a:t>/ Daily Timetable</a:t>
            </a:r>
          </a:p>
          <a:p>
            <a:endParaRPr lang="en-GB" sz="3200" u="sng" dirty="0"/>
          </a:p>
          <a:p>
            <a:endParaRPr lang="en-GB" sz="2800" b="1" i="1" dirty="0"/>
          </a:p>
          <a:p>
            <a:endParaRPr lang="en-GB" sz="3200" u="sng" dirty="0"/>
          </a:p>
          <a:p>
            <a:pPr marL="285750" indent="-285750">
              <a:buFont typeface="Arial" panose="020B0604020202020204" pitchFamily="34" charset="0"/>
              <a:buChar char="•"/>
            </a:pPr>
            <a:r>
              <a:rPr lang="en-GB" sz="2000" dirty="0" err="1"/>
              <a:t>Mae’r</a:t>
            </a:r>
            <a:r>
              <a:rPr lang="en-GB" sz="2000" dirty="0"/>
              <a:t> </a:t>
            </a:r>
            <a:r>
              <a:rPr lang="en-GB" sz="2000" dirty="0" err="1"/>
              <a:t>ysgol</a:t>
            </a:r>
            <a:r>
              <a:rPr lang="en-GB" sz="2000" dirty="0"/>
              <a:t> </a:t>
            </a:r>
            <a:r>
              <a:rPr lang="en-GB" sz="2000" dirty="0" err="1"/>
              <a:t>yn</a:t>
            </a:r>
            <a:r>
              <a:rPr lang="en-GB" sz="2000" dirty="0"/>
              <a:t> </a:t>
            </a:r>
            <a:r>
              <a:rPr lang="en-GB" sz="2000" dirty="0" err="1"/>
              <a:t>cychwyn</a:t>
            </a:r>
            <a:r>
              <a:rPr lang="en-GB" sz="2000" dirty="0"/>
              <a:t> i</a:t>
            </a:r>
            <a:r>
              <a:rPr lang="en-GB" sz="2000" dirty="0" smtClean="0"/>
              <a:t> </a:t>
            </a:r>
            <a:r>
              <a:rPr lang="en-GB" sz="2000" dirty="0" err="1" smtClean="0"/>
              <a:t>Flwyddyn</a:t>
            </a:r>
            <a:r>
              <a:rPr lang="en-GB" sz="2000" dirty="0" smtClean="0"/>
              <a:t> 4 a 5 am 8:50. </a:t>
            </a:r>
            <a:r>
              <a:rPr lang="en-GB" sz="2000" dirty="0" err="1"/>
              <a:t>Gofynnwn</a:t>
            </a:r>
            <a:r>
              <a:rPr lang="en-GB" sz="2000" dirty="0"/>
              <a:t> </a:t>
            </a:r>
            <a:r>
              <a:rPr lang="en-GB" sz="2000" dirty="0" err="1"/>
              <a:t>i</a:t>
            </a:r>
            <a:r>
              <a:rPr lang="en-GB" sz="2000" dirty="0"/>
              <a:t> chi </a:t>
            </a:r>
            <a:r>
              <a:rPr lang="en-GB" sz="2000" dirty="0" err="1"/>
              <a:t>sicrhau</a:t>
            </a:r>
            <a:r>
              <a:rPr lang="en-GB" sz="2000" dirty="0"/>
              <a:t> bod </a:t>
            </a:r>
            <a:r>
              <a:rPr lang="en-GB" sz="2000" dirty="0" err="1"/>
              <a:t>eich</a:t>
            </a:r>
            <a:r>
              <a:rPr lang="en-GB" sz="2000" dirty="0"/>
              <a:t> </a:t>
            </a:r>
            <a:r>
              <a:rPr lang="en-GB" sz="2000" dirty="0" err="1"/>
              <a:t>plentyn</a:t>
            </a:r>
            <a:r>
              <a:rPr lang="en-GB" sz="2000" dirty="0"/>
              <a:t> </a:t>
            </a:r>
            <a:r>
              <a:rPr lang="en-GB" sz="2000" dirty="0" err="1"/>
              <a:t>wedi</a:t>
            </a:r>
            <a:r>
              <a:rPr lang="en-GB" sz="2000" dirty="0"/>
              <a:t> </a:t>
            </a:r>
            <a:r>
              <a:rPr lang="en-GB" sz="2000" dirty="0" err="1"/>
              <a:t>cyrraedd</a:t>
            </a:r>
            <a:r>
              <a:rPr lang="en-GB" sz="2000" dirty="0"/>
              <a:t> </a:t>
            </a:r>
            <a:r>
              <a:rPr lang="en-GB" sz="2000" dirty="0" err="1"/>
              <a:t>yr</a:t>
            </a:r>
            <a:r>
              <a:rPr lang="en-GB" sz="2000" dirty="0"/>
              <a:t> </a:t>
            </a:r>
            <a:r>
              <a:rPr lang="en-GB" sz="2000" dirty="0" err="1"/>
              <a:t>ysgol</a:t>
            </a:r>
            <a:r>
              <a:rPr lang="en-GB" sz="2000" dirty="0"/>
              <a:t> </a:t>
            </a:r>
            <a:r>
              <a:rPr lang="en-GB" sz="2000" dirty="0" err="1"/>
              <a:t>yn</a:t>
            </a:r>
            <a:r>
              <a:rPr lang="en-GB" sz="2000" dirty="0"/>
              <a:t> </a:t>
            </a:r>
            <a:r>
              <a:rPr lang="en-GB" sz="2000" dirty="0" err="1"/>
              <a:t>brydlon</a:t>
            </a:r>
            <a:r>
              <a:rPr lang="en-GB" sz="2000" dirty="0"/>
              <a:t>. </a:t>
            </a:r>
            <a:r>
              <a:rPr lang="en-GB" sz="2000" i="1" dirty="0"/>
              <a:t>School starts </a:t>
            </a:r>
            <a:r>
              <a:rPr lang="en-GB" sz="2000" i="1" dirty="0" smtClean="0"/>
              <a:t>at 8;50 </a:t>
            </a:r>
            <a:r>
              <a:rPr lang="en-GB" sz="2000" i="1" dirty="0"/>
              <a:t>am for the </a:t>
            </a:r>
            <a:r>
              <a:rPr lang="en-GB" sz="2000" i="1" dirty="0" smtClean="0"/>
              <a:t>Year 4/5 classes</a:t>
            </a:r>
            <a:r>
              <a:rPr lang="en-GB" sz="2000" i="1" dirty="0"/>
              <a:t>. </a:t>
            </a:r>
            <a:r>
              <a:rPr lang="en-GB" sz="2000" b="1" i="1" dirty="0"/>
              <a:t>We ask that you ensure your child arrives at school on time.</a:t>
            </a:r>
          </a:p>
          <a:p>
            <a:endParaRPr lang="en-GB" sz="2000" i="1" dirty="0"/>
          </a:p>
          <a:p>
            <a:pPr marL="285750" indent="-285750">
              <a:buFont typeface="Arial" panose="020B0604020202020204" pitchFamily="34" charset="0"/>
              <a:buChar char="•"/>
            </a:pPr>
            <a:r>
              <a:rPr lang="en-GB" sz="2000" i="1" dirty="0"/>
              <a:t> </a:t>
            </a:r>
            <a:r>
              <a:rPr lang="en-GB" sz="2000" dirty="0" err="1"/>
              <a:t>Gofynnwn</a:t>
            </a:r>
            <a:r>
              <a:rPr lang="en-GB" sz="2000" dirty="0"/>
              <a:t> </a:t>
            </a:r>
            <a:r>
              <a:rPr lang="en-GB" sz="2000" dirty="0" err="1"/>
              <a:t>i</a:t>
            </a:r>
            <a:r>
              <a:rPr lang="en-GB" sz="2000" dirty="0"/>
              <a:t> chi </a:t>
            </a:r>
            <a:r>
              <a:rPr lang="en-GB" sz="2000" dirty="0" err="1"/>
              <a:t>sicrhau</a:t>
            </a:r>
            <a:r>
              <a:rPr lang="en-GB" sz="2000" dirty="0"/>
              <a:t> </a:t>
            </a:r>
            <a:r>
              <a:rPr lang="en-GB" sz="2000" dirty="0" err="1"/>
              <a:t>eich</a:t>
            </a:r>
            <a:r>
              <a:rPr lang="en-GB" sz="2000" dirty="0"/>
              <a:t> bod </a:t>
            </a:r>
            <a:r>
              <a:rPr lang="en-GB" sz="2000" dirty="0" err="1"/>
              <a:t>yn</a:t>
            </a:r>
            <a:r>
              <a:rPr lang="en-GB" sz="2000" dirty="0"/>
              <a:t> </a:t>
            </a:r>
            <a:r>
              <a:rPr lang="en-GB" sz="2000" dirty="0" err="1"/>
              <a:t>casglu</a:t>
            </a:r>
            <a:r>
              <a:rPr lang="en-GB" sz="2000" dirty="0"/>
              <a:t> </a:t>
            </a:r>
            <a:r>
              <a:rPr lang="en-GB" sz="2000" dirty="0" err="1"/>
              <a:t>eich</a:t>
            </a:r>
            <a:r>
              <a:rPr lang="en-GB" sz="2000" dirty="0"/>
              <a:t> </a:t>
            </a:r>
            <a:r>
              <a:rPr lang="en-GB" sz="2000" dirty="0" err="1"/>
              <a:t>plentyn</a:t>
            </a:r>
            <a:r>
              <a:rPr lang="en-GB" sz="2000" dirty="0"/>
              <a:t> </a:t>
            </a:r>
            <a:r>
              <a:rPr lang="en-GB" sz="2000" dirty="0" smtClean="0"/>
              <a:t>am 3:20  </a:t>
            </a:r>
            <a:r>
              <a:rPr lang="en-GB" sz="2000" dirty="0" err="1"/>
              <a:t>y.p</a:t>
            </a:r>
            <a:r>
              <a:rPr lang="en-GB" sz="2000" dirty="0"/>
              <a:t> </a:t>
            </a:r>
            <a:r>
              <a:rPr lang="en-GB" sz="2000" dirty="0" err="1"/>
              <a:t>wrth</a:t>
            </a:r>
            <a:r>
              <a:rPr lang="en-GB" sz="2000" dirty="0"/>
              <a:t> y </a:t>
            </a:r>
            <a:r>
              <a:rPr lang="en-GB" sz="2000" dirty="0" err="1" smtClean="0"/>
              <a:t>glwyd</a:t>
            </a:r>
            <a:r>
              <a:rPr lang="en-GB" sz="2000" dirty="0" smtClean="0"/>
              <a:t> </a:t>
            </a:r>
            <a:r>
              <a:rPr lang="en-GB" sz="2000" dirty="0" err="1"/>
              <a:t>b</a:t>
            </a:r>
            <a:r>
              <a:rPr lang="en-GB" sz="2000" dirty="0" err="1" smtClean="0"/>
              <a:t>riodol</a:t>
            </a:r>
            <a:r>
              <a:rPr lang="en-GB" sz="2000" dirty="0" smtClean="0"/>
              <a:t>. </a:t>
            </a:r>
            <a:r>
              <a:rPr lang="en-GB" sz="2000" b="1" i="1" dirty="0"/>
              <a:t>We kindly ask that you collect your child at </a:t>
            </a:r>
            <a:r>
              <a:rPr lang="en-GB" sz="2000" b="1" i="1" dirty="0" smtClean="0"/>
              <a:t>3.20pm </a:t>
            </a:r>
            <a:r>
              <a:rPr lang="en-GB" sz="2000" b="1" i="1" dirty="0"/>
              <a:t>please.</a:t>
            </a:r>
          </a:p>
          <a:p>
            <a:endParaRPr lang="en-GB" sz="2000" i="1" dirty="0"/>
          </a:p>
          <a:p>
            <a:endParaRPr lang="en-GB" sz="2000" i="1" dirty="0"/>
          </a:p>
          <a:p>
            <a:r>
              <a:rPr lang="en-GB" sz="2000" i="1" dirty="0"/>
              <a:t>*</a:t>
            </a:r>
            <a:r>
              <a:rPr lang="en-GB" sz="2000" dirty="0" err="1"/>
              <a:t>Os</a:t>
            </a:r>
            <a:r>
              <a:rPr lang="en-GB" sz="2000" dirty="0"/>
              <a:t> </a:t>
            </a:r>
            <a:r>
              <a:rPr lang="en-GB" sz="2000" dirty="0" err="1"/>
              <a:t>fydd</a:t>
            </a:r>
            <a:r>
              <a:rPr lang="en-GB" sz="2000" dirty="0"/>
              <a:t> </a:t>
            </a:r>
            <a:r>
              <a:rPr lang="en-GB" sz="2000" dirty="0" err="1"/>
              <a:t>newid</a:t>
            </a:r>
            <a:r>
              <a:rPr lang="en-GB" sz="2000" dirty="0"/>
              <a:t> </a:t>
            </a:r>
            <a:r>
              <a:rPr lang="en-GB" sz="2000" dirty="0" err="1"/>
              <a:t>i</a:t>
            </a:r>
            <a:r>
              <a:rPr lang="en-GB" sz="2000" dirty="0"/>
              <a:t> </a:t>
            </a:r>
            <a:r>
              <a:rPr lang="en-GB" sz="2000" dirty="0" err="1"/>
              <a:t>drefniadau</a:t>
            </a:r>
            <a:r>
              <a:rPr lang="en-GB" sz="2000" dirty="0"/>
              <a:t> </a:t>
            </a:r>
            <a:r>
              <a:rPr lang="en-GB" sz="2000" dirty="0" err="1"/>
              <a:t>arferol</a:t>
            </a:r>
            <a:r>
              <a:rPr lang="en-GB" sz="2000" dirty="0"/>
              <a:t> </a:t>
            </a:r>
            <a:r>
              <a:rPr lang="en-GB" sz="2000" dirty="0" err="1"/>
              <a:t>casglu</a:t>
            </a:r>
            <a:r>
              <a:rPr lang="en-GB" sz="2000" dirty="0"/>
              <a:t> </a:t>
            </a:r>
            <a:r>
              <a:rPr lang="en-GB" sz="2000" dirty="0" err="1"/>
              <a:t>eich</a:t>
            </a:r>
            <a:r>
              <a:rPr lang="en-GB" sz="2000" dirty="0"/>
              <a:t> </a:t>
            </a:r>
            <a:r>
              <a:rPr lang="en-GB" sz="2000" dirty="0" err="1"/>
              <a:t>plentyn</a:t>
            </a:r>
            <a:r>
              <a:rPr lang="en-GB" sz="2000" dirty="0"/>
              <a:t> </a:t>
            </a:r>
            <a:r>
              <a:rPr lang="en-GB" sz="2000" dirty="0" err="1"/>
              <a:t>gofynnwn</a:t>
            </a:r>
            <a:r>
              <a:rPr lang="en-GB" sz="2000" dirty="0"/>
              <a:t> </a:t>
            </a:r>
            <a:r>
              <a:rPr lang="en-GB" sz="2000" dirty="0" err="1"/>
              <a:t>yn</a:t>
            </a:r>
            <a:r>
              <a:rPr lang="en-GB" sz="2000" dirty="0"/>
              <a:t> </a:t>
            </a:r>
            <a:r>
              <a:rPr lang="en-GB" sz="2000" dirty="0" err="1"/>
              <a:t>garedig</a:t>
            </a:r>
            <a:r>
              <a:rPr lang="en-GB" sz="2000" dirty="0"/>
              <a:t> </a:t>
            </a:r>
            <a:r>
              <a:rPr lang="en-GB" sz="2000" dirty="0" err="1"/>
              <a:t>i</a:t>
            </a:r>
            <a:r>
              <a:rPr lang="en-GB" sz="2000" dirty="0"/>
              <a:t> chi </a:t>
            </a:r>
            <a:r>
              <a:rPr lang="en-GB" sz="2000" dirty="0" err="1"/>
              <a:t>gysylltu</a:t>
            </a:r>
            <a:r>
              <a:rPr lang="en-GB" sz="2000" dirty="0"/>
              <a:t> </a:t>
            </a:r>
            <a:r>
              <a:rPr lang="en-GB" sz="2000" dirty="0" err="1"/>
              <a:t>â’r</a:t>
            </a:r>
            <a:r>
              <a:rPr lang="en-GB" sz="2000" dirty="0"/>
              <a:t> </a:t>
            </a:r>
            <a:r>
              <a:rPr lang="en-GB" sz="2000" dirty="0" err="1"/>
              <a:t>swyddfa</a:t>
            </a:r>
            <a:r>
              <a:rPr lang="en-GB" sz="2000" dirty="0"/>
              <a:t> </a:t>
            </a:r>
            <a:r>
              <a:rPr lang="en-GB" sz="2000" dirty="0" err="1"/>
              <a:t>neu</a:t>
            </a:r>
            <a:r>
              <a:rPr lang="en-GB" sz="2000" dirty="0"/>
              <a:t> </a:t>
            </a:r>
            <a:r>
              <a:rPr lang="en-GB" sz="2000" dirty="0" err="1" smtClean="0"/>
              <a:t>anfon</a:t>
            </a:r>
            <a:r>
              <a:rPr lang="en-GB" sz="2000" dirty="0" smtClean="0"/>
              <a:t> </a:t>
            </a:r>
            <a:r>
              <a:rPr lang="en-GB" sz="2000" dirty="0" err="1"/>
              <a:t>lythyr</a:t>
            </a:r>
            <a:r>
              <a:rPr lang="en-GB" sz="2000" dirty="0"/>
              <a:t> </a:t>
            </a:r>
            <a:r>
              <a:rPr lang="en-GB" sz="2000" dirty="0" err="1"/>
              <a:t>i</a:t>
            </a:r>
            <a:r>
              <a:rPr lang="en-GB" sz="2000" dirty="0"/>
              <a:t> </a:t>
            </a:r>
            <a:r>
              <a:rPr lang="en-GB" sz="2000" dirty="0" err="1"/>
              <a:t>gadarnhau’r</a:t>
            </a:r>
            <a:r>
              <a:rPr lang="en-GB" sz="2000" dirty="0"/>
              <a:t> </a:t>
            </a:r>
            <a:r>
              <a:rPr lang="en-GB" sz="2000" dirty="0" err="1"/>
              <a:t>trefniadau</a:t>
            </a:r>
            <a:r>
              <a:rPr lang="en-GB" sz="2000" dirty="0"/>
              <a:t>. </a:t>
            </a:r>
            <a:r>
              <a:rPr lang="en-GB" sz="2000" i="1" dirty="0"/>
              <a:t>If there is a change to your child’s usual circumstances with regards to collection from school we kindly ask that you inform the office or  notify us by letter to confirm the </a:t>
            </a:r>
            <a:r>
              <a:rPr lang="en-GB" sz="2000" i="1" dirty="0" err="1"/>
              <a:t>arragments</a:t>
            </a:r>
            <a:r>
              <a:rPr lang="en-GB" sz="2000" i="1" dirty="0"/>
              <a:t>*</a:t>
            </a:r>
            <a:endParaRPr lang="en-GB" sz="2000" u="sng" dirty="0"/>
          </a:p>
          <a:p>
            <a:endParaRPr lang="en-GB" sz="2800" u="sng" dirty="0">
              <a:latin typeface="SassoonCRInfant" panose="02010503020300020003" pitchFamily="2" charset="0"/>
            </a:endParaRPr>
          </a:p>
          <a:p>
            <a:endParaRPr lang="en-GB" sz="2800" u="sng" dirty="0">
              <a:latin typeface="SassoonCRInfant" panose="02010503020300020003" pitchFamily="2" charset="0"/>
            </a:endParaRPr>
          </a:p>
          <a:p>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a:p>
            <a:pPr marL="285750" indent="-285750">
              <a:buFont typeface="Arial" panose="020B0604020202020204" pitchFamily="34" charset="0"/>
              <a:buChar char="•"/>
            </a:pPr>
            <a:endParaRPr lang="en-GB" i="1" dirty="0">
              <a:latin typeface="SassoonCRInfant" panose="02010503020300020003" pitchFamily="2"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6481" y="260649"/>
            <a:ext cx="1187449"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9640" y="5718038"/>
            <a:ext cx="1716109" cy="994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9293555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4000" u="sng" dirty="0" err="1" smtClean="0"/>
              <a:t>Meddyginiaeth</a:t>
            </a:r>
            <a:r>
              <a:rPr lang="en-GB" sz="4000" u="sng" dirty="0" smtClean="0"/>
              <a:t>/ Medication</a:t>
            </a:r>
            <a:r>
              <a:rPr lang="en-GB" dirty="0" smtClean="0"/>
              <a:t/>
            </a:r>
            <a:br>
              <a:rPr lang="en-GB" dirty="0" smtClean="0"/>
            </a:br>
            <a:r>
              <a:rPr lang="en-GB" sz="2700" dirty="0" err="1" smtClean="0"/>
              <a:t>Nid</a:t>
            </a:r>
            <a:r>
              <a:rPr lang="en-GB" sz="2700" dirty="0" smtClean="0"/>
              <a:t> </a:t>
            </a:r>
            <a:r>
              <a:rPr lang="en-GB" sz="2700" dirty="0" err="1" smtClean="0"/>
              <a:t>oes</a:t>
            </a:r>
            <a:r>
              <a:rPr lang="en-GB" sz="2700" dirty="0" smtClean="0"/>
              <a:t> </a:t>
            </a:r>
            <a:r>
              <a:rPr lang="en-GB" sz="2700" dirty="0" err="1" smtClean="0"/>
              <a:t>hawl</a:t>
            </a:r>
            <a:r>
              <a:rPr lang="en-GB" sz="2700" dirty="0" smtClean="0"/>
              <a:t> </a:t>
            </a:r>
            <a:r>
              <a:rPr lang="en-GB" sz="2700" dirty="0" err="1" smtClean="0"/>
              <a:t>gydag</a:t>
            </a:r>
            <a:r>
              <a:rPr lang="en-GB" sz="2700" dirty="0" smtClean="0"/>
              <a:t> </a:t>
            </a:r>
            <a:r>
              <a:rPr lang="en-GB" sz="2700" dirty="0" err="1" smtClean="0"/>
              <a:t>athrawon</a:t>
            </a:r>
            <a:r>
              <a:rPr lang="en-GB" sz="2700" dirty="0" smtClean="0"/>
              <a:t> </a:t>
            </a:r>
            <a:r>
              <a:rPr lang="en-GB" sz="2700" dirty="0" err="1" smtClean="0"/>
              <a:t>i</a:t>
            </a:r>
            <a:r>
              <a:rPr lang="en-GB" sz="2700" dirty="0" smtClean="0"/>
              <a:t> </a:t>
            </a:r>
            <a:r>
              <a:rPr lang="en-GB" sz="2700" dirty="0" err="1" smtClean="0"/>
              <a:t>rhoi</a:t>
            </a:r>
            <a:r>
              <a:rPr lang="en-GB" sz="2700" dirty="0" smtClean="0"/>
              <a:t> </a:t>
            </a:r>
            <a:r>
              <a:rPr lang="en-GB" sz="2700" dirty="0" err="1" smtClean="0"/>
              <a:t>meddyginiaeth</a:t>
            </a:r>
            <a:r>
              <a:rPr lang="en-GB" sz="2700" dirty="0" smtClean="0"/>
              <a:t> </a:t>
            </a:r>
            <a:r>
              <a:rPr lang="en-GB" sz="2700" dirty="0" err="1" smtClean="0"/>
              <a:t>i</a:t>
            </a:r>
            <a:r>
              <a:rPr lang="en-GB" sz="2700" dirty="0" smtClean="0"/>
              <a:t> </a:t>
            </a:r>
            <a:r>
              <a:rPr lang="en-GB" sz="2700" dirty="0" err="1" smtClean="0"/>
              <a:t>blant</a:t>
            </a:r>
            <a:r>
              <a:rPr lang="en-GB" sz="2700" dirty="0" smtClean="0"/>
              <a:t> </a:t>
            </a:r>
            <a:r>
              <a:rPr lang="en-GB" sz="2700" dirty="0" err="1" smtClean="0"/>
              <a:t>heb</a:t>
            </a:r>
            <a:r>
              <a:rPr lang="en-GB" sz="2700" dirty="0" smtClean="0"/>
              <a:t> </a:t>
            </a:r>
            <a:r>
              <a:rPr lang="en-GB" sz="2700" dirty="0" err="1" smtClean="0"/>
              <a:t>fod</a:t>
            </a:r>
            <a:r>
              <a:rPr lang="en-GB" sz="2700" dirty="0" smtClean="0"/>
              <a:t> </a:t>
            </a:r>
            <a:r>
              <a:rPr lang="en-GB" sz="2700" dirty="0" err="1" smtClean="0"/>
              <a:t>rhiant</a:t>
            </a:r>
            <a:r>
              <a:rPr lang="en-GB" sz="2700" dirty="0" smtClean="0"/>
              <a:t> </a:t>
            </a:r>
            <a:r>
              <a:rPr lang="en-GB" sz="2700" dirty="0" err="1" smtClean="0"/>
              <a:t>wedi</a:t>
            </a:r>
            <a:r>
              <a:rPr lang="en-GB" sz="2700" dirty="0" smtClean="0"/>
              <a:t> </a:t>
            </a:r>
            <a:r>
              <a:rPr lang="en-GB" sz="2700" dirty="0" err="1" smtClean="0"/>
              <a:t>llenwi</a:t>
            </a:r>
            <a:r>
              <a:rPr lang="en-GB" sz="2700" dirty="0" smtClean="0"/>
              <a:t> </a:t>
            </a:r>
            <a:r>
              <a:rPr lang="en-GB" sz="2700" dirty="0" err="1" smtClean="0"/>
              <a:t>ffurflen</a:t>
            </a:r>
            <a:r>
              <a:rPr lang="en-GB" sz="2700" dirty="0" smtClean="0"/>
              <a:t> </a:t>
            </a:r>
            <a:r>
              <a:rPr lang="en-GB" sz="2700" dirty="0" err="1" smtClean="0"/>
              <a:t>gyda</a:t>
            </a:r>
            <a:r>
              <a:rPr lang="en-GB" sz="2700" dirty="0" smtClean="0"/>
              <a:t> </a:t>
            </a:r>
            <a:r>
              <a:rPr lang="en-GB" sz="2700" dirty="0" err="1" smtClean="0"/>
              <a:t>manylion</a:t>
            </a:r>
            <a:r>
              <a:rPr lang="en-GB" sz="2700" dirty="0" smtClean="0"/>
              <a:t> </a:t>
            </a:r>
            <a:r>
              <a:rPr lang="en-GB" sz="2700" dirty="0" err="1" smtClean="0"/>
              <a:t>yn</a:t>
            </a:r>
            <a:r>
              <a:rPr lang="en-GB" sz="2700" dirty="0" smtClean="0"/>
              <a:t> y </a:t>
            </a:r>
            <a:r>
              <a:rPr lang="en-GB" sz="2700" dirty="0" err="1" smtClean="0"/>
              <a:t>swyddfa</a:t>
            </a:r>
            <a:r>
              <a:rPr lang="en-GB" sz="2700" dirty="0" smtClean="0"/>
              <a:t>.</a:t>
            </a:r>
            <a:br>
              <a:rPr lang="en-GB" sz="2700" dirty="0" smtClean="0"/>
            </a:br>
            <a:r>
              <a:rPr lang="en-GB" sz="2700" dirty="0"/>
              <a:t/>
            </a:r>
            <a:br>
              <a:rPr lang="en-GB" sz="2700" dirty="0"/>
            </a:br>
            <a:r>
              <a:rPr lang="en-GB" sz="2700" dirty="0" smtClean="0"/>
              <a:t/>
            </a:r>
            <a:br>
              <a:rPr lang="en-GB" sz="2700" dirty="0" smtClean="0"/>
            </a:br>
            <a:endParaRPr lang="en-GB" sz="2700" dirty="0"/>
          </a:p>
        </p:txBody>
      </p:sp>
    </p:spTree>
    <p:extLst>
      <p:ext uri="{BB962C8B-B14F-4D97-AF65-F5344CB8AC3E}">
        <p14:creationId xmlns:p14="http://schemas.microsoft.com/office/powerpoint/2010/main" val="18299416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833120" y="474662"/>
            <a:ext cx="4429760" cy="5908675"/>
          </a:xfrm>
          <a:prstGeom prst="rect">
            <a:avLst/>
          </a:prstGeom>
          <a:noFill/>
          <a:ln w="9525" algn="in">
            <a:solidFill>
              <a:srgbClr val="00FF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gn="ctr">
              <a:lnSpc>
                <a:spcPct val="115000"/>
              </a:lnSpc>
              <a:spcAft>
                <a:spcPts val="1000"/>
              </a:spcAft>
            </a:pPr>
            <a:r>
              <a:rPr lang="en-GB" sz="1500" dirty="0" err="1">
                <a:solidFill>
                  <a:srgbClr val="00FF99"/>
                </a:solidFill>
                <a:effectLst/>
                <a:latin typeface="SassoonCRInfant"/>
                <a:ea typeface="Calibri" panose="020F0502020204030204" pitchFamily="34" charset="0"/>
                <a:cs typeface="Times New Roman" panose="02020603050405020304" pitchFamily="18" charset="0"/>
              </a:rPr>
              <a:t>Ieithoedd</a:t>
            </a:r>
            <a:r>
              <a:rPr lang="en-GB" sz="1500" dirty="0">
                <a:solidFill>
                  <a:srgbClr val="00FF99"/>
                </a:solidFill>
                <a:effectLst/>
                <a:latin typeface="SassoonCRInfant"/>
                <a:ea typeface="Calibri" panose="020F0502020204030204" pitchFamily="34" charset="0"/>
                <a:cs typeface="Times New Roman" panose="02020603050405020304" pitchFamily="18" charset="0"/>
              </a:rPr>
              <a:t>, </a:t>
            </a:r>
            <a:r>
              <a:rPr lang="en-GB" sz="1500" dirty="0" err="1">
                <a:solidFill>
                  <a:srgbClr val="00FF99"/>
                </a:solidFill>
                <a:effectLst/>
                <a:latin typeface="SassoonCRInfant"/>
                <a:ea typeface="Calibri" panose="020F0502020204030204" pitchFamily="34" charset="0"/>
                <a:cs typeface="Times New Roman" panose="02020603050405020304" pitchFamily="18" charset="0"/>
              </a:rPr>
              <a:t>Llythrennedd</a:t>
            </a:r>
            <a:r>
              <a:rPr lang="en-GB" sz="1500" dirty="0">
                <a:solidFill>
                  <a:srgbClr val="00FF99"/>
                </a:solidFill>
                <a:effectLst/>
                <a:latin typeface="SassoonCRInfant"/>
                <a:ea typeface="Calibri" panose="020F0502020204030204" pitchFamily="34" charset="0"/>
                <a:cs typeface="Times New Roman" panose="02020603050405020304" pitchFamily="18" charset="0"/>
              </a:rPr>
              <a:t> a </a:t>
            </a:r>
            <a:r>
              <a:rPr lang="en-GB" sz="1500" dirty="0" err="1">
                <a:solidFill>
                  <a:srgbClr val="00FF99"/>
                </a:solidFill>
                <a:effectLst/>
                <a:latin typeface="SassoonCRInfant"/>
                <a:ea typeface="Calibri" panose="020F0502020204030204" pitchFamily="34" charset="0"/>
                <a:cs typeface="Times New Roman" panose="02020603050405020304" pitchFamily="18" charset="0"/>
              </a:rPr>
              <a:t>Chyfathrebu</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Gwrando</a:t>
            </a:r>
            <a:r>
              <a:rPr lang="en-GB" sz="1500" dirty="0">
                <a:effectLst/>
                <a:latin typeface="SassoonCRInfant"/>
                <a:ea typeface="Calibri" panose="020F0502020204030204" pitchFamily="34" charset="0"/>
                <a:cs typeface="Times New Roman" panose="02020603050405020304" pitchFamily="18" charset="0"/>
              </a:rPr>
              <a:t> ac </a:t>
            </a:r>
            <a:r>
              <a:rPr lang="en-GB" sz="1500" dirty="0" err="1">
                <a:effectLst/>
                <a:latin typeface="SassoonCRInfant"/>
                <a:ea typeface="Calibri" panose="020F0502020204030204" pitchFamily="34" charset="0"/>
                <a:cs typeface="Times New Roman" panose="02020603050405020304" pitchFamily="18" charset="0"/>
              </a:rPr>
              <a:t>ymateb</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i</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amrywiaeth</a:t>
            </a:r>
            <a:r>
              <a:rPr lang="en-GB" sz="1500" dirty="0">
                <a:effectLst/>
                <a:latin typeface="SassoonCRInfant"/>
                <a:ea typeface="Calibri" panose="020F0502020204030204" pitchFamily="34" charset="0"/>
                <a:cs typeface="Times New Roman" panose="02020603050405020304" pitchFamily="18" charset="0"/>
              </a:rPr>
              <a:t> o </a:t>
            </a:r>
            <a:r>
              <a:rPr lang="en-GB" sz="1500" dirty="0" err="1">
                <a:effectLst/>
                <a:latin typeface="SassoonCRInfant"/>
                <a:ea typeface="Calibri" panose="020F0502020204030204" pitchFamily="34" charset="0"/>
                <a:cs typeface="Times New Roman" panose="02020603050405020304" pitchFamily="18" charset="0"/>
              </a:rPr>
              <a:t>straeon</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Grwpiau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darllen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dan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arweiniad</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Ysgrifennu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dwyn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i</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gof</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llythyron</a:t>
            </a:r>
            <a:r>
              <a:rPr lang="en-GB" sz="1500" dirty="0">
                <a:effectLst/>
                <a:latin typeface="SassoonCRInfant"/>
                <a:ea typeface="Calibri" panose="020F0502020204030204" pitchFamily="34" charset="0"/>
                <a:cs typeface="Times New Roman" panose="02020603050405020304" pitchFamily="18" charset="0"/>
              </a:rPr>
              <a:t> a </a:t>
            </a:r>
            <a:r>
              <a:rPr lang="en-GB" sz="1500" dirty="0" err="1">
                <a:effectLst/>
                <a:latin typeface="SassoonCRInfant"/>
                <a:ea typeface="Calibri" panose="020F0502020204030204" pitchFamily="34" charset="0"/>
                <a:cs typeface="Times New Roman" panose="02020603050405020304" pitchFamily="18" charset="0"/>
              </a:rPr>
              <a:t>ffeil</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ffeithiau</a:t>
            </a:r>
            <a:r>
              <a:rPr lang="en-GB" sz="1500" dirty="0" smtClean="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200"/>
              </a:spcBef>
              <a:spcAft>
                <a:spcPts val="1000"/>
              </a:spcAft>
            </a:pPr>
            <a:r>
              <a:rPr lang="en-GB" sz="1500" dirty="0" err="1">
                <a:effectLst/>
                <a:latin typeface="SassoonCRInfant"/>
                <a:ea typeface="Calibri" panose="020F0502020204030204" pitchFamily="34" charset="0"/>
                <a:cs typeface="Times New Roman" panose="02020603050405020304" pitchFamily="18" charset="0"/>
              </a:rPr>
              <a:t>Defnyddio</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rhaglen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ffoneg</a:t>
            </a:r>
            <a:r>
              <a:rPr lang="en-GB" sz="1500" dirty="0">
                <a:effectLst/>
                <a:latin typeface="SassoonCRInfant"/>
                <a:ea typeface="Calibri" panose="020F0502020204030204" pitchFamily="34" charset="0"/>
                <a:cs typeface="Times New Roman" panose="02020603050405020304" pitchFamily="18" charset="0"/>
              </a:rPr>
              <a:t> Letters and Sounds (</a:t>
            </a:r>
            <a:r>
              <a:rPr lang="en-GB" sz="1500" dirty="0" err="1">
                <a:effectLst/>
                <a:latin typeface="SassoonCRInfant"/>
                <a:ea typeface="Calibri" panose="020F0502020204030204" pitchFamily="34" charset="0"/>
                <a:cs typeface="Times New Roman" panose="02020603050405020304" pitchFamily="18" charset="0"/>
              </a:rPr>
              <a:t>Saesneg</a:t>
            </a:r>
            <a:r>
              <a:rPr lang="en-GB" sz="1500" dirty="0">
                <a:effectLst/>
                <a:latin typeface="SassoonCRInfant"/>
                <a:ea typeface="Calibri" panose="020F0502020204030204" pitchFamily="34" charset="0"/>
                <a:cs typeface="Times New Roman" panose="02020603050405020304" pitchFamily="18" charset="0"/>
              </a:rPr>
              <a:t>) a </a:t>
            </a:r>
            <a:r>
              <a:rPr lang="en-GB" sz="1500" dirty="0" err="1">
                <a:effectLst/>
                <a:latin typeface="SassoonCRInfant"/>
                <a:ea typeface="Calibri" panose="020F0502020204030204" pitchFamily="34" charset="0"/>
                <a:cs typeface="Times New Roman" panose="02020603050405020304" pitchFamily="18" charset="0"/>
              </a:rPr>
              <a:t>Popat</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Cymraeg</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Ymarfer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ffurfio</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llythrennau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gan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ddefnyddio</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gwahanol</a:t>
            </a:r>
            <a:r>
              <a:rPr lang="en-GB" sz="1500" dirty="0">
                <a:effectLst/>
                <a:latin typeface="SassoonCRInfant"/>
                <a:ea typeface="Calibri" panose="020F0502020204030204" pitchFamily="34" charset="0"/>
                <a:cs typeface="Times New Roman" panose="02020603050405020304" pitchFamily="18" charset="0"/>
              </a:rPr>
              <a:t> offer.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Ymarfer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darllen</a:t>
            </a:r>
            <a:r>
              <a:rPr lang="en-GB" sz="1500" dirty="0">
                <a:effectLst/>
                <a:latin typeface="SassoonCRInfant"/>
                <a:ea typeface="Calibri" panose="020F0502020204030204" pitchFamily="34" charset="0"/>
                <a:cs typeface="Times New Roman" panose="02020603050405020304" pitchFamily="18" charset="0"/>
              </a:rPr>
              <a:t> a </a:t>
            </a:r>
            <a:r>
              <a:rPr lang="en-GB" sz="1500" dirty="0" err="1">
                <a:effectLst/>
                <a:latin typeface="SassoonCRInfant"/>
                <a:ea typeface="Calibri" panose="020F0502020204030204" pitchFamily="34" charset="0"/>
                <a:cs typeface="Times New Roman" panose="02020603050405020304" pitchFamily="18" charset="0"/>
              </a:rPr>
              <a:t>sillafu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geiriau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allweddol</a:t>
            </a: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Darllen</a:t>
            </a:r>
            <a:r>
              <a:rPr lang="en-GB" sz="1500" dirty="0">
                <a:effectLst/>
                <a:latin typeface="SassoonCRInfant"/>
                <a:ea typeface="Calibri" panose="020F0502020204030204" pitchFamily="34" charset="0"/>
                <a:cs typeface="Times New Roman" panose="02020603050405020304" pitchFamily="18" charset="0"/>
              </a:rPr>
              <a:t> a </a:t>
            </a:r>
            <a:r>
              <a:rPr lang="en-GB" sz="1500" dirty="0" err="1">
                <a:effectLst/>
                <a:latin typeface="SassoonCRInfant"/>
                <a:ea typeface="Calibri" panose="020F0502020204030204" pitchFamily="34" charset="0"/>
                <a:cs typeface="Times New Roman" panose="02020603050405020304" pitchFamily="18" charset="0"/>
              </a:rPr>
              <a:t>dysgu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stori</a:t>
            </a:r>
            <a:r>
              <a:rPr lang="en-GB" sz="1500" dirty="0">
                <a:effectLst/>
                <a:latin typeface="SassoonCRInfant"/>
                <a:ea typeface="Calibri" panose="020F0502020204030204" pitchFamily="34" charset="0"/>
                <a:cs typeface="Times New Roman" panose="02020603050405020304" pitchFamily="18" charset="0"/>
              </a:rPr>
              <a:t> </a:t>
            </a:r>
            <a:r>
              <a:rPr lang="en-GB" sz="1500" dirty="0" smtClean="0">
                <a:effectLst/>
                <a:latin typeface="SassoonCRInfant"/>
                <a:ea typeface="Calibri" panose="020F0502020204030204" pitchFamily="34" charset="0"/>
                <a:cs typeface="Times New Roman" panose="02020603050405020304" pitchFamily="18" charset="0"/>
              </a:rPr>
              <a:t>‘</a:t>
            </a:r>
            <a:r>
              <a:rPr lang="en-GB" sz="1500" dirty="0" err="1" smtClean="0">
                <a:latin typeface="SassoonCRInfant"/>
                <a:ea typeface="Calibri" panose="020F0502020204030204" pitchFamily="34" charset="0"/>
                <a:cs typeface="Times New Roman" panose="02020603050405020304" pitchFamily="18" charset="0"/>
              </a:rPr>
              <a:t>Gelert</a:t>
            </a:r>
            <a:r>
              <a:rPr lang="en-GB" sz="1500" dirty="0" smtClean="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ôl</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arddull</a:t>
            </a:r>
            <a:r>
              <a:rPr lang="en-GB" sz="1500" dirty="0">
                <a:effectLst/>
                <a:latin typeface="SassoonCRInfant"/>
                <a:ea typeface="Calibri" panose="020F0502020204030204" pitchFamily="34" charset="0"/>
                <a:cs typeface="Times New Roman" panose="02020603050405020304" pitchFamily="18" charset="0"/>
              </a:rPr>
              <a:t> Pie Corbett.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Chwarae</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gêmau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gwahanol</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megis</a:t>
            </a:r>
            <a:r>
              <a:rPr lang="en-GB" sz="1500" dirty="0">
                <a:effectLst/>
                <a:latin typeface="SassoonCRInfant"/>
                <a:ea typeface="Calibri" panose="020F0502020204030204" pitchFamily="34" charset="0"/>
                <a:cs typeface="Times New Roman" panose="02020603050405020304" pitchFamily="18" charset="0"/>
              </a:rPr>
              <a:t> ‘Guess who?’ a ‘</a:t>
            </a:r>
            <a:r>
              <a:rPr lang="en-GB" sz="1500" dirty="0" err="1">
                <a:effectLst/>
                <a:latin typeface="SassoonCRInfant"/>
                <a:ea typeface="Calibri" panose="020F0502020204030204" pitchFamily="34" charset="0"/>
                <a:cs typeface="Times New Roman" panose="02020603050405020304" pitchFamily="18" charset="0"/>
              </a:rPr>
              <a:t>Rwy’n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gweld</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i</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fwydo</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patrymau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iaith</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newydd</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Trafod</a:t>
            </a:r>
            <a:r>
              <a:rPr lang="en-GB" sz="1500" dirty="0">
                <a:effectLst/>
                <a:latin typeface="SassoonCRInfant"/>
                <a:ea typeface="Calibri" panose="020F0502020204030204" pitchFamily="34" charset="0"/>
                <a:cs typeface="Times New Roman" panose="02020603050405020304" pitchFamily="18" charset="0"/>
              </a:rPr>
              <a:t> y </a:t>
            </a:r>
            <a:r>
              <a:rPr lang="en-GB" sz="1500" dirty="0" err="1">
                <a:effectLst/>
                <a:latin typeface="SassoonCRInfant"/>
                <a:ea typeface="Calibri" panose="020F0502020204030204" pitchFamily="34" charset="0"/>
                <a:cs typeface="Times New Roman" panose="02020603050405020304" pitchFamily="18" charset="0"/>
              </a:rPr>
              <a:t>dyddiad</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tywydd</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ddyddiol</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Dyddiau’r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wythnos</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misoedd</a:t>
            </a:r>
            <a:r>
              <a:rPr lang="en-GB" sz="1500" dirty="0">
                <a:effectLst/>
                <a:latin typeface="SassoonCRInfant"/>
                <a:ea typeface="Calibri" panose="020F0502020204030204" pitchFamily="34" charset="0"/>
                <a:cs typeface="Times New Roman" panose="02020603050405020304" pitchFamily="18" charset="0"/>
              </a:rPr>
              <a:t> y </a:t>
            </a:r>
            <a:r>
              <a:rPr lang="en-GB" sz="1500" dirty="0" err="1">
                <a:effectLst/>
                <a:latin typeface="SassoonCRInfant"/>
                <a:ea typeface="Calibri" panose="020F0502020204030204" pitchFamily="34" charset="0"/>
                <a:cs typeface="Times New Roman" panose="02020603050405020304" pitchFamily="18" charset="0"/>
              </a:rPr>
              <a:t>flwyddyn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rhifolion</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1100" dirty="0">
                <a:effectLst/>
                <a:latin typeface="SassoonCRInfantMedium"/>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 Box 5"/>
          <p:cNvSpPr txBox="1">
            <a:spLocks noChangeArrowheads="1"/>
          </p:cNvSpPr>
          <p:nvPr/>
        </p:nvSpPr>
        <p:spPr bwMode="auto">
          <a:xfrm>
            <a:off x="5612765" y="474661"/>
            <a:ext cx="5233670" cy="5908675"/>
          </a:xfrm>
          <a:prstGeom prst="rect">
            <a:avLst/>
          </a:prstGeom>
          <a:noFill/>
          <a:ln w="9525" algn="in">
            <a:solidFill>
              <a:srgbClr val="00FF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gn="ctr">
              <a:lnSpc>
                <a:spcPct val="115000"/>
              </a:lnSpc>
              <a:spcAft>
                <a:spcPts val="1000"/>
              </a:spcAft>
            </a:pPr>
            <a:r>
              <a:rPr lang="en-GB" sz="1500" dirty="0">
                <a:solidFill>
                  <a:srgbClr val="00FF99"/>
                </a:solidFill>
                <a:effectLst/>
                <a:latin typeface="SassoonCRInfant"/>
                <a:ea typeface="Calibri" panose="020F0502020204030204" pitchFamily="34" charset="0"/>
                <a:cs typeface="Times New Roman" panose="02020603050405020304" pitchFamily="18" charset="0"/>
              </a:rPr>
              <a:t>Languages, Literacy and Communication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Listen and respond to a variety of stories.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Daily guided reading groups.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Write recounts, letters and fact files</a:t>
            </a:r>
            <a:r>
              <a:rPr lang="en-GB" sz="1500" dirty="0" smtClean="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Follow the following phonics programmes: Letters and Sounds in English and </a:t>
            </a:r>
            <a:r>
              <a:rPr lang="en-GB" sz="1500" dirty="0" err="1">
                <a:effectLst/>
                <a:latin typeface="SassoonCRInfant"/>
                <a:ea typeface="Calibri" panose="020F0502020204030204" pitchFamily="34" charset="0"/>
                <a:cs typeface="Times New Roman" panose="02020603050405020304" pitchFamily="18" charset="0"/>
              </a:rPr>
              <a:t>Popat</a:t>
            </a:r>
            <a:r>
              <a:rPr lang="en-GB" sz="1500" dirty="0">
                <a:effectLst/>
                <a:latin typeface="SassoonCRInfant"/>
                <a:ea typeface="Calibri" panose="020F0502020204030204" pitchFamily="34" charset="0"/>
                <a:cs typeface="Times New Roman" panose="02020603050405020304" pitchFamily="18" charset="0"/>
              </a:rPr>
              <a:t> in Welsh.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Practise handwriting.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To practise reading and writing key words.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Read and learn the story </a:t>
            </a:r>
            <a:r>
              <a:rPr lang="en-GB" sz="1500" dirty="0" smtClean="0">
                <a:effectLst/>
                <a:latin typeface="SassoonCRInfant"/>
                <a:ea typeface="Calibri" panose="020F0502020204030204" pitchFamily="34" charset="0"/>
                <a:cs typeface="Times New Roman" panose="02020603050405020304" pitchFamily="18" charset="0"/>
              </a:rPr>
              <a:t>‘</a:t>
            </a:r>
            <a:r>
              <a:rPr lang="en-GB" sz="1500" dirty="0" err="1" smtClean="0">
                <a:latin typeface="SassoonCRInfant"/>
                <a:ea typeface="Calibri" panose="020F0502020204030204" pitchFamily="34" charset="0"/>
                <a:cs typeface="Times New Roman" panose="02020603050405020304" pitchFamily="18" charset="0"/>
              </a:rPr>
              <a:t>Gelert</a:t>
            </a:r>
            <a:r>
              <a:rPr lang="en-GB" sz="1500" dirty="0" smtClean="0">
                <a:effectLst/>
                <a:latin typeface="SassoonCRInfant"/>
                <a:ea typeface="Calibri" panose="020F0502020204030204" pitchFamily="34" charset="0"/>
                <a:cs typeface="Times New Roman" panose="02020603050405020304" pitchFamily="18" charset="0"/>
              </a:rPr>
              <a:t>’ </a:t>
            </a:r>
            <a:r>
              <a:rPr lang="en-GB" sz="1500" dirty="0">
                <a:effectLst/>
                <a:latin typeface="SassoonCRInfant"/>
                <a:ea typeface="Calibri" panose="020F0502020204030204" pitchFamily="34" charset="0"/>
                <a:cs typeface="Times New Roman" panose="02020603050405020304" pitchFamily="18" charset="0"/>
              </a:rPr>
              <a:t>using the Pie Corbett method.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Play a variety of games, such as ‘Guess who?’ and ‘I spy’ to learn language patterns.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Discuss the weather and date, daily (Days of the week, months of the year and numerals – </a:t>
            </a:r>
            <a:r>
              <a:rPr lang="en-GB" sz="1500" dirty="0" err="1">
                <a:effectLst/>
                <a:latin typeface="SassoonCRInfant"/>
                <a:ea typeface="Calibri" panose="020F0502020204030204" pitchFamily="34" charset="0"/>
                <a:cs typeface="Times New Roman" panose="02020603050405020304" pitchFamily="18" charset="0"/>
              </a:rPr>
              <a:t>Cyntaf</a:t>
            </a:r>
            <a:r>
              <a:rPr lang="en-GB" sz="1500" dirty="0">
                <a:effectLst/>
                <a:latin typeface="SassoonCRInfant"/>
                <a:ea typeface="Calibri" panose="020F0502020204030204" pitchFamily="34" charset="0"/>
                <a:cs typeface="Times New Roman" panose="02020603050405020304" pitchFamily="18" charset="0"/>
              </a:rPr>
              <a:t> / First, Second / Ail, Third / </a:t>
            </a:r>
            <a:r>
              <a:rPr lang="en-GB" sz="1500" dirty="0" err="1">
                <a:effectLst/>
                <a:latin typeface="SassoonCRInfant"/>
                <a:ea typeface="Calibri" panose="020F0502020204030204" pitchFamily="34" charset="0"/>
                <a:cs typeface="Times New Roman" panose="02020603050405020304" pitchFamily="18" charset="0"/>
              </a:rPr>
              <a:t>Trydydd</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2000"/>
              </a:lnSpc>
              <a:spcAft>
                <a:spcPts val="1000"/>
              </a:spcAft>
            </a:pPr>
            <a:r>
              <a:rPr lang="en-GB" sz="1800" dirty="0">
                <a:effectLst/>
                <a:latin typeface="SassoonCRInfantMedium"/>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2000"/>
              </a:lnSpc>
              <a:spcAft>
                <a:spcPts val="1000"/>
              </a:spcAft>
            </a:pPr>
            <a:r>
              <a:rPr lang="en-GB" sz="1800" dirty="0">
                <a:effectLst/>
                <a:latin typeface="SassoonCRInfantMedium"/>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947890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391423" y="722421"/>
            <a:ext cx="4871720" cy="5936997"/>
          </a:xfrm>
          <a:prstGeom prst="rect">
            <a:avLst/>
          </a:prstGeom>
          <a:noFill/>
          <a:ln w="9525" algn="in">
            <a:solidFill>
              <a:srgbClr val="0066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gn="ctr">
              <a:lnSpc>
                <a:spcPct val="115000"/>
              </a:lnSpc>
              <a:spcAft>
                <a:spcPts val="1000"/>
              </a:spcAft>
            </a:pPr>
            <a:r>
              <a:rPr lang="en-GB" sz="1500" dirty="0" err="1">
                <a:solidFill>
                  <a:srgbClr val="0070C0"/>
                </a:solidFill>
                <a:effectLst/>
                <a:latin typeface="SassoonCRInfant"/>
                <a:ea typeface="Calibri" panose="020F0502020204030204" pitchFamily="34" charset="0"/>
                <a:cs typeface="Times New Roman" panose="02020603050405020304" pitchFamily="18" charset="0"/>
              </a:rPr>
              <a:t>Mathemateg</a:t>
            </a:r>
            <a:r>
              <a:rPr lang="en-GB" sz="1500" dirty="0">
                <a:solidFill>
                  <a:srgbClr val="0070C0"/>
                </a:solidFill>
                <a:effectLst/>
                <a:latin typeface="SassoonCRInfant"/>
                <a:ea typeface="Calibri" panose="020F0502020204030204" pitchFamily="34" charset="0"/>
                <a:cs typeface="Times New Roman" panose="02020603050405020304" pitchFamily="18" charset="0"/>
              </a:rPr>
              <a:t>  a </a:t>
            </a:r>
            <a:r>
              <a:rPr lang="en-GB" sz="1500" dirty="0" err="1">
                <a:solidFill>
                  <a:srgbClr val="0070C0"/>
                </a:solidFill>
                <a:effectLst/>
                <a:latin typeface="SassoonCRInfant"/>
                <a:ea typeface="Calibri" panose="020F0502020204030204" pitchFamily="34" charset="0"/>
                <a:cs typeface="Times New Roman" panose="02020603050405020304" pitchFamily="18" charset="0"/>
              </a:rPr>
              <a:t>Rhifedd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Darllen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ysgrifennu</a:t>
            </a:r>
            <a:r>
              <a:rPr lang="en-GB" sz="1500" dirty="0">
                <a:effectLst/>
                <a:latin typeface="SassoonCRInfant"/>
                <a:ea typeface="Calibri" panose="020F0502020204030204" pitchFamily="34" charset="0"/>
                <a:cs typeface="Times New Roman" panose="02020603050405020304" pitchFamily="18" charset="0"/>
              </a:rPr>
              <a:t> ac </a:t>
            </a:r>
            <a:r>
              <a:rPr lang="en-GB" sz="1500" dirty="0" err="1">
                <a:effectLst/>
                <a:latin typeface="SassoonCRInfant"/>
                <a:ea typeface="Calibri" panose="020F0502020204030204" pitchFamily="34" charset="0"/>
                <a:cs typeface="Times New Roman" panose="02020603050405020304" pitchFamily="18" charset="0"/>
              </a:rPr>
              <a:t>adnabod</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rhifau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hyd</a:t>
            </a:r>
            <a:r>
              <a:rPr lang="en-GB" sz="1500" dirty="0">
                <a:effectLst/>
                <a:latin typeface="SassoonCRInfant"/>
                <a:ea typeface="Calibri" panose="020F0502020204030204" pitchFamily="34" charset="0"/>
                <a:cs typeface="Times New Roman" panose="02020603050405020304" pitchFamily="18" charset="0"/>
              </a:rPr>
              <a:t> at 1,000 a </a:t>
            </a:r>
            <a:r>
              <a:rPr lang="en-GB" sz="1500" dirty="0" err="1">
                <a:effectLst/>
                <a:latin typeface="SassoonCRInfant"/>
                <a:ea typeface="Calibri" panose="020F0502020204030204" pitchFamily="34" charset="0"/>
                <a:cs typeface="Times New Roman" panose="02020603050405020304" pitchFamily="18" charset="0"/>
              </a:rPr>
              <a:t>thu</a:t>
            </a:r>
            <a:r>
              <a:rPr lang="en-GB" sz="1500" dirty="0">
                <a:effectLst/>
                <a:latin typeface="SassoonCRInfant"/>
                <a:ea typeface="Calibri" panose="020F0502020204030204" pitchFamily="34" charset="0"/>
                <a:cs typeface="Times New Roman" panose="02020603050405020304" pitchFamily="18" charset="0"/>
              </a:rPr>
              <a:t> </a:t>
            </a:r>
            <a:r>
              <a:rPr lang="en-GB" sz="1500" dirty="0" err="1" smtClean="0">
                <a:effectLst/>
                <a:latin typeface="SassoonCRInfant"/>
                <a:ea typeface="Calibri" panose="020F0502020204030204" pitchFamily="34" charset="0"/>
                <a:cs typeface="Times New Roman" panose="02020603050405020304" pitchFamily="18" charset="0"/>
              </a:rPr>
              <a:t>hwnt</a:t>
            </a:r>
            <a:r>
              <a:rPr lang="en-GB" sz="1500" dirty="0">
                <a:latin typeface="SassoonCRInfant"/>
                <a:ea typeface="Calibri" panose="020F0502020204030204" pitchFamily="34" charset="0"/>
                <a:cs typeface="Times New Roman" panose="02020603050405020304" pitchFamily="18" charset="0"/>
              </a:rPr>
              <a:t> </a:t>
            </a:r>
            <a:r>
              <a:rPr lang="en-GB" sz="1500" dirty="0" err="1" smtClean="0">
                <a:latin typeface="SassoonCRInfant"/>
                <a:ea typeface="Calibri" panose="020F0502020204030204" pitchFamily="34" charset="0"/>
                <a:cs typeface="Times New Roman" panose="02020603050405020304" pitchFamily="18" charset="0"/>
              </a:rPr>
              <a:t>gan</a:t>
            </a:r>
            <a:r>
              <a:rPr lang="en-GB" sz="1500" dirty="0" smtClean="0">
                <a:latin typeface="SassoonCRInfant"/>
                <a:ea typeface="Calibri" panose="020F0502020204030204" pitchFamily="34" charset="0"/>
                <a:cs typeface="Times New Roman" panose="02020603050405020304" pitchFamily="18" charset="0"/>
              </a:rPr>
              <a:t> </a:t>
            </a:r>
            <a:r>
              <a:rPr lang="en-GB" sz="1500" dirty="0" err="1" smtClean="0">
                <a:latin typeface="SassoonCRInfant"/>
                <a:ea typeface="Calibri" panose="020F0502020204030204" pitchFamily="34" charset="0"/>
                <a:cs typeface="Times New Roman" panose="02020603050405020304" pitchFamily="18" charset="0"/>
              </a:rPr>
              <a:t>gynnwys</a:t>
            </a:r>
            <a:r>
              <a:rPr lang="en-GB" sz="1500" dirty="0" smtClean="0">
                <a:latin typeface="SassoonCRInfant"/>
                <a:ea typeface="Calibri" panose="020F0502020204030204" pitchFamily="34" charset="0"/>
                <a:cs typeface="Times New Roman" panose="02020603050405020304" pitchFamily="18" charset="0"/>
              </a:rPr>
              <a:t> </a:t>
            </a:r>
            <a:r>
              <a:rPr lang="en-GB" sz="1500" dirty="0" err="1" smtClean="0">
                <a:latin typeface="SassoonCRInfant"/>
                <a:ea typeface="Calibri" panose="020F0502020204030204" pitchFamily="34" charset="0"/>
                <a:cs typeface="Times New Roman" panose="02020603050405020304" pitchFamily="18" charset="0"/>
              </a:rPr>
              <a:t>ffracsiynau</a:t>
            </a:r>
            <a:r>
              <a:rPr lang="en-GB" sz="1500" dirty="0" smtClean="0">
                <a:latin typeface="SassoonCRInfant"/>
                <a:ea typeface="Calibri" panose="020F0502020204030204" pitchFamily="34" charset="0"/>
                <a:cs typeface="Times New Roman" panose="02020603050405020304" pitchFamily="18" charset="0"/>
              </a:rPr>
              <a:t> a </a:t>
            </a:r>
            <a:r>
              <a:rPr lang="en-GB" sz="1500" dirty="0" err="1" smtClean="0">
                <a:latin typeface="SassoonCRInfant"/>
                <a:ea typeface="Calibri" panose="020F0502020204030204" pitchFamily="34" charset="0"/>
                <a:cs typeface="Times New Roman" panose="02020603050405020304" pitchFamily="18" charset="0"/>
              </a:rPr>
              <a:t>degolion</a:t>
            </a:r>
            <a:r>
              <a:rPr lang="en-GB" sz="1500" dirty="0" smtClean="0">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Adolygu</a:t>
            </a:r>
            <a:r>
              <a:rPr lang="en-GB" sz="1500" dirty="0">
                <a:effectLst/>
                <a:latin typeface="SassoonCRInfant"/>
                <a:ea typeface="Calibri" panose="020F0502020204030204" pitchFamily="34" charset="0"/>
                <a:cs typeface="Times New Roman" panose="02020603050405020304" pitchFamily="18" charset="0"/>
              </a:rPr>
              <a:t> y 4 </a:t>
            </a:r>
            <a:r>
              <a:rPr lang="en-GB" sz="1500" dirty="0" err="1">
                <a:effectLst/>
                <a:latin typeface="SassoonCRInfant"/>
                <a:ea typeface="Calibri" panose="020F0502020204030204" pitchFamily="34" charset="0"/>
                <a:cs typeface="Times New Roman" panose="02020603050405020304" pitchFamily="18" charset="0"/>
              </a:rPr>
              <a:t>rheol</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Un </a:t>
            </a:r>
            <a:r>
              <a:rPr lang="en-GB" sz="1500" dirty="0" err="1">
                <a:effectLst/>
                <a:latin typeface="SassoonCRInfant"/>
                <a:ea typeface="Calibri" panose="020F0502020204030204" pitchFamily="34" charset="0"/>
                <a:cs typeface="Times New Roman" panose="02020603050405020304" pitchFamily="18" charset="0"/>
              </a:rPr>
              <a:t>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fwy</a:t>
            </a:r>
            <a:r>
              <a:rPr lang="en-GB" sz="1500" dirty="0">
                <a:effectLst/>
                <a:latin typeface="SassoonCRInfant"/>
                <a:ea typeface="Calibri" panose="020F0502020204030204" pitchFamily="34" charset="0"/>
                <a:cs typeface="Times New Roman" panose="02020603050405020304" pitchFamily="18" charset="0"/>
              </a:rPr>
              <a:t>/</a:t>
            </a:r>
            <a:r>
              <a:rPr lang="en-GB" sz="1500" dirty="0" err="1">
                <a:effectLst/>
                <a:latin typeface="SassoonCRInfant"/>
                <a:ea typeface="Calibri" panose="020F0502020204030204" pitchFamily="34" charset="0"/>
                <a:cs typeface="Times New Roman" panose="02020603050405020304" pitchFamily="18" charset="0"/>
              </a:rPr>
              <a:t>llai</a:t>
            </a:r>
            <a:r>
              <a:rPr lang="en-GB" sz="1500" dirty="0">
                <a:effectLst/>
                <a:latin typeface="SassoonCRInfant"/>
                <a:ea typeface="Calibri" panose="020F0502020204030204" pitchFamily="34" charset="0"/>
                <a:cs typeface="Times New Roman" panose="02020603050405020304" pitchFamily="18" charset="0"/>
              </a:rPr>
              <a:t>, 10 </a:t>
            </a:r>
            <a:r>
              <a:rPr lang="en-GB" sz="1500" dirty="0" err="1">
                <a:effectLst/>
                <a:latin typeface="SassoonCRInfant"/>
                <a:ea typeface="Calibri" panose="020F0502020204030204" pitchFamily="34" charset="0"/>
                <a:cs typeface="Times New Roman" panose="02020603050405020304" pitchFamily="18" charset="0"/>
              </a:rPr>
              <a:t>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fwy</a:t>
            </a:r>
            <a:r>
              <a:rPr lang="en-GB" sz="1500" dirty="0">
                <a:effectLst/>
                <a:latin typeface="SassoonCRInfant"/>
                <a:ea typeface="Calibri" panose="020F0502020204030204" pitchFamily="34" charset="0"/>
                <a:cs typeface="Times New Roman" panose="02020603050405020304" pitchFamily="18" charset="0"/>
              </a:rPr>
              <a:t>/</a:t>
            </a:r>
            <a:r>
              <a:rPr lang="en-GB" sz="1500" dirty="0" err="1">
                <a:effectLst/>
                <a:latin typeface="SassoonCRInfant"/>
                <a:ea typeface="Calibri" panose="020F0502020204030204" pitchFamily="34" charset="0"/>
                <a:cs typeface="Times New Roman" panose="02020603050405020304" pitchFamily="18" charset="0"/>
              </a:rPr>
              <a:t>llai</a:t>
            </a:r>
            <a:r>
              <a:rPr lang="en-GB" sz="1500" dirty="0">
                <a:effectLst/>
                <a:latin typeface="SassoonCRInfant"/>
                <a:ea typeface="Calibri" panose="020F0502020204030204" pitchFamily="34" charset="0"/>
                <a:cs typeface="Times New Roman" panose="02020603050405020304" pitchFamily="18" charset="0"/>
              </a:rPr>
              <a:t>, 100 </a:t>
            </a:r>
            <a:r>
              <a:rPr lang="en-GB" sz="1500" dirty="0" err="1">
                <a:effectLst/>
                <a:latin typeface="SassoonCRInfant"/>
                <a:ea typeface="Calibri" panose="020F0502020204030204" pitchFamily="34" charset="0"/>
                <a:cs typeface="Times New Roman" panose="02020603050405020304" pitchFamily="18" charset="0"/>
              </a:rPr>
              <a:t>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fwy</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llai</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Trefnu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rhifau</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Adolygu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eilrifau</a:t>
            </a:r>
            <a:r>
              <a:rPr lang="en-GB" sz="1500" dirty="0">
                <a:effectLst/>
                <a:latin typeface="SassoonCRInfant"/>
                <a:ea typeface="Calibri" panose="020F0502020204030204" pitchFamily="34" charset="0"/>
                <a:cs typeface="Times New Roman" panose="02020603050405020304" pitchFamily="18" charset="0"/>
              </a:rPr>
              <a:t> ac </a:t>
            </a:r>
            <a:r>
              <a:rPr lang="en-GB" sz="1500" dirty="0" err="1">
                <a:effectLst/>
                <a:latin typeface="SassoonCRInfant"/>
                <a:ea typeface="Calibri" panose="020F0502020204030204" pitchFamily="34" charset="0"/>
                <a:cs typeface="Times New Roman" panose="02020603050405020304" pitchFamily="18" charset="0"/>
              </a:rPr>
              <a:t>odrifau</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Talgrynnu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rhifau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i’r</a:t>
            </a:r>
            <a:r>
              <a:rPr lang="en-GB" sz="1500" dirty="0">
                <a:effectLst/>
                <a:latin typeface="SassoonCRInfant"/>
                <a:ea typeface="Calibri" panose="020F0502020204030204" pitchFamily="34" charset="0"/>
                <a:cs typeface="Times New Roman" panose="02020603050405020304" pitchFamily="18" charset="0"/>
              </a:rPr>
              <a:t> 10, 100  a 1,000 </a:t>
            </a:r>
            <a:r>
              <a:rPr lang="en-GB" sz="1500" dirty="0" err="1">
                <a:effectLst/>
                <a:latin typeface="SassoonCRInfant"/>
                <a:ea typeface="Calibri" panose="020F0502020204030204" pitchFamily="34" charset="0"/>
                <a:cs typeface="Times New Roman" panose="02020603050405020304" pitchFamily="18" charset="0"/>
              </a:rPr>
              <a:t>agosaf</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Darllen</a:t>
            </a:r>
            <a:r>
              <a:rPr lang="en-GB" sz="1500" dirty="0">
                <a:effectLst/>
                <a:latin typeface="SassoonCRInfant"/>
                <a:ea typeface="Calibri" panose="020F0502020204030204" pitchFamily="34" charset="0"/>
                <a:cs typeface="Times New Roman" panose="02020603050405020304" pitchFamily="18" charset="0"/>
              </a:rPr>
              <a:t> y </a:t>
            </a:r>
            <a:r>
              <a:rPr lang="en-GB" sz="1500" dirty="0" err="1">
                <a:effectLst/>
                <a:latin typeface="SassoonCRInfant"/>
                <a:ea typeface="Calibri" panose="020F0502020204030204" pitchFamily="34" charset="0"/>
                <a:cs typeface="Times New Roman" panose="02020603050405020304" pitchFamily="18" charset="0"/>
              </a:rPr>
              <a:t>cloc</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i’r</a:t>
            </a:r>
            <a:r>
              <a:rPr lang="en-GB" sz="1500" dirty="0">
                <a:effectLst/>
                <a:latin typeface="SassoonCRInfant"/>
                <a:ea typeface="Calibri" panose="020F0502020204030204" pitchFamily="34" charset="0"/>
                <a:cs typeface="Times New Roman" panose="02020603050405020304" pitchFamily="18" charset="0"/>
              </a:rPr>
              <a:t> 5 </a:t>
            </a:r>
            <a:r>
              <a:rPr lang="en-GB" sz="1500" dirty="0" err="1">
                <a:effectLst/>
                <a:latin typeface="SassoonCRInfant"/>
                <a:ea typeface="Calibri" panose="020F0502020204030204" pitchFamily="34" charset="0"/>
                <a:cs typeface="Times New Roman" panose="02020603050405020304" pitchFamily="18" charset="0"/>
              </a:rPr>
              <a:t>munud</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agosaf</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gloc</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analog</a:t>
            </a:r>
            <a:r>
              <a:rPr lang="en-GB" sz="1500" dirty="0">
                <a:effectLst/>
                <a:latin typeface="SassoonCRInfant"/>
                <a:ea typeface="Calibri" panose="020F0502020204030204" pitchFamily="34" charset="0"/>
                <a:cs typeface="Times New Roman" panose="02020603050405020304" pitchFamily="18" charset="0"/>
              </a:rPr>
              <a:t> a </a:t>
            </a:r>
            <a:r>
              <a:rPr lang="en-GB" sz="1500" dirty="0" err="1">
                <a:effectLst/>
                <a:latin typeface="SassoonCRInfant"/>
                <a:ea typeface="Calibri" panose="020F0502020204030204" pitchFamily="34" charset="0"/>
                <a:cs typeface="Times New Roman" panose="02020603050405020304" pitchFamily="18" charset="0"/>
              </a:rPr>
              <a:t>digidol</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Dysgu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dyddiau’r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wythnos</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misoedd</a:t>
            </a:r>
            <a:r>
              <a:rPr lang="en-GB" sz="1500" dirty="0">
                <a:effectLst/>
                <a:latin typeface="SassoonCRInfant"/>
                <a:ea typeface="Calibri" panose="020F0502020204030204" pitchFamily="34" charset="0"/>
                <a:cs typeface="Times New Roman" panose="02020603050405020304" pitchFamily="18" charset="0"/>
              </a:rPr>
              <a:t> y </a:t>
            </a:r>
            <a:r>
              <a:rPr lang="en-GB" sz="1500" dirty="0" err="1">
                <a:effectLst/>
                <a:latin typeface="SassoonCRInfant"/>
                <a:ea typeface="Calibri" panose="020F0502020204030204" pitchFamily="34" charset="0"/>
                <a:cs typeface="Times New Roman" panose="02020603050405020304" pitchFamily="18" charset="0"/>
              </a:rPr>
              <a:t>flwyddyn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tymhorau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yn</a:t>
            </a:r>
            <a:r>
              <a:rPr lang="en-GB" sz="1500" dirty="0">
                <a:effectLst/>
                <a:latin typeface="SassoonCRInfant"/>
                <a:ea typeface="Calibri" panose="020F0502020204030204" pitchFamily="34" charset="0"/>
                <a:cs typeface="Times New Roman" panose="02020603050405020304" pitchFamily="18" charset="0"/>
              </a:rPr>
              <a:t> y </a:t>
            </a:r>
            <a:r>
              <a:rPr lang="en-GB" sz="1500" dirty="0" err="1">
                <a:effectLst/>
                <a:latin typeface="SassoonCRInfant"/>
                <a:ea typeface="Calibri" panose="020F0502020204030204" pitchFamily="34" charset="0"/>
                <a:cs typeface="Times New Roman" panose="02020603050405020304" pitchFamily="18" charset="0"/>
              </a:rPr>
              <a:t>Gymraeg</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a’r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Saesneg</a:t>
            </a:r>
            <a:r>
              <a:rPr lang="en-GB" sz="1500" dirty="0">
                <a:effectLst/>
                <a:latin typeface="SassoonCRInfant"/>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err="1">
                <a:effectLst/>
                <a:latin typeface="SassoonCRInfant"/>
                <a:ea typeface="Calibri" panose="020F0502020204030204" pitchFamily="34" charset="0"/>
                <a:cs typeface="Times New Roman" panose="02020603050405020304" pitchFamily="18" charset="0"/>
              </a:rPr>
              <a:t>Rhagfynegi</a:t>
            </a:r>
            <a:r>
              <a:rPr lang="en-GB" sz="1500" dirty="0">
                <a:effectLst/>
                <a:latin typeface="SassoonCRInfant"/>
                <a:ea typeface="Calibri" panose="020F0502020204030204" pitchFamily="34" charset="0"/>
                <a:cs typeface="Times New Roman" panose="02020603050405020304" pitchFamily="18" charset="0"/>
              </a:rPr>
              <a:t> a </a:t>
            </a:r>
            <a:r>
              <a:rPr lang="en-GB" sz="1500" dirty="0" err="1">
                <a:effectLst/>
                <a:latin typeface="SassoonCRInfant"/>
                <a:ea typeface="Calibri" panose="020F0502020204030204" pitchFamily="34" charset="0"/>
                <a:cs typeface="Times New Roman" panose="02020603050405020304" pitchFamily="18" charset="0"/>
              </a:rPr>
              <a:t>mesur</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hyd</a:t>
            </a:r>
            <a:r>
              <a:rPr lang="en-GB" sz="1500" dirty="0">
                <a:effectLst/>
                <a:latin typeface="SassoonCRInfant"/>
                <a:ea typeface="Calibri" panose="020F0502020204030204" pitchFamily="34" charset="0"/>
                <a:cs typeface="Times New Roman" panose="02020603050405020304" pitchFamily="18" charset="0"/>
              </a:rPr>
              <a:t> a </a:t>
            </a:r>
            <a:r>
              <a:rPr lang="en-GB" sz="1500" dirty="0" err="1">
                <a:effectLst/>
                <a:latin typeface="SassoonCRInfant"/>
                <a:ea typeface="Calibri" panose="020F0502020204030204" pitchFamily="34" charset="0"/>
                <a:cs typeface="Times New Roman" panose="02020603050405020304" pitchFamily="18" charset="0"/>
              </a:rPr>
              <a:t>màs</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gan</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ddefnyddio</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unedau</a:t>
            </a:r>
            <a:r>
              <a:rPr lang="en-GB" sz="1500" dirty="0">
                <a:effectLst/>
                <a:latin typeface="SassoonCRInfant"/>
                <a:ea typeface="Calibri" panose="020F0502020204030204" pitchFamily="34" charset="0"/>
                <a:cs typeface="Times New Roman" panose="02020603050405020304" pitchFamily="18" charset="0"/>
              </a:rPr>
              <a:t> </a:t>
            </a:r>
            <a:r>
              <a:rPr lang="en-GB" sz="1500" dirty="0" err="1">
                <a:effectLst/>
                <a:latin typeface="SassoonCRInfant"/>
                <a:ea typeface="Calibri" panose="020F0502020204030204" pitchFamily="34" charset="0"/>
                <a:cs typeface="Times New Roman" panose="02020603050405020304" pitchFamily="18" charset="0"/>
              </a:rPr>
              <a:t>safonol</a:t>
            </a:r>
            <a:r>
              <a:rPr lang="en-GB" sz="1500" dirty="0">
                <a:latin typeface="SassoonCRInfant"/>
                <a:ea typeface="Calibri" panose="020F0502020204030204" pitchFamily="34" charset="0"/>
                <a:cs typeface="Times New Roman" panose="02020603050405020304" pitchFamily="18" charset="0"/>
              </a:rPr>
              <a:t>. </a:t>
            </a:r>
            <a:endParaRPr lang="en-GB" sz="1500" dirty="0" smtClean="0">
              <a:latin typeface="SassoonCRInfant"/>
              <a:ea typeface="Calibri" panose="020F0502020204030204" pitchFamily="34" charset="0"/>
              <a:cs typeface="Times New Roman" panose="02020603050405020304" pitchFamily="18" charset="0"/>
            </a:endParaRPr>
          </a:p>
          <a:p>
            <a:pPr>
              <a:lnSpc>
                <a:spcPct val="115000"/>
              </a:lnSpc>
              <a:spcAft>
                <a:spcPts val="1000"/>
              </a:spcAft>
            </a:pPr>
            <a:r>
              <a:rPr lang="en-GB" sz="1500" dirty="0" err="1" smtClean="0">
                <a:latin typeface="SassoonCRInfant"/>
                <a:ea typeface="Calibri" panose="020F0502020204030204" pitchFamily="34" charset="0"/>
                <a:cs typeface="Times New Roman" panose="02020603050405020304" pitchFamily="18" charset="0"/>
              </a:rPr>
              <a:t>Rwy’n</a:t>
            </a:r>
            <a:r>
              <a:rPr lang="en-GB" sz="1500" dirty="0" smtClean="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gallu</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dangos</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dealltwriaeth</a:t>
            </a:r>
            <a:r>
              <a:rPr lang="en-GB" sz="1500" dirty="0">
                <a:latin typeface="SassoonCRInfant"/>
                <a:ea typeface="Calibri" panose="020F0502020204030204" pitchFamily="34" charset="0"/>
                <a:cs typeface="Times New Roman" panose="02020603050405020304" pitchFamily="18" charset="0"/>
              </a:rPr>
              <a:t> o </a:t>
            </a:r>
            <a:r>
              <a:rPr lang="en-GB" sz="1500" dirty="0" err="1">
                <a:latin typeface="SassoonCRInfant"/>
                <a:ea typeface="Calibri" panose="020F0502020204030204" pitchFamily="34" charset="0"/>
                <a:cs typeface="Times New Roman" panose="02020603050405020304" pitchFamily="18" charset="0"/>
              </a:rPr>
              <a:t>incwm</a:t>
            </a:r>
            <a:r>
              <a:rPr lang="en-GB" sz="1500" dirty="0">
                <a:latin typeface="SassoonCRInfant"/>
                <a:ea typeface="Calibri" panose="020F0502020204030204" pitchFamily="34" charset="0"/>
                <a:cs typeface="Times New Roman" panose="02020603050405020304" pitchFamily="18" charset="0"/>
              </a:rPr>
              <a:t> a </a:t>
            </a:r>
            <a:r>
              <a:rPr lang="en-GB" sz="1500" dirty="0" err="1">
                <a:latin typeface="SassoonCRInfant"/>
                <a:ea typeface="Calibri" panose="020F0502020204030204" pitchFamily="34" charset="0"/>
                <a:cs typeface="Times New Roman" panose="02020603050405020304" pitchFamily="18" charset="0"/>
              </a:rPr>
              <a:t>gwariant</a:t>
            </a:r>
            <a:r>
              <a:rPr lang="en-GB" sz="1500" dirty="0">
                <a:latin typeface="SassoonCRInfant"/>
                <a:ea typeface="Calibri" panose="020F0502020204030204" pitchFamily="34" charset="0"/>
                <a:cs typeface="Times New Roman" panose="02020603050405020304" pitchFamily="18" charset="0"/>
              </a:rPr>
              <a:t>, ac </a:t>
            </a:r>
            <a:r>
              <a:rPr lang="en-GB" sz="1500" dirty="0" err="1">
                <a:latin typeface="SassoonCRInfant"/>
                <a:ea typeface="Calibri" panose="020F0502020204030204" pitchFamily="34" charset="0"/>
                <a:cs typeface="Times New Roman" panose="02020603050405020304" pitchFamily="18" charset="0"/>
              </a:rPr>
              <a:t>rwy’n</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gallu</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cymhwyso</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fy</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sgiliau</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cyfrifo</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i</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archwilio</a:t>
            </a:r>
            <a:r>
              <a:rPr lang="en-GB" sz="1500" dirty="0">
                <a:latin typeface="SassoonCRInfant"/>
                <a:ea typeface="Calibri" panose="020F0502020204030204" pitchFamily="34" charset="0"/>
                <a:cs typeface="Times New Roman" panose="02020603050405020304" pitchFamily="18" charset="0"/>
              </a:rPr>
              <a:t> </a:t>
            </a:r>
            <a:r>
              <a:rPr lang="en-GB" sz="1500" dirty="0" err="1">
                <a:latin typeface="SassoonCRInfant"/>
                <a:ea typeface="Calibri" panose="020F0502020204030204" pitchFamily="34" charset="0"/>
                <a:cs typeface="Times New Roman" panose="02020603050405020304" pitchFamily="18" charset="0"/>
              </a:rPr>
              <a:t>elw</a:t>
            </a:r>
            <a:r>
              <a:rPr lang="en-GB" sz="1500" dirty="0">
                <a:latin typeface="SassoonCRInfant"/>
                <a:ea typeface="Calibri" panose="020F0502020204030204" pitchFamily="34" charset="0"/>
                <a:cs typeface="Times New Roman" panose="02020603050405020304" pitchFamily="18" charset="0"/>
              </a:rPr>
              <a:t> a </a:t>
            </a:r>
            <a:r>
              <a:rPr lang="en-GB" sz="1500" dirty="0" err="1">
                <a:latin typeface="SassoonCRInfant"/>
                <a:ea typeface="Calibri" panose="020F0502020204030204" pitchFamily="34" charset="0"/>
                <a:cs typeface="Times New Roman" panose="02020603050405020304" pitchFamily="18" charset="0"/>
              </a:rPr>
              <a:t>cholled</a:t>
            </a:r>
            <a:r>
              <a:rPr lang="en-GB" sz="1500" dirty="0">
                <a:latin typeface="SassoonCRInfant"/>
                <a:ea typeface="Calibri" panose="020F0502020204030204" pitchFamily="34" charset="0"/>
                <a:cs typeface="Times New Roman" panose="02020603050405020304" pitchFamily="18" charset="0"/>
              </a:rPr>
              <a:t>.</a:t>
            </a:r>
          </a:p>
          <a:p>
            <a:pPr>
              <a:lnSpc>
                <a:spcPct val="115000"/>
              </a:lnSpc>
              <a:spcAft>
                <a:spcPts val="1000"/>
              </a:spcAft>
            </a:pPr>
            <a:endParaRPr lang="en-GB" sz="1500" dirty="0" smtClean="0">
              <a:effectLst/>
              <a:latin typeface="SassoonCRInfant"/>
              <a:ea typeface="Calibri" panose="020F0502020204030204" pitchFamily="34" charset="0"/>
              <a:cs typeface="Times New Roman" panose="02020603050405020304" pitchFamily="18" charset="0"/>
            </a:endParaRPr>
          </a:p>
          <a:p>
            <a:pPr>
              <a:lnSpc>
                <a:spcPct val="115000"/>
              </a:lnSpc>
              <a:spcAft>
                <a:spcPts val="10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i="1"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900" dirty="0">
                <a:solidFill>
                  <a:srgbClr val="0070C0"/>
                </a:solidFill>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0070C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6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 Box 8"/>
          <p:cNvSpPr txBox="1">
            <a:spLocks noChangeArrowheads="1"/>
          </p:cNvSpPr>
          <p:nvPr/>
        </p:nvSpPr>
        <p:spPr bwMode="auto">
          <a:xfrm>
            <a:off x="6600059" y="722421"/>
            <a:ext cx="4394200" cy="5936997"/>
          </a:xfrm>
          <a:prstGeom prst="rect">
            <a:avLst/>
          </a:prstGeom>
          <a:noFill/>
          <a:ln w="9525" algn="in">
            <a:solidFill>
              <a:srgbClr val="0066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gn="ctr">
              <a:lnSpc>
                <a:spcPct val="115000"/>
              </a:lnSpc>
              <a:spcAft>
                <a:spcPts val="1000"/>
              </a:spcAft>
            </a:pPr>
            <a:r>
              <a:rPr lang="en-GB" sz="1500" dirty="0">
                <a:solidFill>
                  <a:srgbClr val="0070C0"/>
                </a:solidFill>
                <a:effectLst/>
                <a:latin typeface="SassoonCRInfant"/>
                <a:ea typeface="Calibri" panose="020F0502020204030204" pitchFamily="34" charset="0"/>
                <a:cs typeface="Times New Roman" panose="02020603050405020304" pitchFamily="18" charset="0"/>
              </a:rPr>
              <a:t>Mathematics and  Numeracy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Read, write and interpret numbers up to 1,000 and </a:t>
            </a:r>
            <a:r>
              <a:rPr lang="en-GB" sz="1500" dirty="0" smtClean="0">
                <a:effectLst/>
                <a:latin typeface="SassoonCRInfant"/>
                <a:ea typeface="Calibri" panose="020F0502020204030204" pitchFamily="34" charset="0"/>
                <a:cs typeface="Times New Roman" panose="02020603050405020304" pitchFamily="18" charset="0"/>
              </a:rPr>
              <a:t>beyond including fractions and decimals.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Revise the 4 operations.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1 more/less, 10 more/10 less, 100 more/100 less.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Order and sequence numbers.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Revise odd /even numbers.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Estimate and round numbers to the nearest 10/100/1,000.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Tell the time to the nearest </a:t>
            </a:r>
            <a:r>
              <a:rPr lang="en-GB" sz="1500" dirty="0" smtClean="0">
                <a:effectLst/>
                <a:latin typeface="SassoonCRInfant"/>
                <a:ea typeface="Calibri" panose="020F0502020204030204" pitchFamily="34" charset="0"/>
                <a:cs typeface="Times New Roman" panose="02020603050405020304" pitchFamily="18" charset="0"/>
              </a:rPr>
              <a:t> minute </a:t>
            </a:r>
            <a:r>
              <a:rPr lang="en-GB" sz="1500" dirty="0">
                <a:effectLst/>
                <a:latin typeface="SassoonCRInfant"/>
                <a:ea typeface="Calibri" panose="020F0502020204030204" pitchFamily="34" charset="0"/>
                <a:cs typeface="Times New Roman" panose="02020603050405020304" pitchFamily="18" charset="0"/>
              </a:rPr>
              <a:t>on a digital and analogue clock.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To learn the days of the week, the months of the year and the seasons in Welsh and in English.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Estimate and measure length and mass using appropriate standard units.	</a:t>
            </a:r>
            <a:endParaRPr lang="en-GB" sz="1500" dirty="0" smtClean="0">
              <a:effectLst/>
              <a:latin typeface="SassoonCRInfant"/>
              <a:ea typeface="Calibri" panose="020F0502020204030204" pitchFamily="34" charset="0"/>
              <a:cs typeface="Times New Roman" panose="02020603050405020304" pitchFamily="18" charset="0"/>
            </a:endParaRPr>
          </a:p>
          <a:p>
            <a:pPr>
              <a:lnSpc>
                <a:spcPct val="115000"/>
              </a:lnSpc>
              <a:spcAft>
                <a:spcPts val="800"/>
              </a:spcAft>
            </a:pPr>
            <a:r>
              <a:rPr lang="en-GB" sz="1500" dirty="0" smtClean="0">
                <a:latin typeface="SassoonCRInfant"/>
                <a:ea typeface="Calibri" panose="020F0502020204030204" pitchFamily="34" charset="0"/>
                <a:cs typeface="Times New Roman" panose="02020603050405020304" pitchFamily="18" charset="0"/>
              </a:rPr>
              <a:t>Demonstrate </a:t>
            </a:r>
            <a:r>
              <a:rPr lang="en-GB" sz="1500" dirty="0">
                <a:latin typeface="SassoonCRInfant"/>
                <a:ea typeface="Calibri" panose="020F0502020204030204" pitchFamily="34" charset="0"/>
                <a:cs typeface="Times New Roman" panose="02020603050405020304" pitchFamily="18" charset="0"/>
              </a:rPr>
              <a:t>an understanding of income and expenditure, </a:t>
            </a:r>
            <a:r>
              <a:rPr lang="en-GB" sz="1500" dirty="0" smtClean="0">
                <a:latin typeface="SassoonCRInfant"/>
                <a:ea typeface="Calibri" panose="020F0502020204030204" pitchFamily="34" charset="0"/>
                <a:cs typeface="Times New Roman" panose="02020603050405020304" pitchFamily="18" charset="0"/>
              </a:rPr>
              <a:t>and </a:t>
            </a:r>
            <a:r>
              <a:rPr lang="en-GB" sz="1500" dirty="0">
                <a:latin typeface="SassoonCRInfant"/>
                <a:ea typeface="Calibri" panose="020F0502020204030204" pitchFamily="34" charset="0"/>
                <a:cs typeface="Times New Roman" panose="02020603050405020304" pitchFamily="18" charset="0"/>
              </a:rPr>
              <a:t>apply calculations to explore profit and loss</a:t>
            </a:r>
          </a:p>
          <a:p>
            <a:pPr>
              <a:lnSpc>
                <a:spcPct val="115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5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SassoonCRInfant"/>
                <a:ea typeface="Calibri" panose="020F0502020204030204" pitchFamily="34" charset="0"/>
                <a:cs typeface="Times New Roman" panose="02020603050405020304" pitchFamily="18" charset="0"/>
              </a:rPr>
              <a:t>Revise times tables.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5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0070C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600" dirty="0">
                <a:effectLst/>
                <a:latin typeface="SassoonCRInfant"/>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600235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0"/>
          <p:cNvSpPr txBox="1">
            <a:spLocks noChangeArrowheads="1"/>
          </p:cNvSpPr>
          <p:nvPr/>
        </p:nvSpPr>
        <p:spPr bwMode="auto">
          <a:xfrm>
            <a:off x="578269" y="385107"/>
            <a:ext cx="9678035" cy="4528638"/>
          </a:xfrm>
          <a:prstGeom prst="rect">
            <a:avLst/>
          </a:prstGeom>
          <a:noFill/>
          <a:ln w="9525" algn="in">
            <a:solidFill>
              <a:srgbClr val="660066"/>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gn="ctr">
              <a:lnSpc>
                <a:spcPct val="115000"/>
              </a:lnSpc>
              <a:spcAft>
                <a:spcPts val="1000"/>
              </a:spcAft>
            </a:pPr>
            <a:r>
              <a:rPr lang="en-GB" sz="2800" b="1" dirty="0">
                <a:solidFill>
                  <a:srgbClr val="3F3F3F"/>
                </a:solidFill>
                <a:effectLst/>
                <a:latin typeface="SassoonCRInfant"/>
                <a:ea typeface="Calibri" panose="020F0502020204030204" pitchFamily="34" charset="0"/>
                <a:cs typeface="Times New Roman" panose="02020603050405020304" pitchFamily="18" charset="0"/>
              </a:rPr>
              <a:t>Digital competency </a:t>
            </a:r>
            <a:endParaRPr lang="en-GB" sz="2800" b="1" dirty="0" smtClean="0">
              <a:solidFill>
                <a:srgbClr val="3F3F3F"/>
              </a:solidFill>
              <a:effectLst/>
              <a:latin typeface="SassoonCRInfant"/>
              <a:ea typeface="Calibri" panose="020F0502020204030204" pitchFamily="34" charset="0"/>
              <a:cs typeface="Times New Roman" panose="02020603050405020304" pitchFamily="18" charset="0"/>
            </a:endParaRPr>
          </a:p>
          <a:p>
            <a:pPr algn="ctr">
              <a:lnSpc>
                <a:spcPct val="115000"/>
              </a:lnSpc>
              <a:spcAft>
                <a:spcPts val="1000"/>
              </a:spcAft>
            </a:pPr>
            <a:r>
              <a:rPr lang="en-GB" sz="2400" dirty="0">
                <a:latin typeface="Calibri" panose="020F0502020204030204" pitchFamily="34" charset="0"/>
                <a:ea typeface="Calibri" panose="020F0502020204030204" pitchFamily="34" charset="0"/>
                <a:cs typeface="Times New Roman" panose="02020603050405020304" pitchFamily="18" charset="0"/>
              </a:rPr>
              <a:t>This Area provides a range of opportunities to develop a diverse set of digital competencies, recognising their cross-curricular nature and application. Contributions in this Area can include capturing and interrogating data, recognising and evaluating computational processes, designing and expressing learners’ thinking using digital devices and systems. Learners’ use of a range of digital technologies and software applications is also implicit in a number of the descriptions of learning in this Area, which complement similar opportunities to develop these skills in other Areas</a:t>
            </a:r>
            <a:r>
              <a:rPr lang="en-GB" sz="2400" dirty="0" smtClean="0">
                <a:latin typeface="Calibri" panose="020F0502020204030204" pitchFamily="34" charset="0"/>
                <a:ea typeface="Calibri" panose="020F0502020204030204" pitchFamily="34" charset="0"/>
                <a:cs typeface="Times New Roman" panose="02020603050405020304" pitchFamily="18" charset="0"/>
              </a:rPr>
              <a: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3181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smtClean="0"/>
              <a:t>Darllen</a:t>
            </a:r>
            <a:r>
              <a:rPr lang="en-GB" b="1" dirty="0" smtClean="0"/>
              <a:t> / Reading </a:t>
            </a:r>
            <a:endParaRPr lang="en-GB" b="1" dirty="0"/>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pic>
        <p:nvPicPr>
          <p:cNvPr id="1026" name="Picture 2" descr="Importance of Reading Quotes - Inspirational Quotes on the Benefits of  Read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64337" y="2103224"/>
            <a:ext cx="1689463" cy="16894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Importance of Reading for Fun – The Central Tre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7227" y="4677103"/>
            <a:ext cx="2628123" cy="18445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027611" y="1527568"/>
            <a:ext cx="8116389" cy="2246769"/>
          </a:xfrm>
          <a:prstGeom prst="rect">
            <a:avLst/>
          </a:prstGeom>
        </p:spPr>
        <p:txBody>
          <a:bodyPr wrap="square">
            <a:spAutoFit/>
          </a:bodyPr>
          <a:lstStyle/>
          <a:p>
            <a:endParaRPr lang="en-GB" sz="2000" i="1" dirty="0" smtClean="0"/>
          </a:p>
          <a:p>
            <a:pPr marL="285750" indent="-285750">
              <a:buFont typeface="Arial" panose="020B0604020202020204" pitchFamily="34" charset="0"/>
              <a:buChar char="•"/>
            </a:pPr>
            <a:r>
              <a:rPr lang="en-GB" sz="2000" dirty="0" err="1" smtClean="0"/>
              <a:t>Llyfrau</a:t>
            </a:r>
            <a:r>
              <a:rPr lang="en-GB" sz="2000" dirty="0" smtClean="0"/>
              <a:t> </a:t>
            </a:r>
            <a:r>
              <a:rPr lang="en-GB" sz="2000" dirty="0" err="1"/>
              <a:t>mewn</a:t>
            </a:r>
            <a:r>
              <a:rPr lang="en-GB" sz="2000" dirty="0"/>
              <a:t> </a:t>
            </a:r>
            <a:r>
              <a:rPr lang="en-GB" sz="2000" dirty="0" err="1" smtClean="0"/>
              <a:t>yn</a:t>
            </a:r>
            <a:r>
              <a:rPr lang="en-GB" sz="2000" dirty="0" smtClean="0"/>
              <a:t> </a:t>
            </a:r>
            <a:r>
              <a:rPr lang="en-GB" sz="2000" dirty="0" err="1" smtClean="0"/>
              <a:t>gyson</a:t>
            </a:r>
            <a:r>
              <a:rPr lang="en-GB" sz="2000" dirty="0"/>
              <a:t>/</a:t>
            </a:r>
            <a:r>
              <a:rPr lang="en-GB" sz="2000" dirty="0" smtClean="0"/>
              <a:t> </a:t>
            </a:r>
            <a:r>
              <a:rPr lang="en-GB" sz="2000" i="1" dirty="0"/>
              <a:t>Bring reading books </a:t>
            </a:r>
            <a:r>
              <a:rPr lang="en-GB" sz="2000" i="1" dirty="0" smtClean="0"/>
              <a:t>regularly. </a:t>
            </a:r>
            <a:endParaRPr lang="en-GB" sz="2000" i="1" dirty="0"/>
          </a:p>
          <a:p>
            <a:pPr marL="285750" indent="-285750">
              <a:buFont typeface="Arial" panose="020B0604020202020204" pitchFamily="34" charset="0"/>
              <a:buChar char="•"/>
            </a:pPr>
            <a:r>
              <a:rPr lang="en-GB" sz="2000" dirty="0" err="1" smtClean="0"/>
              <a:t>Llyfrau</a:t>
            </a:r>
            <a:r>
              <a:rPr lang="en-GB" sz="2000" dirty="0" smtClean="0"/>
              <a:t> </a:t>
            </a:r>
            <a:r>
              <a:rPr lang="en-GB" sz="2000" dirty="0" err="1" smtClean="0"/>
              <a:t>darllen</a:t>
            </a:r>
            <a:r>
              <a:rPr lang="en-GB" sz="2000" dirty="0" smtClean="0"/>
              <a:t>- </a:t>
            </a:r>
            <a:r>
              <a:rPr lang="en-GB" sz="2000" dirty="0" err="1"/>
              <a:t>newid</a:t>
            </a:r>
            <a:r>
              <a:rPr lang="en-GB" sz="2000" dirty="0"/>
              <a:t> pan </a:t>
            </a:r>
            <a:r>
              <a:rPr lang="en-GB" sz="2000" dirty="0" err="1"/>
              <a:t>fo’n</a:t>
            </a:r>
            <a:r>
              <a:rPr lang="en-GB" sz="2000" dirty="0"/>
              <a:t> </a:t>
            </a:r>
            <a:r>
              <a:rPr lang="en-GB" sz="2000" dirty="0" err="1"/>
              <a:t>briodol</a:t>
            </a:r>
            <a:r>
              <a:rPr lang="en-GB" sz="2000" dirty="0"/>
              <a:t> </a:t>
            </a:r>
            <a:r>
              <a:rPr lang="en-GB" sz="2000" dirty="0" smtClean="0"/>
              <a:t>/ </a:t>
            </a:r>
            <a:r>
              <a:rPr lang="en-GB" sz="2000" i="1" dirty="0"/>
              <a:t>Pupils will </a:t>
            </a:r>
            <a:r>
              <a:rPr lang="en-GB" sz="2000" i="1" dirty="0" smtClean="0"/>
              <a:t>have access to both English and Welsh reading books.</a:t>
            </a:r>
          </a:p>
          <a:p>
            <a:pPr marL="285750" indent="-285750">
              <a:buFont typeface="Arial" panose="020B0604020202020204" pitchFamily="34" charset="0"/>
              <a:buChar char="•"/>
            </a:pPr>
            <a:r>
              <a:rPr lang="en-GB" sz="2000" dirty="0" err="1"/>
              <a:t>Darllen</a:t>
            </a:r>
            <a:r>
              <a:rPr lang="en-GB" sz="2000" dirty="0"/>
              <a:t> </a:t>
            </a:r>
            <a:r>
              <a:rPr lang="en-GB" sz="2000" dirty="0" err="1" smtClean="0"/>
              <a:t>grwp</a:t>
            </a:r>
            <a:r>
              <a:rPr lang="en-GB" sz="2000" dirty="0"/>
              <a:t>, </a:t>
            </a:r>
            <a:r>
              <a:rPr lang="en-GB" sz="2000" dirty="0" err="1"/>
              <a:t>sgiliau</a:t>
            </a:r>
            <a:r>
              <a:rPr lang="en-GB" sz="2000" dirty="0"/>
              <a:t> </a:t>
            </a:r>
            <a:r>
              <a:rPr lang="en-GB" sz="2000" dirty="0" err="1"/>
              <a:t>darllen</a:t>
            </a:r>
            <a:r>
              <a:rPr lang="en-GB" sz="2000" dirty="0"/>
              <a:t>, </a:t>
            </a:r>
            <a:r>
              <a:rPr lang="en-GB" sz="2000" dirty="0" err="1"/>
              <a:t>ymchwil</a:t>
            </a:r>
            <a:r>
              <a:rPr lang="en-GB" sz="2000" dirty="0"/>
              <a:t>, </a:t>
            </a:r>
            <a:r>
              <a:rPr lang="en-GB" sz="2000" dirty="0" err="1"/>
              <a:t>darllen</a:t>
            </a:r>
            <a:r>
              <a:rPr lang="en-GB" sz="2000" dirty="0"/>
              <a:t> a </a:t>
            </a:r>
            <a:r>
              <a:rPr lang="en-GB" sz="2000" dirty="0" err="1"/>
              <a:t>deall</a:t>
            </a:r>
            <a:r>
              <a:rPr lang="en-GB" sz="2000" dirty="0"/>
              <a:t>, </a:t>
            </a:r>
            <a:r>
              <a:rPr lang="en-GB" sz="2000" dirty="0" err="1"/>
              <a:t>asesiadau</a:t>
            </a:r>
            <a:r>
              <a:rPr lang="en-GB" sz="2000" dirty="0"/>
              <a:t> </a:t>
            </a:r>
            <a:r>
              <a:rPr lang="en-GB" sz="2000" dirty="0" smtClean="0"/>
              <a:t>/ </a:t>
            </a:r>
            <a:r>
              <a:rPr lang="en-GB" sz="2000" i="1" dirty="0"/>
              <a:t>Group reading, reading skills and strategies, research, comprehension, </a:t>
            </a:r>
            <a:r>
              <a:rPr lang="en-GB" sz="2000" i="1" dirty="0" smtClean="0"/>
              <a:t>assessments.</a:t>
            </a:r>
          </a:p>
        </p:txBody>
      </p:sp>
    </p:spTree>
    <p:extLst>
      <p:ext uri="{BB962C8B-B14F-4D97-AF65-F5344CB8AC3E}">
        <p14:creationId xmlns:p14="http://schemas.microsoft.com/office/powerpoint/2010/main" val="33189067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a:t>Mathemateg</a:t>
            </a:r>
            <a:r>
              <a:rPr lang="en-GB" dirty="0"/>
              <a:t> </a:t>
            </a:r>
            <a:r>
              <a:rPr lang="en-GB" dirty="0" err="1"/>
              <a:t>Fawr</a:t>
            </a:r>
            <a:r>
              <a:rPr lang="en-GB" dirty="0"/>
              <a:t>/Big Maths</a:t>
            </a:r>
          </a:p>
        </p:txBody>
      </p:sp>
      <p:sp>
        <p:nvSpPr>
          <p:cNvPr id="3" name="Content Placeholder 2"/>
          <p:cNvSpPr>
            <a:spLocks noGrp="1"/>
          </p:cNvSpPr>
          <p:nvPr>
            <p:ph idx="1"/>
          </p:nvPr>
        </p:nvSpPr>
        <p:spPr>
          <a:xfrm>
            <a:off x="838200" y="1426232"/>
            <a:ext cx="10515600" cy="4667250"/>
          </a:xfrm>
        </p:spPr>
        <p:txBody>
          <a:bodyPr>
            <a:normAutofit/>
          </a:bodyPr>
          <a:lstStyle/>
          <a:p>
            <a:endParaRPr lang="en-GB" sz="3200" dirty="0"/>
          </a:p>
          <a:p>
            <a:r>
              <a:rPr lang="en-GB" sz="2400" dirty="0" err="1"/>
              <a:t>Bydd</a:t>
            </a:r>
            <a:r>
              <a:rPr lang="en-GB" sz="2400" dirty="0"/>
              <a:t> y plant </a:t>
            </a:r>
            <a:r>
              <a:rPr lang="en-GB" sz="2400" dirty="0" err="1"/>
              <a:t>yn</a:t>
            </a:r>
            <a:r>
              <a:rPr lang="en-GB" sz="2400" dirty="0"/>
              <a:t> </a:t>
            </a:r>
            <a:r>
              <a:rPr lang="en-GB" sz="2400" dirty="0" err="1"/>
              <a:t>cymryd</a:t>
            </a:r>
            <a:r>
              <a:rPr lang="en-GB" sz="2400" dirty="0"/>
              <a:t> </a:t>
            </a:r>
            <a:r>
              <a:rPr lang="en-GB" sz="2400" dirty="0" err="1"/>
              <a:t>rhan</a:t>
            </a:r>
            <a:r>
              <a:rPr lang="en-GB" sz="2400" dirty="0"/>
              <a:t> </a:t>
            </a:r>
            <a:r>
              <a:rPr lang="en-GB" sz="2400" dirty="0" err="1"/>
              <a:t>mewn</a:t>
            </a:r>
            <a:r>
              <a:rPr lang="en-GB" sz="2400" dirty="0"/>
              <a:t> </a:t>
            </a:r>
            <a:r>
              <a:rPr lang="en-GB" sz="2400" dirty="0" err="1"/>
              <a:t>sesiynau</a:t>
            </a:r>
            <a:r>
              <a:rPr lang="en-GB" sz="2400" dirty="0"/>
              <a:t> </a:t>
            </a:r>
            <a:r>
              <a:rPr lang="en-GB" sz="2400" dirty="0" err="1" smtClean="0"/>
              <a:t>Mathemateg</a:t>
            </a:r>
            <a:r>
              <a:rPr lang="en-GB" sz="2400" dirty="0" smtClean="0"/>
              <a:t> </a:t>
            </a:r>
            <a:r>
              <a:rPr lang="en-GB" sz="2400" dirty="0" err="1"/>
              <a:t>Fawr</a:t>
            </a:r>
            <a:r>
              <a:rPr lang="en-GB" sz="2400" dirty="0"/>
              <a:t> er </a:t>
            </a:r>
            <a:r>
              <a:rPr lang="en-GB" sz="2400" dirty="0" err="1"/>
              <a:t>mwyn</a:t>
            </a:r>
            <a:r>
              <a:rPr lang="en-GB" sz="2400" dirty="0"/>
              <a:t> </a:t>
            </a:r>
            <a:r>
              <a:rPr lang="en-GB" sz="2400" dirty="0" err="1"/>
              <a:t>cryfhau</a:t>
            </a:r>
            <a:r>
              <a:rPr lang="en-GB" sz="2400" dirty="0"/>
              <a:t> a </a:t>
            </a:r>
            <a:r>
              <a:rPr lang="en-GB" sz="2400" dirty="0" err="1"/>
              <a:t>datblygu</a:t>
            </a:r>
            <a:r>
              <a:rPr lang="en-GB" sz="2400" dirty="0"/>
              <a:t> </a:t>
            </a:r>
            <a:r>
              <a:rPr lang="en-GB" sz="2400" dirty="0" err="1"/>
              <a:t>sgiliau</a:t>
            </a:r>
            <a:r>
              <a:rPr lang="en-GB" sz="2400" dirty="0"/>
              <a:t> </a:t>
            </a:r>
            <a:r>
              <a:rPr lang="en-GB" sz="2400" dirty="0" err="1"/>
              <a:t>rhif</a:t>
            </a:r>
            <a:r>
              <a:rPr lang="en-GB" sz="2400" dirty="0"/>
              <a:t>.  </a:t>
            </a:r>
            <a:r>
              <a:rPr lang="en-GB" sz="2400" dirty="0" err="1"/>
              <a:t>Byddant</a:t>
            </a:r>
            <a:r>
              <a:rPr lang="en-GB" sz="2400" dirty="0"/>
              <a:t> </a:t>
            </a:r>
            <a:r>
              <a:rPr lang="en-GB" sz="2400" dirty="0" err="1"/>
              <a:t>yn</a:t>
            </a:r>
            <a:r>
              <a:rPr lang="en-GB" sz="2400" dirty="0"/>
              <a:t> </a:t>
            </a:r>
            <a:r>
              <a:rPr lang="en-GB" sz="2400" dirty="0" err="1"/>
              <a:t>mwynhau</a:t>
            </a:r>
            <a:r>
              <a:rPr lang="en-GB" sz="2400" dirty="0"/>
              <a:t> </a:t>
            </a:r>
            <a:r>
              <a:rPr lang="en-GB" sz="2400" dirty="0" err="1"/>
              <a:t>cwis</a:t>
            </a:r>
            <a:r>
              <a:rPr lang="en-GB" sz="2400" dirty="0"/>
              <a:t> bob </a:t>
            </a:r>
            <a:r>
              <a:rPr lang="en-GB" sz="2400" dirty="0" err="1"/>
              <a:t>Dydd</a:t>
            </a:r>
            <a:r>
              <a:rPr lang="en-GB" sz="2400" dirty="0"/>
              <a:t> </a:t>
            </a:r>
            <a:r>
              <a:rPr lang="en-GB" sz="2400" dirty="0" err="1"/>
              <a:t>Gwener</a:t>
            </a:r>
            <a:r>
              <a:rPr lang="en-GB" sz="2400" dirty="0"/>
              <a:t> </a:t>
            </a:r>
            <a:r>
              <a:rPr lang="en-GB" sz="2400" dirty="0" err="1"/>
              <a:t>yn</a:t>
            </a:r>
            <a:r>
              <a:rPr lang="en-GB" sz="2400" dirty="0"/>
              <a:t> </a:t>
            </a:r>
            <a:r>
              <a:rPr lang="en-GB" sz="2400" dirty="0" err="1"/>
              <a:t>seiliedig</a:t>
            </a:r>
            <a:r>
              <a:rPr lang="en-GB" sz="2400" dirty="0"/>
              <a:t> </a:t>
            </a:r>
            <a:r>
              <a:rPr lang="en-GB" sz="2400" dirty="0" err="1"/>
              <a:t>ar</a:t>
            </a:r>
            <a:r>
              <a:rPr lang="en-GB" sz="2400" dirty="0"/>
              <a:t> y </a:t>
            </a:r>
            <a:r>
              <a:rPr lang="en-GB" sz="2400" dirty="0" err="1"/>
              <a:t>gwaith</a:t>
            </a:r>
            <a:r>
              <a:rPr lang="en-GB" sz="2400" dirty="0"/>
              <a:t> </a:t>
            </a:r>
            <a:r>
              <a:rPr lang="en-GB" sz="2400" dirty="0" err="1"/>
              <a:t>hwn</a:t>
            </a:r>
            <a:r>
              <a:rPr lang="en-GB" sz="2400" dirty="0"/>
              <a:t>.  </a:t>
            </a:r>
            <a:r>
              <a:rPr lang="en-GB" sz="2400" dirty="0" err="1" smtClean="0"/>
              <a:t>Byddwn</a:t>
            </a:r>
            <a:r>
              <a:rPr lang="en-GB" sz="2400" dirty="0" smtClean="0"/>
              <a:t> </a:t>
            </a:r>
            <a:r>
              <a:rPr lang="en-GB" sz="2400" dirty="0" err="1"/>
              <a:t>yn</a:t>
            </a:r>
            <a:r>
              <a:rPr lang="en-GB" sz="2400" dirty="0"/>
              <a:t> </a:t>
            </a:r>
            <a:r>
              <a:rPr lang="en-GB" sz="2400" dirty="0" err="1"/>
              <a:t>danfon</a:t>
            </a:r>
            <a:r>
              <a:rPr lang="en-GB" sz="2400" dirty="0"/>
              <a:t> y </a:t>
            </a:r>
            <a:r>
              <a:rPr lang="en-GB" sz="2400" dirty="0" err="1"/>
              <a:t>gwaith</a:t>
            </a:r>
            <a:r>
              <a:rPr lang="en-GB" sz="2400" dirty="0"/>
              <a:t> </a:t>
            </a:r>
            <a:r>
              <a:rPr lang="en-GB" sz="2400" dirty="0" err="1"/>
              <a:t>hwn</a:t>
            </a:r>
            <a:r>
              <a:rPr lang="en-GB" sz="2400" dirty="0"/>
              <a:t> </a:t>
            </a:r>
            <a:r>
              <a:rPr lang="en-GB" sz="2400" dirty="0" err="1"/>
              <a:t>adref</a:t>
            </a:r>
            <a:r>
              <a:rPr lang="en-GB" sz="2400" dirty="0"/>
              <a:t> </a:t>
            </a:r>
            <a:r>
              <a:rPr lang="en-GB" sz="2400" dirty="0" smtClean="0"/>
              <a:t>a </a:t>
            </a:r>
            <a:r>
              <a:rPr lang="en-GB" sz="2400" dirty="0" err="1" smtClean="0"/>
              <a:t>bydd</a:t>
            </a:r>
            <a:r>
              <a:rPr lang="en-GB" sz="2400" dirty="0" smtClean="0"/>
              <a:t> y plant </a:t>
            </a:r>
            <a:r>
              <a:rPr lang="en-GB" sz="2400" dirty="0" err="1" smtClean="0"/>
              <a:t>yn</a:t>
            </a:r>
            <a:r>
              <a:rPr lang="en-GB" sz="2400" dirty="0" smtClean="0"/>
              <a:t> </a:t>
            </a:r>
            <a:r>
              <a:rPr lang="en-GB" sz="2400" dirty="0" err="1" smtClean="0"/>
              <a:t>cael</a:t>
            </a:r>
            <a:r>
              <a:rPr lang="en-GB" sz="2400" dirty="0" smtClean="0"/>
              <a:t> </a:t>
            </a:r>
            <a:r>
              <a:rPr lang="en-GB" sz="2400" dirty="0" err="1" smtClean="0"/>
              <a:t>cyfle</a:t>
            </a:r>
            <a:r>
              <a:rPr lang="en-GB" sz="2400" dirty="0" smtClean="0"/>
              <a:t> </a:t>
            </a:r>
            <a:r>
              <a:rPr lang="en-GB" sz="2400" dirty="0" err="1" smtClean="0"/>
              <a:t>i</a:t>
            </a:r>
            <a:r>
              <a:rPr lang="en-GB" sz="2400" dirty="0" smtClean="0"/>
              <a:t> </a:t>
            </a:r>
            <a:r>
              <a:rPr lang="en-GB" sz="2400" dirty="0" err="1" smtClean="0"/>
              <a:t>weithio</a:t>
            </a:r>
            <a:r>
              <a:rPr lang="en-GB" sz="2400" dirty="0" smtClean="0"/>
              <a:t> </a:t>
            </a:r>
            <a:r>
              <a:rPr lang="en-GB" sz="2400" dirty="0" err="1" smtClean="0"/>
              <a:t>ar</a:t>
            </a:r>
            <a:r>
              <a:rPr lang="en-GB" sz="2400" dirty="0" smtClean="0"/>
              <a:t> </a:t>
            </a:r>
            <a:r>
              <a:rPr lang="en-GB" sz="2400" dirty="0" err="1" smtClean="0"/>
              <a:t>ei</a:t>
            </a:r>
            <a:r>
              <a:rPr lang="en-GB" sz="2400" dirty="0" smtClean="0"/>
              <a:t> </a:t>
            </a:r>
            <a:r>
              <a:rPr lang="en-GB" sz="2400" dirty="0" err="1" smtClean="0"/>
              <a:t>targedau</a:t>
            </a:r>
            <a:r>
              <a:rPr lang="en-GB" sz="2400" dirty="0" smtClean="0"/>
              <a:t>.</a:t>
            </a:r>
            <a:endParaRPr lang="en-GB" sz="2400" dirty="0"/>
          </a:p>
          <a:p>
            <a:endParaRPr lang="en-GB" sz="2400" dirty="0"/>
          </a:p>
          <a:p>
            <a:r>
              <a:rPr lang="en-GB" sz="2400" i="1" dirty="0"/>
              <a:t>Children will take part in daily Big Maths sessions to strengthen and develop number skills.  Every Friday they will enjoy a quiz based </a:t>
            </a:r>
            <a:r>
              <a:rPr lang="en-GB" sz="2400" i="1" dirty="0" smtClean="0"/>
              <a:t>on </a:t>
            </a:r>
            <a:r>
              <a:rPr lang="en-GB" sz="2400" i="1" dirty="0"/>
              <a:t>this work.  We will send the sheets </a:t>
            </a:r>
            <a:r>
              <a:rPr lang="en-GB" sz="2400" i="1" dirty="0" smtClean="0"/>
              <a:t>home and the children will work on their targets.</a:t>
            </a:r>
            <a:endParaRPr lang="en-GB" dirty="0"/>
          </a:p>
        </p:txBody>
      </p:sp>
      <p:pic>
        <p:nvPicPr>
          <p:cNvPr id="2050" name="Picture 2" descr="Welcome and please sign in">
            <a:extLst>
              <a:ext uri="{FF2B5EF4-FFF2-40B4-BE49-F238E27FC236}">
                <a16:creationId xmlns:a16="http://schemas.microsoft.com/office/drawing/2014/main" id="{EC6AEB32-ADA8-43A9-93CA-B62CA4BE84A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664" r="5211"/>
          <a:stretch/>
        </p:blipFill>
        <p:spPr bwMode="auto">
          <a:xfrm>
            <a:off x="327513" y="136476"/>
            <a:ext cx="2401619" cy="16891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0DC61F-189C-42EF-9924-9A731F128629}"/>
              </a:ext>
            </a:extLst>
          </p:cNvPr>
          <p:cNvSpPr txBox="1"/>
          <p:nvPr/>
        </p:nvSpPr>
        <p:spPr>
          <a:xfrm>
            <a:off x="586574" y="5170152"/>
            <a:ext cx="11018851" cy="1846659"/>
          </a:xfrm>
          <a:prstGeom prst="rect">
            <a:avLst/>
          </a:prstGeom>
          <a:noFill/>
        </p:spPr>
        <p:txBody>
          <a:bodyPr wrap="square" rtlCol="0">
            <a:spAutoFit/>
          </a:bodyPr>
          <a:lstStyle/>
          <a:p>
            <a:r>
              <a:rPr lang="en-GB" sz="1600" dirty="0">
                <a:solidFill>
                  <a:srgbClr val="0563C1"/>
                </a:solidFill>
                <a:hlinkClick r:id="rId3">
                  <a:extLst>
                    <a:ext uri="{A12FA001-AC4F-418D-AE19-62706E023703}">
                      <ahyp:hlinkClr xmlns:ahyp="http://schemas.microsoft.com/office/drawing/2018/hyperlinkcolor" xmlns="" val="tx"/>
                    </a:ext>
                  </a:extLst>
                </a:hlinkClick>
              </a:rPr>
              <a:t>https://www.topmarks.co.uk/Search.aspx?q=100+square+splat</a:t>
            </a:r>
            <a:r>
              <a:rPr lang="en-GB" sz="1600" dirty="0"/>
              <a:t> </a:t>
            </a:r>
          </a:p>
          <a:p>
            <a:endParaRPr lang="en-GB" sz="1600" dirty="0"/>
          </a:p>
          <a:p>
            <a:r>
              <a:rPr lang="en-GB" sz="1600" dirty="0">
                <a:hlinkClick r:id="rId4"/>
              </a:rPr>
              <a:t>https://www.ictgames.com/mobilePage/hundredSq/index.html</a:t>
            </a:r>
            <a:r>
              <a:rPr lang="en-GB" sz="1600" dirty="0"/>
              <a:t> </a:t>
            </a:r>
            <a:endParaRPr lang="en-GB" sz="1600" dirty="0" smtClean="0"/>
          </a:p>
          <a:p>
            <a:endParaRPr lang="en-GB" sz="1600" dirty="0"/>
          </a:p>
          <a:p>
            <a:r>
              <a:rPr lang="en-GB" sz="1600" dirty="0">
                <a:hlinkClick r:id="rId5"/>
              </a:rPr>
              <a:t>https://</a:t>
            </a:r>
            <a:r>
              <a:rPr lang="en-GB" sz="1600" dirty="0" smtClean="0">
                <a:hlinkClick r:id="rId5"/>
              </a:rPr>
              <a:t>ttrockstars.com/</a:t>
            </a:r>
            <a:r>
              <a:rPr lang="en-GB" sz="1600" dirty="0" smtClean="0"/>
              <a:t> </a:t>
            </a:r>
          </a:p>
          <a:p>
            <a:r>
              <a:rPr lang="en-GB" sz="1600" dirty="0">
                <a:hlinkClick r:id="rId6"/>
              </a:rPr>
              <a:t>https://play.numbots.com/#/</a:t>
            </a:r>
            <a:r>
              <a:rPr lang="en-GB" sz="1600" dirty="0" smtClean="0">
                <a:hlinkClick r:id="rId6"/>
              </a:rPr>
              <a:t>intro</a:t>
            </a:r>
            <a:r>
              <a:rPr lang="en-GB" sz="1600" dirty="0" smtClean="0"/>
              <a:t> </a:t>
            </a:r>
            <a:endParaRPr lang="en-GB" sz="1600" dirty="0"/>
          </a:p>
          <a:p>
            <a:endParaRPr lang="en-GB" dirty="0"/>
          </a:p>
        </p:txBody>
      </p:sp>
    </p:spTree>
    <p:extLst>
      <p:ext uri="{BB962C8B-B14F-4D97-AF65-F5344CB8AC3E}">
        <p14:creationId xmlns:p14="http://schemas.microsoft.com/office/powerpoint/2010/main" val="22544132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Times Tables Rock Stars: Play">
            <a:extLst>
              <a:ext uri="{FF2B5EF4-FFF2-40B4-BE49-F238E27FC236}">
                <a16:creationId xmlns:a16="http://schemas.microsoft.com/office/drawing/2014/main" id="{EDC31025-CB35-431A-84CA-0C34CEE75C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0618" y="75728"/>
            <a:ext cx="1590813" cy="1202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8C6DB7FB-CB8C-40C4-B97B-CC6F414DFA26}"/>
              </a:ext>
            </a:extLst>
          </p:cNvPr>
          <p:cNvSpPr>
            <a:spLocks noGrp="1"/>
          </p:cNvSpPr>
          <p:nvPr>
            <p:ph type="body" sz="half" idx="2"/>
          </p:nvPr>
        </p:nvSpPr>
        <p:spPr>
          <a:xfrm>
            <a:off x="241910" y="1115466"/>
            <a:ext cx="11613538" cy="3160678"/>
          </a:xfrm>
          <a:ln w="19050">
            <a:noFill/>
          </a:ln>
        </p:spPr>
        <p:txBody>
          <a:bodyPr>
            <a:normAutofit fontScale="25000" lnSpcReduction="20000"/>
          </a:bodyPr>
          <a:lstStyle/>
          <a:p>
            <a:endParaRPr lang="en-GB" sz="1400" dirty="0">
              <a:latin typeface="Comic Sans MS" panose="030F0702030302020204" pitchFamily="66" charset="0"/>
            </a:endParaRPr>
          </a:p>
          <a:p>
            <a:pPr>
              <a:lnSpc>
                <a:spcPct val="120000"/>
              </a:lnSpc>
            </a:pPr>
            <a:r>
              <a:rPr lang="en-GB" sz="7200" dirty="0"/>
              <a:t>Your child will </a:t>
            </a:r>
            <a:r>
              <a:rPr lang="en-GB" sz="7200" dirty="0" smtClean="0"/>
              <a:t>Your child’s </a:t>
            </a:r>
            <a:r>
              <a:rPr lang="en-GB" sz="7200" dirty="0" err="1" smtClean="0"/>
              <a:t>Numbots</a:t>
            </a:r>
            <a:r>
              <a:rPr lang="en-GB" sz="7200" dirty="0" smtClean="0"/>
              <a:t> login details also allow them to log in to </a:t>
            </a:r>
            <a:r>
              <a:rPr lang="en-GB" sz="7200" dirty="0" err="1" smtClean="0"/>
              <a:t>TimesTablesRocks</a:t>
            </a:r>
            <a:r>
              <a:rPr lang="en-GB" sz="7200" dirty="0" smtClean="0"/>
              <a:t> online. Here they can practise their times tables facts. </a:t>
            </a:r>
            <a:endParaRPr lang="en-GB" sz="7200" dirty="0"/>
          </a:p>
          <a:p>
            <a:pPr>
              <a:lnSpc>
                <a:spcPct val="120000"/>
              </a:lnSpc>
            </a:pPr>
            <a:r>
              <a:rPr lang="en-GB" sz="7200" dirty="0" smtClean="0"/>
              <a:t>The </a:t>
            </a:r>
            <a:r>
              <a:rPr lang="en-GB" sz="7200" dirty="0"/>
              <a:t>programme automatically generates the tables facts that </a:t>
            </a:r>
            <a:r>
              <a:rPr lang="en-GB" sz="7200" b="1" dirty="0"/>
              <a:t>your</a:t>
            </a:r>
            <a:r>
              <a:rPr lang="en-GB" sz="7200" dirty="0"/>
              <a:t> child needs to practise so they should not be given questions on tables that they have not yet started. </a:t>
            </a:r>
            <a:r>
              <a:rPr lang="en-GB" sz="7200" dirty="0" smtClean="0"/>
              <a:t>It is important that they work through the questions themselves since it will generate facts too difficult for them if someone else has answered correctly facts that they themselves didn’t know. </a:t>
            </a:r>
            <a:endParaRPr lang="en-GB" sz="7200" dirty="0"/>
          </a:p>
          <a:p>
            <a:pPr>
              <a:lnSpc>
                <a:spcPct val="120000"/>
              </a:lnSpc>
            </a:pPr>
            <a:r>
              <a:rPr lang="en-GB" sz="7200" dirty="0"/>
              <a:t>When they reach a certain level the programme will generate division facts too.</a:t>
            </a:r>
          </a:p>
          <a:p>
            <a:pPr>
              <a:lnSpc>
                <a:spcPct val="120000"/>
              </a:lnSpc>
            </a:pPr>
            <a:r>
              <a:rPr lang="en-GB" sz="7200" dirty="0"/>
              <a:t>Children can practise in the ‘garage’ where they earn coins that they can spend in the shop. They can buy items for their avatar.</a:t>
            </a:r>
          </a:p>
          <a:p>
            <a:pPr>
              <a:lnSpc>
                <a:spcPct val="120000"/>
              </a:lnSpc>
            </a:pPr>
            <a:r>
              <a:rPr lang="en-GB" sz="7200" dirty="0"/>
              <a:t>They can also play against children in the class, the school and in other schools.</a:t>
            </a:r>
          </a:p>
        </p:txBody>
      </p:sp>
      <p:sp>
        <p:nvSpPr>
          <p:cNvPr id="8" name="Text Placeholder 3">
            <a:extLst>
              <a:ext uri="{FF2B5EF4-FFF2-40B4-BE49-F238E27FC236}">
                <a16:creationId xmlns:a16="http://schemas.microsoft.com/office/drawing/2014/main" id="{3618C560-0412-401D-8ABE-0ABECBFD1F24}"/>
              </a:ext>
            </a:extLst>
          </p:cNvPr>
          <p:cNvSpPr txBox="1">
            <a:spLocks/>
          </p:cNvSpPr>
          <p:nvPr/>
        </p:nvSpPr>
        <p:spPr>
          <a:xfrm>
            <a:off x="241910" y="5796578"/>
            <a:ext cx="4090466" cy="129233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dirty="0"/>
              <a:t>Tables facts </a:t>
            </a:r>
            <a:r>
              <a:rPr lang="en-GB" sz="1400" dirty="0"/>
              <a:t>can</a:t>
            </a:r>
            <a:r>
              <a:rPr lang="en-GB" dirty="0"/>
              <a:t> also be practised on J2Blast on J2E on HWB.</a:t>
            </a:r>
          </a:p>
        </p:txBody>
      </p:sp>
      <p:pic>
        <p:nvPicPr>
          <p:cNvPr id="3076" name="Picture 4" descr="j2blast Maths Summer Challenge – Ysgol-Pennant">
            <a:extLst>
              <a:ext uri="{FF2B5EF4-FFF2-40B4-BE49-F238E27FC236}">
                <a16:creationId xmlns:a16="http://schemas.microsoft.com/office/drawing/2014/main" id="{3C10BD02-ACD5-46C2-B06C-E0A932E16C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2674" y="4553052"/>
            <a:ext cx="934774" cy="8509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3">
            <a:extLst>
              <a:ext uri="{FF2B5EF4-FFF2-40B4-BE49-F238E27FC236}">
                <a16:creationId xmlns:a16="http://schemas.microsoft.com/office/drawing/2014/main" id="{B672FB6D-2734-47FD-B78F-BA445E9621E8}"/>
              </a:ext>
            </a:extLst>
          </p:cNvPr>
          <p:cNvSpPr txBox="1">
            <a:spLocks/>
          </p:cNvSpPr>
          <p:nvPr/>
        </p:nvSpPr>
        <p:spPr>
          <a:xfrm>
            <a:off x="5649427" y="5680928"/>
            <a:ext cx="6206021" cy="167427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1400" dirty="0"/>
              <a:t>Hit the Button can be played online and can also be downloaded as an app.</a:t>
            </a:r>
          </a:p>
          <a:p>
            <a:r>
              <a:rPr lang="en-GB" sz="1400" dirty="0"/>
              <a:t>To practise tables facts, go to the menu and select ‘Times Tables’ and then the table that you want to practise</a:t>
            </a:r>
            <a:r>
              <a:rPr lang="en-GB" dirty="0"/>
              <a:t>. </a:t>
            </a:r>
          </a:p>
        </p:txBody>
      </p:sp>
      <p:pic>
        <p:nvPicPr>
          <p:cNvPr id="7" name="Picture 6" descr="Hit the Button Math - Apps on Google Play">
            <a:extLst>
              <a:ext uri="{FF2B5EF4-FFF2-40B4-BE49-F238E27FC236}">
                <a16:creationId xmlns:a16="http://schemas.microsoft.com/office/drawing/2014/main" id="{9E79FCFE-3CED-45CB-9998-DB0B37E558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9010" y="4588870"/>
            <a:ext cx="934774" cy="93477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878E0CC-AB35-45E7-BD9D-5E0468661218}"/>
              </a:ext>
            </a:extLst>
          </p:cNvPr>
          <p:cNvSpPr txBox="1"/>
          <p:nvPr/>
        </p:nvSpPr>
        <p:spPr>
          <a:xfrm>
            <a:off x="1346597" y="92133"/>
            <a:ext cx="8440469" cy="584775"/>
          </a:xfrm>
          <a:prstGeom prst="rect">
            <a:avLst/>
          </a:prstGeom>
          <a:noFill/>
        </p:spPr>
        <p:txBody>
          <a:bodyPr wrap="square">
            <a:spAutoFit/>
          </a:bodyPr>
          <a:lstStyle/>
          <a:p>
            <a:r>
              <a:rPr lang="en-GB" sz="3200" dirty="0"/>
              <a:t>Learning and practising Times Tables Facts</a:t>
            </a:r>
          </a:p>
        </p:txBody>
      </p:sp>
    </p:spTree>
    <p:custDataLst>
      <p:tags r:id="rId1"/>
    </p:custDataLst>
    <p:extLst>
      <p:ext uri="{BB962C8B-B14F-4D97-AF65-F5344CB8AC3E}">
        <p14:creationId xmlns:p14="http://schemas.microsoft.com/office/powerpoint/2010/main" val="29204212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t>Trydar</a:t>
            </a:r>
            <a:r>
              <a:rPr lang="en-GB" dirty="0" smtClean="0"/>
              <a:t>/Twitter</a:t>
            </a:r>
            <a:endParaRPr lang="en-GB"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930810" y="372712"/>
            <a:ext cx="1317976" cy="1317976"/>
          </a:xfrm>
        </p:spPr>
      </p:pic>
      <p:sp>
        <p:nvSpPr>
          <p:cNvPr id="5" name="TextBox 4"/>
          <p:cNvSpPr txBox="1"/>
          <p:nvPr/>
        </p:nvSpPr>
        <p:spPr>
          <a:xfrm>
            <a:off x="1073888" y="2073349"/>
            <a:ext cx="10292317" cy="3970318"/>
          </a:xfrm>
          <a:prstGeom prst="rect">
            <a:avLst/>
          </a:prstGeom>
          <a:noFill/>
        </p:spPr>
        <p:txBody>
          <a:bodyPr wrap="square" rtlCol="0">
            <a:spAutoFit/>
          </a:bodyPr>
          <a:lstStyle/>
          <a:p>
            <a:r>
              <a:rPr lang="en-GB" sz="2800" dirty="0" smtClean="0"/>
              <a:t>Mae </a:t>
            </a:r>
            <a:r>
              <a:rPr lang="en-GB" sz="2800" dirty="0" err="1" smtClean="0"/>
              <a:t>gan</a:t>
            </a:r>
            <a:r>
              <a:rPr lang="en-GB" sz="2800" dirty="0" smtClean="0"/>
              <a:t> </a:t>
            </a:r>
            <a:r>
              <a:rPr lang="en-GB" sz="2800" dirty="0" err="1" smtClean="0"/>
              <a:t>Uned</a:t>
            </a:r>
            <a:r>
              <a:rPr lang="en-GB" sz="2800" dirty="0" smtClean="0"/>
              <a:t> 4/5 </a:t>
            </a:r>
            <a:r>
              <a:rPr lang="en-GB" sz="2800" dirty="0" err="1" smtClean="0"/>
              <a:t>gyfrif</a:t>
            </a:r>
            <a:r>
              <a:rPr lang="en-GB" sz="2800" dirty="0" smtClean="0"/>
              <a:t> </a:t>
            </a:r>
            <a:r>
              <a:rPr lang="en-GB" sz="2800" dirty="0" err="1" smtClean="0"/>
              <a:t>Trydar</a:t>
            </a:r>
            <a:r>
              <a:rPr lang="en-GB" sz="2800" dirty="0" smtClean="0"/>
              <a:t> </a:t>
            </a:r>
            <a:r>
              <a:rPr lang="en-GB" sz="2800" dirty="0" err="1" smtClean="0"/>
              <a:t>caeedig</a:t>
            </a:r>
            <a:r>
              <a:rPr lang="en-GB" sz="2800" dirty="0" smtClean="0"/>
              <a:t>: @cnedd_bl4a5.  A </a:t>
            </a:r>
            <a:r>
              <a:rPr lang="en-GB" sz="2800" dirty="0" err="1" smtClean="0"/>
              <a:t>fyddech</a:t>
            </a:r>
            <a:r>
              <a:rPr lang="en-GB" sz="2800" dirty="0" smtClean="0"/>
              <a:t> </a:t>
            </a:r>
            <a:r>
              <a:rPr lang="en-GB" sz="2800" dirty="0" err="1" smtClean="0"/>
              <a:t>gystal</a:t>
            </a:r>
            <a:r>
              <a:rPr lang="en-GB" sz="2800" dirty="0" smtClean="0"/>
              <a:t> â </a:t>
            </a:r>
            <a:r>
              <a:rPr lang="en-GB" sz="2800" dirty="0" err="1" smtClean="0"/>
              <a:t>danfon</a:t>
            </a:r>
            <a:r>
              <a:rPr lang="en-GB" sz="2800" dirty="0" smtClean="0"/>
              <a:t> </a:t>
            </a:r>
            <a:r>
              <a:rPr lang="en-GB" sz="2800" dirty="0" err="1" smtClean="0"/>
              <a:t>eich</a:t>
            </a:r>
            <a:r>
              <a:rPr lang="en-GB" sz="2800" dirty="0" smtClean="0"/>
              <a:t> </a:t>
            </a:r>
            <a:r>
              <a:rPr lang="en-GB" sz="2800" dirty="0" err="1" smtClean="0"/>
              <a:t>enw</a:t>
            </a:r>
            <a:r>
              <a:rPr lang="en-GB" sz="2800" dirty="0" smtClean="0"/>
              <a:t> </a:t>
            </a:r>
            <a:r>
              <a:rPr lang="en-GB" sz="2800" dirty="0" err="1" smtClean="0"/>
              <a:t>defnyddiwr</a:t>
            </a:r>
            <a:r>
              <a:rPr lang="en-GB" sz="2800" dirty="0" smtClean="0"/>
              <a:t> </a:t>
            </a:r>
            <a:r>
              <a:rPr lang="en-GB" sz="2800" dirty="0" err="1" smtClean="0"/>
              <a:t>i’r</a:t>
            </a:r>
            <a:r>
              <a:rPr lang="en-GB" sz="2800" dirty="0" smtClean="0"/>
              <a:t> </a:t>
            </a:r>
            <a:r>
              <a:rPr lang="en-GB" sz="2800" dirty="0" err="1" smtClean="0"/>
              <a:t>ysgol</a:t>
            </a:r>
            <a:r>
              <a:rPr lang="en-GB" sz="2800" dirty="0" smtClean="0"/>
              <a:t> </a:t>
            </a:r>
            <a:r>
              <a:rPr lang="en-GB" sz="2800" dirty="0" err="1" smtClean="0"/>
              <a:t>cyn</a:t>
            </a:r>
            <a:r>
              <a:rPr lang="en-GB" sz="2800" dirty="0" smtClean="0"/>
              <a:t> </a:t>
            </a:r>
            <a:r>
              <a:rPr lang="en-GB" sz="2800" dirty="0" err="1" smtClean="0"/>
              <a:t>ceisio</a:t>
            </a:r>
            <a:r>
              <a:rPr lang="en-GB" sz="2800" dirty="0" smtClean="0"/>
              <a:t> </a:t>
            </a:r>
            <a:r>
              <a:rPr lang="en-GB" sz="2800" dirty="0" err="1" smtClean="0"/>
              <a:t>ymuno</a:t>
            </a:r>
            <a:r>
              <a:rPr lang="en-GB" sz="2800" dirty="0" smtClean="0"/>
              <a:t> </a:t>
            </a:r>
            <a:r>
              <a:rPr lang="en-GB" sz="2800" dirty="0" err="1" smtClean="0"/>
              <a:t>fel</a:t>
            </a:r>
            <a:r>
              <a:rPr lang="en-GB" sz="2800" dirty="0" smtClean="0"/>
              <a:t> </a:t>
            </a:r>
            <a:r>
              <a:rPr lang="en-GB" sz="2800" dirty="0" err="1" smtClean="0"/>
              <a:t>ein</a:t>
            </a:r>
            <a:r>
              <a:rPr lang="en-GB" sz="2800" dirty="0" smtClean="0"/>
              <a:t> bod </a:t>
            </a:r>
            <a:r>
              <a:rPr lang="en-GB" sz="2800" dirty="0" err="1" smtClean="0"/>
              <a:t>yn</a:t>
            </a:r>
            <a:r>
              <a:rPr lang="en-GB" sz="2800" dirty="0" smtClean="0"/>
              <a:t> </a:t>
            </a:r>
            <a:r>
              <a:rPr lang="en-GB" sz="2800" dirty="0" err="1" smtClean="0"/>
              <a:t>gwybod</a:t>
            </a:r>
            <a:r>
              <a:rPr lang="en-GB" sz="2800" dirty="0" smtClean="0"/>
              <a:t> </a:t>
            </a:r>
            <a:r>
              <a:rPr lang="en-GB" sz="2800" dirty="0" err="1" smtClean="0"/>
              <a:t>pwy</a:t>
            </a:r>
            <a:r>
              <a:rPr lang="en-GB" sz="2800" dirty="0" smtClean="0"/>
              <a:t> </a:t>
            </a:r>
            <a:r>
              <a:rPr lang="en-GB" sz="2800" dirty="0" err="1" smtClean="0"/>
              <a:t>ydych</a:t>
            </a:r>
            <a:r>
              <a:rPr lang="en-GB" sz="2800" dirty="0" smtClean="0"/>
              <a:t> chi </a:t>
            </a:r>
            <a:r>
              <a:rPr lang="en-GB" sz="2800" dirty="0" err="1" smtClean="0"/>
              <a:t>cyn</a:t>
            </a:r>
            <a:r>
              <a:rPr lang="en-GB" sz="2800" dirty="0" smtClean="0"/>
              <a:t> </a:t>
            </a:r>
            <a:r>
              <a:rPr lang="en-GB" sz="2800" dirty="0" err="1" smtClean="0"/>
              <a:t>derbyn</a:t>
            </a:r>
            <a:r>
              <a:rPr lang="en-GB" sz="2800" dirty="0" smtClean="0"/>
              <a:t> </a:t>
            </a:r>
            <a:r>
              <a:rPr lang="en-GB" sz="2800" dirty="0" err="1" smtClean="0"/>
              <a:t>eich</a:t>
            </a:r>
            <a:r>
              <a:rPr lang="en-GB" sz="2800" dirty="0" smtClean="0"/>
              <a:t> </a:t>
            </a:r>
            <a:r>
              <a:rPr lang="en-GB" sz="2800" dirty="0" err="1" smtClean="0"/>
              <a:t>cais</a:t>
            </a:r>
            <a:r>
              <a:rPr lang="en-GB" sz="2800" dirty="0" smtClean="0"/>
              <a:t>.</a:t>
            </a:r>
          </a:p>
          <a:p>
            <a:endParaRPr lang="en-GB" sz="2800" dirty="0"/>
          </a:p>
          <a:p>
            <a:endParaRPr lang="en-GB" sz="2800" dirty="0" smtClean="0"/>
          </a:p>
          <a:p>
            <a:r>
              <a:rPr lang="en-GB" sz="2800" dirty="0" err="1" smtClean="0"/>
              <a:t>Uned</a:t>
            </a:r>
            <a:r>
              <a:rPr lang="en-GB" sz="2800" dirty="0" smtClean="0"/>
              <a:t> 4/5 has a closed Twitter group.  The username is @cnedd_bl4a5.  Please send your Twitter handle in to school before requesting to follow so that we know who you are before accepting your request.</a:t>
            </a:r>
            <a:endParaRPr lang="en-GB" sz="2800" dirty="0"/>
          </a:p>
        </p:txBody>
      </p:sp>
    </p:spTree>
    <p:extLst>
      <p:ext uri="{BB962C8B-B14F-4D97-AF65-F5344CB8AC3E}">
        <p14:creationId xmlns:p14="http://schemas.microsoft.com/office/powerpoint/2010/main" val="25116322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smtClean="0"/>
              <a:t>Gwefannau</a:t>
            </a:r>
            <a:r>
              <a:rPr lang="en-GB" b="1" dirty="0" smtClean="0"/>
              <a:t> </a:t>
            </a:r>
            <a:r>
              <a:rPr lang="en-GB" b="1" dirty="0" err="1" smtClean="0"/>
              <a:t>defnyddiol</a:t>
            </a:r>
            <a:r>
              <a:rPr lang="en-GB" b="1" dirty="0" smtClean="0"/>
              <a:t> / Useful websites</a:t>
            </a:r>
            <a:endParaRPr lang="en-GB" b="1" dirty="0"/>
          </a:p>
        </p:txBody>
      </p:sp>
      <p:pic>
        <p:nvPicPr>
          <p:cNvPr id="5" name="Content Placeholder 4"/>
          <p:cNvPicPr>
            <a:picLocks noGrp="1" noChangeAspect="1"/>
          </p:cNvPicPr>
          <p:nvPr>
            <p:ph idx="1"/>
          </p:nvPr>
        </p:nvPicPr>
        <p:blipFill>
          <a:blip r:embed="rId2"/>
          <a:stretch>
            <a:fillRect/>
          </a:stretch>
        </p:blipFill>
        <p:spPr>
          <a:xfrm>
            <a:off x="111786" y="2090057"/>
            <a:ext cx="5972334" cy="3744686"/>
          </a:xfrm>
          <a:prstGeom prst="rect">
            <a:avLst/>
          </a:prstGeom>
        </p:spPr>
      </p:pic>
      <p:pic>
        <p:nvPicPr>
          <p:cNvPr id="4" name="Picture 3"/>
          <p:cNvPicPr>
            <a:picLocks noChangeAspect="1"/>
          </p:cNvPicPr>
          <p:nvPr/>
        </p:nvPicPr>
        <p:blipFill>
          <a:blip r:embed="rId3"/>
          <a:stretch>
            <a:fillRect/>
          </a:stretch>
        </p:blipFill>
        <p:spPr>
          <a:xfrm>
            <a:off x="10919919" y="230188"/>
            <a:ext cx="867762" cy="1299014"/>
          </a:xfrm>
          <a:prstGeom prst="rect">
            <a:avLst/>
          </a:prstGeom>
        </p:spPr>
      </p:pic>
      <p:pic>
        <p:nvPicPr>
          <p:cNvPr id="6" name="Picture 5"/>
          <p:cNvPicPr>
            <a:picLocks noChangeAspect="1"/>
          </p:cNvPicPr>
          <p:nvPr/>
        </p:nvPicPr>
        <p:blipFill>
          <a:blip r:embed="rId4"/>
          <a:stretch>
            <a:fillRect/>
          </a:stretch>
        </p:blipFill>
        <p:spPr>
          <a:xfrm>
            <a:off x="6303795" y="2090057"/>
            <a:ext cx="5483886" cy="3755082"/>
          </a:xfrm>
          <a:prstGeom prst="rect">
            <a:avLst/>
          </a:prstGeom>
        </p:spPr>
      </p:pic>
    </p:spTree>
    <p:extLst>
      <p:ext uri="{BB962C8B-B14F-4D97-AF65-F5344CB8AC3E}">
        <p14:creationId xmlns:p14="http://schemas.microsoft.com/office/powerpoint/2010/main" val="30688524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smtClean="0"/>
              <a:t>Gwefannau</a:t>
            </a:r>
            <a:r>
              <a:rPr lang="en-GB" b="1" dirty="0" smtClean="0"/>
              <a:t> </a:t>
            </a:r>
            <a:r>
              <a:rPr lang="en-GB" b="1" dirty="0" err="1" smtClean="0"/>
              <a:t>defnyddiol</a:t>
            </a:r>
            <a:r>
              <a:rPr lang="en-GB" b="1" dirty="0" smtClean="0"/>
              <a:t> / Useful websites</a:t>
            </a:r>
            <a:endParaRPr lang="en-GB" b="1" dirty="0"/>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pic>
        <p:nvPicPr>
          <p:cNvPr id="7" name="Content Placeholder 6"/>
          <p:cNvPicPr>
            <a:picLocks noGrp="1" noChangeAspect="1"/>
          </p:cNvPicPr>
          <p:nvPr>
            <p:ph idx="1"/>
          </p:nvPr>
        </p:nvPicPr>
        <p:blipFill>
          <a:blip r:embed="rId3"/>
          <a:stretch>
            <a:fillRect/>
          </a:stretch>
        </p:blipFill>
        <p:spPr>
          <a:xfrm>
            <a:off x="121920" y="1529201"/>
            <a:ext cx="10694126" cy="5106729"/>
          </a:xfrm>
          <a:prstGeom prst="rect">
            <a:avLst/>
          </a:prstGeom>
        </p:spPr>
      </p:pic>
    </p:spTree>
    <p:extLst>
      <p:ext uri="{BB962C8B-B14F-4D97-AF65-F5344CB8AC3E}">
        <p14:creationId xmlns:p14="http://schemas.microsoft.com/office/powerpoint/2010/main" val="12013522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smtClean="0"/>
              <a:t>Addysg</a:t>
            </a:r>
            <a:r>
              <a:rPr lang="en-GB" b="1" dirty="0" smtClean="0"/>
              <a:t> </a:t>
            </a:r>
            <a:r>
              <a:rPr lang="en-GB" b="1" dirty="0" err="1" smtClean="0"/>
              <a:t>Gorfforol</a:t>
            </a:r>
            <a:r>
              <a:rPr lang="en-GB" b="1" dirty="0" smtClean="0"/>
              <a:t> </a:t>
            </a:r>
            <a:endParaRPr lang="en-GB" b="1" dirty="0"/>
          </a:p>
        </p:txBody>
      </p:sp>
      <p:sp>
        <p:nvSpPr>
          <p:cNvPr id="3" name="Content Placeholder 2"/>
          <p:cNvSpPr>
            <a:spLocks noGrp="1"/>
          </p:cNvSpPr>
          <p:nvPr>
            <p:ph idx="1"/>
          </p:nvPr>
        </p:nvSpPr>
        <p:spPr>
          <a:xfrm>
            <a:off x="409433" y="1529202"/>
            <a:ext cx="7888406" cy="5103610"/>
          </a:xfrm>
        </p:spPr>
        <p:txBody>
          <a:bodyPr>
            <a:normAutofit/>
          </a:bodyPr>
          <a:lstStyle/>
          <a:p>
            <a:pPr marL="0" indent="0">
              <a:buNone/>
            </a:pPr>
            <a:endParaRPr lang="en-GB" dirty="0" smtClean="0"/>
          </a:p>
          <a:p>
            <a:pPr marL="0" indent="0">
              <a:buNone/>
            </a:pPr>
            <a:r>
              <a:rPr lang="en-GB" dirty="0" smtClean="0"/>
              <a:t>Mae </a:t>
            </a:r>
            <a:r>
              <a:rPr lang="en-GB" dirty="0" err="1"/>
              <a:t>gwers</a:t>
            </a:r>
            <a:r>
              <a:rPr lang="en-GB" dirty="0"/>
              <a:t> </a:t>
            </a:r>
            <a:r>
              <a:rPr lang="en-GB" dirty="0" err="1"/>
              <a:t>Addysg</a:t>
            </a:r>
            <a:r>
              <a:rPr lang="en-GB" dirty="0"/>
              <a:t> </a:t>
            </a:r>
            <a:r>
              <a:rPr lang="en-GB" dirty="0" err="1"/>
              <a:t>Gorfforol</a:t>
            </a:r>
            <a:r>
              <a:rPr lang="en-GB" dirty="0"/>
              <a:t> </a:t>
            </a:r>
            <a:r>
              <a:rPr lang="en-GB" dirty="0" err="1" smtClean="0"/>
              <a:t>ar</a:t>
            </a:r>
            <a:r>
              <a:rPr lang="en-GB" dirty="0" smtClean="0"/>
              <a:t> </a:t>
            </a:r>
            <a:r>
              <a:rPr lang="en-GB" dirty="0" err="1" smtClean="0"/>
              <a:t>ddydd</a:t>
            </a:r>
            <a:r>
              <a:rPr lang="en-GB" dirty="0" smtClean="0"/>
              <a:t> </a:t>
            </a:r>
            <a:r>
              <a:rPr lang="en-GB" dirty="0" err="1" smtClean="0"/>
              <a:t>Mercher</a:t>
            </a:r>
            <a:r>
              <a:rPr lang="en-GB" dirty="0" smtClean="0"/>
              <a:t> ac </a:t>
            </a:r>
            <a:r>
              <a:rPr lang="en-GB" dirty="0" err="1" smtClean="0"/>
              <a:t>ar</a:t>
            </a:r>
            <a:r>
              <a:rPr lang="en-GB" dirty="0" smtClean="0"/>
              <a:t> </a:t>
            </a:r>
            <a:r>
              <a:rPr lang="en-GB" dirty="0" err="1" smtClean="0"/>
              <a:t>ddydd</a:t>
            </a:r>
            <a:r>
              <a:rPr lang="en-GB" dirty="0" smtClean="0"/>
              <a:t> </a:t>
            </a:r>
            <a:r>
              <a:rPr lang="en-GB" dirty="0" err="1" smtClean="0"/>
              <a:t>Iau</a:t>
            </a:r>
            <a:r>
              <a:rPr lang="en-GB" dirty="0" smtClean="0"/>
              <a:t> .</a:t>
            </a:r>
          </a:p>
          <a:p>
            <a:pPr marL="0" indent="0">
              <a:buNone/>
            </a:pPr>
            <a:r>
              <a:rPr lang="en-GB" i="1" dirty="0" smtClean="0"/>
              <a:t>P.E sessions are on a Wednesday and Thursday .</a:t>
            </a:r>
          </a:p>
          <a:p>
            <a:pPr marL="0" indent="0">
              <a:buNone/>
            </a:pPr>
            <a:r>
              <a:rPr lang="en-GB" i="1" dirty="0" err="1" smtClean="0"/>
              <a:t>Hefyd</a:t>
            </a:r>
            <a:r>
              <a:rPr lang="en-GB" i="1" dirty="0" smtClean="0"/>
              <a:t> </a:t>
            </a:r>
            <a:r>
              <a:rPr lang="en-GB" i="1" dirty="0" err="1" smtClean="0"/>
              <a:t>byddwn</a:t>
            </a:r>
            <a:r>
              <a:rPr lang="en-GB" i="1" dirty="0" smtClean="0"/>
              <a:t> </a:t>
            </a:r>
            <a:r>
              <a:rPr lang="en-GB" i="1" dirty="0" err="1" smtClean="0"/>
              <a:t>yn</a:t>
            </a:r>
            <a:r>
              <a:rPr lang="en-GB" i="1" dirty="0" smtClean="0"/>
              <a:t> </a:t>
            </a:r>
            <a:r>
              <a:rPr lang="en-GB" i="1" dirty="0" err="1" smtClean="0"/>
              <a:t>manteisio</a:t>
            </a:r>
            <a:r>
              <a:rPr lang="en-GB" i="1" dirty="0" smtClean="0"/>
              <a:t> </a:t>
            </a:r>
            <a:r>
              <a:rPr lang="en-GB" i="1" dirty="0" err="1" smtClean="0"/>
              <a:t>ar</a:t>
            </a:r>
            <a:r>
              <a:rPr lang="en-GB" i="1" dirty="0" smtClean="0"/>
              <a:t> y </a:t>
            </a:r>
            <a:r>
              <a:rPr lang="en-GB" i="1" dirty="0" err="1" smtClean="0"/>
              <a:t>defnydd</a:t>
            </a:r>
            <a:r>
              <a:rPr lang="en-GB" i="1" dirty="0" smtClean="0"/>
              <a:t> </a:t>
            </a:r>
            <a:r>
              <a:rPr lang="en-GB" i="1" dirty="0" err="1" smtClean="0"/>
              <a:t>o’r</a:t>
            </a:r>
            <a:r>
              <a:rPr lang="en-GB" i="1" dirty="0" smtClean="0"/>
              <a:t> </a:t>
            </a:r>
            <a:r>
              <a:rPr lang="en-GB" i="1" dirty="0" err="1" smtClean="0"/>
              <a:t>cyrtiau</a:t>
            </a:r>
            <a:r>
              <a:rPr lang="en-GB" i="1" dirty="0" smtClean="0"/>
              <a:t> </a:t>
            </a:r>
            <a:r>
              <a:rPr lang="en-GB" i="1" dirty="0" err="1" smtClean="0"/>
              <a:t>tenis</a:t>
            </a:r>
            <a:r>
              <a:rPr lang="en-GB" i="1" dirty="0" smtClean="0"/>
              <a:t>.</a:t>
            </a:r>
            <a:endParaRPr lang="en-GB" i="1" dirty="0"/>
          </a:p>
          <a:p>
            <a:r>
              <a:rPr lang="en-GB" dirty="0" smtClean="0"/>
              <a:t>Gall y plant </a:t>
            </a:r>
            <a:r>
              <a:rPr lang="en-GB" dirty="0" err="1" smtClean="0"/>
              <a:t>gadw</a:t>
            </a:r>
            <a:r>
              <a:rPr lang="en-GB" dirty="0">
                <a:latin typeface="Segoe Print" panose="02000600000000000000" pitchFamily="2" charset="0"/>
              </a:rPr>
              <a:t> </a:t>
            </a:r>
            <a:r>
              <a:rPr lang="en-GB" dirty="0" err="1" smtClean="0"/>
              <a:t>dillad</a:t>
            </a:r>
            <a:r>
              <a:rPr lang="en-GB" dirty="0" smtClean="0"/>
              <a:t> </a:t>
            </a:r>
            <a:r>
              <a:rPr lang="en-GB" dirty="0" err="1" smtClean="0"/>
              <a:t>ymarfer</a:t>
            </a:r>
            <a:r>
              <a:rPr lang="en-GB" dirty="0" smtClean="0"/>
              <a:t> </a:t>
            </a:r>
            <a:r>
              <a:rPr lang="en-GB" dirty="0" err="1" smtClean="0"/>
              <a:t>corff</a:t>
            </a:r>
            <a:r>
              <a:rPr lang="en-GB" dirty="0" smtClean="0"/>
              <a:t> ac </a:t>
            </a:r>
            <a:r>
              <a:rPr lang="en-GB" dirty="0" err="1" smtClean="0"/>
              <a:t>esgidiau</a:t>
            </a:r>
            <a:r>
              <a:rPr lang="en-GB" dirty="0" smtClean="0"/>
              <a:t>  </a:t>
            </a:r>
            <a:r>
              <a:rPr lang="en-GB" dirty="0" err="1" smtClean="0"/>
              <a:t>ymarfer</a:t>
            </a:r>
            <a:r>
              <a:rPr lang="en-GB" dirty="0" smtClean="0"/>
              <a:t> </a:t>
            </a:r>
            <a:r>
              <a:rPr lang="en-GB" dirty="0" err="1" smtClean="0"/>
              <a:t>corff</a:t>
            </a:r>
            <a:r>
              <a:rPr lang="en-GB" dirty="0" smtClean="0"/>
              <a:t> </a:t>
            </a:r>
            <a:r>
              <a:rPr lang="en-GB" dirty="0" err="1" smtClean="0"/>
              <a:t>yn</a:t>
            </a:r>
            <a:r>
              <a:rPr lang="en-GB" dirty="0" smtClean="0"/>
              <a:t> </a:t>
            </a:r>
            <a:r>
              <a:rPr lang="en-GB" dirty="0" err="1" smtClean="0"/>
              <a:t>eu</a:t>
            </a:r>
            <a:r>
              <a:rPr lang="en-GB" dirty="0" smtClean="0"/>
              <a:t> </a:t>
            </a:r>
            <a:r>
              <a:rPr lang="en-GB" dirty="0" err="1" smtClean="0"/>
              <a:t>loceri</a:t>
            </a:r>
            <a:r>
              <a:rPr lang="en-GB" dirty="0" smtClean="0"/>
              <a:t>. </a:t>
            </a:r>
          </a:p>
          <a:p>
            <a:r>
              <a:rPr lang="en-GB" i="1" dirty="0" smtClean="0"/>
              <a:t>Children can keep PE kit i.e. red or white t-shirt and black shorts, leggings /joggers and trainers in their lockers. </a:t>
            </a:r>
          </a:p>
          <a:p>
            <a:pPr marL="0" indent="0">
              <a:buNone/>
            </a:pPr>
            <a:endParaRPr lang="en-GB" i="1" dirty="0"/>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pic>
        <p:nvPicPr>
          <p:cNvPr id="2050" name="Picture 2" descr="Notre Dame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0855" y="2240449"/>
            <a:ext cx="3610735" cy="2827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9959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smtClean="0"/>
              <a:t>Gwersi</a:t>
            </a:r>
            <a:r>
              <a:rPr lang="en-GB" b="1" dirty="0" smtClean="0"/>
              <a:t> </a:t>
            </a:r>
            <a:r>
              <a:rPr lang="en-GB" b="1" dirty="0" err="1" smtClean="0"/>
              <a:t>Cerdd</a:t>
            </a:r>
            <a:r>
              <a:rPr lang="en-GB" b="1" dirty="0" smtClean="0"/>
              <a:t>/Music Lessons</a:t>
            </a:r>
            <a:endParaRPr lang="en-GB" b="1"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err="1" smtClean="0"/>
              <a:t>Blwyddyn</a:t>
            </a:r>
            <a:r>
              <a:rPr lang="en-GB" dirty="0" smtClean="0"/>
              <a:t> 4/5 – cost o £4.50 y </a:t>
            </a:r>
            <a:r>
              <a:rPr lang="en-GB" dirty="0" err="1" smtClean="0"/>
              <a:t>wers-Parentpay</a:t>
            </a:r>
            <a:endParaRPr lang="en-GB" dirty="0" smtClean="0"/>
          </a:p>
          <a:p>
            <a:pPr marL="0" indent="0">
              <a:buNone/>
            </a:pPr>
            <a:r>
              <a:rPr lang="en-GB" i="1" dirty="0" smtClean="0"/>
              <a:t>Year 4/5 </a:t>
            </a:r>
            <a:r>
              <a:rPr lang="en-GB" i="1" dirty="0"/>
              <a:t>-</a:t>
            </a:r>
            <a:r>
              <a:rPr lang="en-GB" i="1" dirty="0" smtClean="0"/>
              <a:t>£4.50 per lesson </a:t>
            </a:r>
            <a:r>
              <a:rPr lang="en-GB" i="1" dirty="0"/>
              <a:t>v</a:t>
            </a:r>
            <a:r>
              <a:rPr lang="en-GB" i="1" dirty="0" smtClean="0"/>
              <a:t>ia </a:t>
            </a:r>
            <a:r>
              <a:rPr lang="en-GB" i="1" dirty="0" err="1" smtClean="0"/>
              <a:t>Parentpay</a:t>
            </a:r>
            <a:endParaRPr lang="en-GB" i="1" dirty="0" smtClean="0"/>
          </a:p>
          <a:p>
            <a:pPr marL="0" indent="0">
              <a:buNone/>
            </a:pPr>
            <a:endParaRPr lang="en-GB" i="1" dirty="0" smtClean="0"/>
          </a:p>
          <a:p>
            <a:r>
              <a:rPr lang="en-GB" dirty="0" err="1" smtClean="0"/>
              <a:t>Bydd</a:t>
            </a:r>
            <a:r>
              <a:rPr lang="en-GB" dirty="0" smtClean="0"/>
              <a:t> </a:t>
            </a:r>
            <a:r>
              <a:rPr lang="en-GB" dirty="0" err="1" smtClean="0"/>
              <a:t>eisiau</a:t>
            </a:r>
            <a:r>
              <a:rPr lang="en-GB" dirty="0" smtClean="0"/>
              <a:t> </a:t>
            </a:r>
            <a:r>
              <a:rPr lang="en-GB" dirty="0" err="1" smtClean="0"/>
              <a:t>talu</a:t>
            </a:r>
            <a:r>
              <a:rPr lang="en-GB" dirty="0" smtClean="0"/>
              <a:t> am </a:t>
            </a:r>
            <a:r>
              <a:rPr lang="en-GB" dirty="0" err="1" smtClean="0"/>
              <a:t>yr</a:t>
            </a:r>
            <a:r>
              <a:rPr lang="en-GB" dirty="0" smtClean="0"/>
              <a:t> </a:t>
            </a:r>
            <a:r>
              <a:rPr lang="en-GB" dirty="0" err="1" smtClean="0"/>
              <a:t>hanner</a:t>
            </a:r>
            <a:r>
              <a:rPr lang="en-GB" dirty="0" smtClean="0"/>
              <a:t> </a:t>
            </a:r>
            <a:r>
              <a:rPr lang="en-GB" dirty="0" err="1" smtClean="0"/>
              <a:t>tymor</a:t>
            </a:r>
            <a:r>
              <a:rPr lang="en-GB" dirty="0" smtClean="0"/>
              <a:t> o </a:t>
            </a:r>
            <a:r>
              <a:rPr lang="en-GB" dirty="0" err="1" smtClean="0"/>
              <a:t>flaen</a:t>
            </a:r>
            <a:r>
              <a:rPr lang="en-GB" dirty="0" smtClean="0"/>
              <a:t> </a:t>
            </a:r>
            <a:r>
              <a:rPr lang="en-GB" dirty="0" err="1" smtClean="0"/>
              <a:t>llaw</a:t>
            </a:r>
            <a:r>
              <a:rPr lang="en-GB" dirty="0" smtClean="0"/>
              <a:t>.</a:t>
            </a:r>
          </a:p>
          <a:p>
            <a:r>
              <a:rPr lang="en-GB" dirty="0" smtClean="0"/>
              <a:t>Payments are required half termly in advance.</a:t>
            </a:r>
          </a:p>
          <a:p>
            <a:endParaRPr lang="en-GB" dirty="0"/>
          </a:p>
          <a:p>
            <a:pPr marL="0" indent="0">
              <a:buNone/>
            </a:pPr>
            <a:r>
              <a:rPr lang="en-GB" dirty="0" smtClean="0"/>
              <a:t>Plant </a:t>
            </a:r>
            <a:r>
              <a:rPr lang="en-GB" dirty="0" err="1" smtClean="0"/>
              <a:t>yn</a:t>
            </a:r>
            <a:r>
              <a:rPr lang="en-GB" dirty="0" smtClean="0"/>
              <a:t> </a:t>
            </a:r>
            <a:r>
              <a:rPr lang="en-GB" dirty="0" err="1" smtClean="0"/>
              <a:t>derbyn</a:t>
            </a:r>
            <a:r>
              <a:rPr lang="en-GB" dirty="0" smtClean="0"/>
              <a:t> </a:t>
            </a:r>
            <a:r>
              <a:rPr lang="en-GB" dirty="0" err="1" smtClean="0"/>
              <a:t>gwers</a:t>
            </a:r>
            <a:r>
              <a:rPr lang="en-GB" dirty="0" smtClean="0"/>
              <a:t> </a:t>
            </a:r>
            <a:r>
              <a:rPr lang="en-GB" dirty="0" err="1" smtClean="0"/>
              <a:t>pob</a:t>
            </a:r>
            <a:r>
              <a:rPr lang="en-GB" dirty="0" smtClean="0"/>
              <a:t> </a:t>
            </a:r>
            <a:r>
              <a:rPr lang="en-GB" dirty="0" err="1" smtClean="0"/>
              <a:t>dydd</a:t>
            </a:r>
            <a:r>
              <a:rPr lang="en-GB" dirty="0" smtClean="0"/>
              <a:t> </a:t>
            </a:r>
            <a:r>
              <a:rPr lang="en-GB" dirty="0" err="1" smtClean="0"/>
              <a:t>Mawrth</a:t>
            </a:r>
            <a:r>
              <a:rPr lang="en-GB" dirty="0" smtClean="0"/>
              <a:t>.                                                                                </a:t>
            </a:r>
            <a:r>
              <a:rPr lang="en-GB" i="1" dirty="0" smtClean="0"/>
              <a:t>Music lessons are held on a Tuesday.</a:t>
            </a:r>
          </a:p>
          <a:p>
            <a:pPr marL="0" indent="0">
              <a:buNone/>
            </a:pPr>
            <a:endParaRPr lang="en-GB" i="1" dirty="0" smtClean="0"/>
          </a:p>
          <a:p>
            <a:pPr marL="0" indent="0">
              <a:buNone/>
            </a:pPr>
            <a:endParaRPr lang="en-GB" i="1" dirty="0" smtClean="0"/>
          </a:p>
          <a:p>
            <a:pPr marL="0" indent="0">
              <a:buNone/>
            </a:pPr>
            <a:r>
              <a:rPr lang="en-GB" i="1" dirty="0" smtClean="0"/>
              <a:t> </a:t>
            </a:r>
            <a:r>
              <a:rPr lang="en-GB" i="1" dirty="0" err="1"/>
              <a:t>Cofiwch</a:t>
            </a:r>
            <a:r>
              <a:rPr lang="en-GB" i="1" dirty="0"/>
              <a:t> </a:t>
            </a:r>
            <a:r>
              <a:rPr lang="en-GB" i="1" dirty="0" err="1"/>
              <a:t>eich</a:t>
            </a:r>
            <a:r>
              <a:rPr lang="en-GB" i="1" dirty="0"/>
              <a:t> </a:t>
            </a:r>
            <a:r>
              <a:rPr lang="en-GB" i="1" dirty="0" err="1"/>
              <a:t>offeryn</a:t>
            </a:r>
            <a:r>
              <a:rPr lang="en-GB" i="1" dirty="0"/>
              <a:t>! </a:t>
            </a:r>
          </a:p>
          <a:p>
            <a:pPr marL="0" indent="0">
              <a:buNone/>
            </a:pPr>
            <a:r>
              <a:rPr lang="en-GB" i="1" dirty="0"/>
              <a:t>Remember your instrument! </a:t>
            </a:r>
          </a:p>
          <a:p>
            <a:pPr marL="0" indent="0">
              <a:buNone/>
            </a:pPr>
            <a:endParaRPr lang="en-GB" i="1" dirty="0"/>
          </a:p>
          <a:p>
            <a:pPr marL="0" indent="0">
              <a:buNone/>
            </a:pPr>
            <a:endParaRPr lang="en-GB" i="1" dirty="0" smtClean="0"/>
          </a:p>
          <a:p>
            <a:pPr marL="0" indent="0">
              <a:buNone/>
            </a:pPr>
            <a:endParaRPr lang="en-GB" i="1" dirty="0" smtClean="0"/>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10919919" y="230188"/>
            <a:ext cx="867762" cy="1299014"/>
          </a:xfrm>
          <a:prstGeom prst="rect">
            <a:avLst/>
          </a:prstGeom>
        </p:spPr>
      </p:pic>
      <p:pic>
        <p:nvPicPr>
          <p:cNvPr id="6" name="Picture 5"/>
          <p:cNvPicPr>
            <a:picLocks noChangeAspect="1"/>
          </p:cNvPicPr>
          <p:nvPr/>
        </p:nvPicPr>
        <p:blipFill>
          <a:blip r:embed="rId3"/>
          <a:stretch>
            <a:fillRect/>
          </a:stretch>
        </p:blipFill>
        <p:spPr>
          <a:xfrm>
            <a:off x="8937173" y="3335384"/>
            <a:ext cx="2732722" cy="2732722"/>
          </a:xfrm>
          <a:prstGeom prst="rect">
            <a:avLst/>
          </a:prstGeom>
        </p:spPr>
      </p:pic>
    </p:spTree>
    <p:extLst>
      <p:ext uri="{BB962C8B-B14F-4D97-AF65-F5344CB8AC3E}">
        <p14:creationId xmlns:p14="http://schemas.microsoft.com/office/powerpoint/2010/main" val="1869569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2"/>
            <a:ext cx="9144000" cy="4521055"/>
          </a:xfrm>
        </p:spPr>
        <p:txBody>
          <a:bodyPr>
            <a:normAutofit/>
          </a:bodyPr>
          <a:lstStyle/>
          <a:p>
            <a:r>
              <a:rPr lang="en-GB" dirty="0" err="1" smtClean="0"/>
              <a:t>Cwrs</a:t>
            </a:r>
            <a:r>
              <a:rPr lang="en-GB" dirty="0" smtClean="0"/>
              <a:t> </a:t>
            </a:r>
            <a:r>
              <a:rPr lang="en-GB" dirty="0" err="1" smtClean="0"/>
              <a:t>Preswyl</a:t>
            </a:r>
            <a:r>
              <a:rPr lang="en-GB" dirty="0" smtClean="0"/>
              <a:t>/ Residential</a:t>
            </a:r>
            <a:br>
              <a:rPr lang="en-GB" dirty="0" smtClean="0"/>
            </a:br>
            <a:r>
              <a:rPr lang="en-GB" sz="2400" dirty="0" smtClean="0"/>
              <a:t>Mae </a:t>
            </a:r>
            <a:r>
              <a:rPr lang="en-GB" sz="2400" dirty="0" err="1" smtClean="0"/>
              <a:t>cyfle</a:t>
            </a:r>
            <a:r>
              <a:rPr lang="en-GB" sz="2400" dirty="0" smtClean="0"/>
              <a:t> </a:t>
            </a:r>
            <a:r>
              <a:rPr lang="en-GB" sz="2400" dirty="0" err="1" smtClean="0"/>
              <a:t>i</a:t>
            </a:r>
            <a:r>
              <a:rPr lang="en-GB" sz="2400" dirty="0" smtClean="0"/>
              <a:t> </a:t>
            </a:r>
            <a:r>
              <a:rPr lang="en-GB" sz="2400" dirty="0" err="1" smtClean="0"/>
              <a:t>blant</a:t>
            </a:r>
            <a:r>
              <a:rPr lang="en-GB" sz="2400" dirty="0" smtClean="0"/>
              <a:t> 4/5 </a:t>
            </a:r>
            <a:r>
              <a:rPr lang="en-GB" sz="2400" dirty="0" err="1" smtClean="0"/>
              <a:t>i</a:t>
            </a:r>
            <a:r>
              <a:rPr lang="en-GB" sz="2400" dirty="0" smtClean="0"/>
              <a:t> </a:t>
            </a:r>
            <a:r>
              <a:rPr lang="en-GB" sz="2400" dirty="0" err="1" smtClean="0"/>
              <a:t>fynychu</a:t>
            </a:r>
            <a:r>
              <a:rPr lang="en-GB" sz="2400" dirty="0" smtClean="0"/>
              <a:t> </a:t>
            </a:r>
            <a:r>
              <a:rPr lang="en-GB" sz="2400" dirty="0" err="1" smtClean="0"/>
              <a:t>cwrs</a:t>
            </a:r>
            <a:r>
              <a:rPr lang="en-GB" sz="2400" dirty="0" smtClean="0"/>
              <a:t> </a:t>
            </a:r>
            <a:r>
              <a:rPr lang="en-GB" sz="2400" dirty="0" err="1" smtClean="0"/>
              <a:t>preswyl</a:t>
            </a:r>
            <a:r>
              <a:rPr lang="en-GB" sz="2400" dirty="0" smtClean="0"/>
              <a:t> </a:t>
            </a:r>
            <a:r>
              <a:rPr lang="en-GB" sz="2400" dirty="0" err="1" smtClean="0"/>
              <a:t>yn</a:t>
            </a:r>
            <a:r>
              <a:rPr lang="en-GB" sz="2400" dirty="0" smtClean="0"/>
              <a:t> </a:t>
            </a:r>
            <a:r>
              <a:rPr lang="en-GB" sz="2400" dirty="0" err="1" smtClean="0"/>
              <a:t>Llangrannog</a:t>
            </a:r>
            <a:r>
              <a:rPr lang="en-GB" sz="2400" dirty="0" smtClean="0"/>
              <a:t> </a:t>
            </a:r>
            <a:r>
              <a:rPr lang="en-GB" sz="2400" dirty="0" err="1" smtClean="0"/>
              <a:t>ar</a:t>
            </a:r>
            <a:r>
              <a:rPr lang="en-GB" sz="2400" dirty="0" smtClean="0"/>
              <a:t> </a:t>
            </a:r>
            <a:r>
              <a:rPr lang="en-GB" sz="2400" dirty="0" err="1" smtClean="0"/>
              <a:t>Fehefin</a:t>
            </a:r>
            <a:r>
              <a:rPr lang="en-GB" sz="2400" dirty="0" smtClean="0"/>
              <a:t> 7-9 fed 2023. </a:t>
            </a:r>
            <a:r>
              <a:rPr lang="en-GB" sz="2400" dirty="0" err="1" smtClean="0"/>
              <a:t>Bydd</a:t>
            </a:r>
            <a:r>
              <a:rPr lang="en-GB" sz="2400" dirty="0" smtClean="0"/>
              <a:t> y </a:t>
            </a:r>
            <a:r>
              <a:rPr lang="en-GB" sz="2400" dirty="0" err="1" smtClean="0"/>
              <a:t>cwrs</a:t>
            </a:r>
            <a:r>
              <a:rPr lang="en-GB" sz="2400" dirty="0" smtClean="0"/>
              <a:t> </a:t>
            </a:r>
            <a:r>
              <a:rPr lang="en-GB" sz="2400" dirty="0" err="1" smtClean="0"/>
              <a:t>yn</a:t>
            </a:r>
            <a:r>
              <a:rPr lang="en-GB" sz="2400" dirty="0" smtClean="0"/>
              <a:t> </a:t>
            </a:r>
            <a:r>
              <a:rPr lang="en-GB" sz="2400" dirty="0" err="1" smtClean="0"/>
              <a:t>dridiau</a:t>
            </a:r>
            <a:r>
              <a:rPr lang="en-GB" sz="2400" dirty="0" smtClean="0"/>
              <a:t> ac </a:t>
            </a:r>
            <a:r>
              <a:rPr lang="en-GB" sz="2400" dirty="0" err="1" smtClean="0"/>
              <a:t>yn</a:t>
            </a:r>
            <a:r>
              <a:rPr lang="en-GB" sz="2400" dirty="0" smtClean="0"/>
              <a:t> </a:t>
            </a:r>
            <a:r>
              <a:rPr lang="en-GB" sz="2400" dirty="0" err="1" smtClean="0"/>
              <a:t>cynnwys</a:t>
            </a:r>
            <a:r>
              <a:rPr lang="en-GB" sz="2400" dirty="0" smtClean="0"/>
              <a:t> </a:t>
            </a:r>
            <a:r>
              <a:rPr lang="en-GB" sz="2400" dirty="0" err="1" smtClean="0"/>
              <a:t>gweithgareddau</a:t>
            </a:r>
            <a:r>
              <a:rPr lang="en-GB" sz="2400" dirty="0" smtClean="0"/>
              <a:t> </a:t>
            </a:r>
            <a:r>
              <a:rPr lang="en-GB" sz="2400" dirty="0" err="1" smtClean="0"/>
              <a:t>amrywiol</a:t>
            </a:r>
            <a:r>
              <a:rPr lang="en-GB" sz="2400" dirty="0" smtClean="0"/>
              <a:t> </a:t>
            </a:r>
            <a:r>
              <a:rPr lang="en-GB" sz="2400" dirty="0" err="1" smtClean="0"/>
              <a:t>e.e</a:t>
            </a:r>
            <a:r>
              <a:rPr lang="en-GB" sz="2400" dirty="0" smtClean="0"/>
              <a:t>. </a:t>
            </a:r>
            <a:r>
              <a:rPr lang="en-GB" sz="2400" dirty="0" err="1" smtClean="0"/>
              <a:t>marchogaeth</a:t>
            </a:r>
            <a:r>
              <a:rPr lang="en-GB" sz="2400" dirty="0" smtClean="0"/>
              <a:t> </a:t>
            </a:r>
            <a:r>
              <a:rPr lang="en-GB" sz="2400" dirty="0" err="1" smtClean="0"/>
              <a:t>ceffyl</a:t>
            </a:r>
            <a:r>
              <a:rPr lang="en-GB" sz="2400" dirty="0" smtClean="0"/>
              <a:t>, </a:t>
            </a:r>
            <a:r>
              <a:rPr lang="en-GB" sz="2400" dirty="0" err="1" smtClean="0"/>
              <a:t>sg</a:t>
            </a:r>
            <a:r>
              <a:rPr lang="en-GB" sz="2400" dirty="0" err="1" smtClean="0">
                <a:latin typeface="Segoe Print" panose="02000600000000000000" pitchFamily="2" charset="0"/>
              </a:rPr>
              <a:t>ï</a:t>
            </a:r>
            <a:r>
              <a:rPr lang="en-GB" sz="2400" dirty="0" err="1" smtClean="0">
                <a:latin typeface="+mn-lt"/>
              </a:rPr>
              <a:t>o</a:t>
            </a:r>
            <a:r>
              <a:rPr lang="en-GB" sz="2400" dirty="0" smtClean="0">
                <a:latin typeface="Segoe Print" panose="02000600000000000000" pitchFamily="2" charset="0"/>
              </a:rPr>
              <a:t> </a:t>
            </a:r>
            <a:r>
              <a:rPr lang="en-GB" sz="2400" dirty="0" smtClean="0">
                <a:latin typeface="+mn-lt"/>
              </a:rPr>
              <a:t>ac </a:t>
            </a:r>
            <a:r>
              <a:rPr lang="en-GB" sz="2400" dirty="0" err="1" smtClean="0">
                <a:latin typeface="+mn-lt"/>
              </a:rPr>
              <a:t>yn</a:t>
            </a:r>
            <a:r>
              <a:rPr lang="en-GB" sz="2400" dirty="0" smtClean="0">
                <a:latin typeface="+mn-lt"/>
              </a:rPr>
              <a:t> y </a:t>
            </a:r>
            <a:r>
              <a:rPr lang="en-GB" sz="2400" dirty="0" err="1" smtClean="0">
                <a:latin typeface="+mn-lt"/>
              </a:rPr>
              <a:t>blaen</a:t>
            </a:r>
            <a:r>
              <a:rPr lang="en-GB" sz="2400" dirty="0" smtClean="0">
                <a:latin typeface="+mn-lt"/>
              </a:rPr>
              <a:t> </a:t>
            </a:r>
            <a:r>
              <a:rPr lang="en-GB" sz="2400" dirty="0" smtClean="0"/>
              <a:t>. </a:t>
            </a:r>
            <a:r>
              <a:rPr lang="en-GB" sz="2400" dirty="0" err="1" smtClean="0"/>
              <a:t>Pris</a:t>
            </a:r>
            <a:r>
              <a:rPr lang="en-GB" sz="2400" dirty="0" smtClean="0"/>
              <a:t> y </a:t>
            </a:r>
            <a:r>
              <a:rPr lang="en-GB" sz="2400" dirty="0" err="1" smtClean="0"/>
              <a:t>cwrs</a:t>
            </a:r>
            <a:r>
              <a:rPr lang="en-GB" sz="2400" dirty="0" smtClean="0"/>
              <a:t> </a:t>
            </a:r>
            <a:r>
              <a:rPr lang="en-GB" sz="2400" dirty="0" err="1" smtClean="0"/>
              <a:t>yw</a:t>
            </a:r>
            <a:r>
              <a:rPr lang="en-GB" sz="2400" dirty="0" smtClean="0"/>
              <a:t> £156. </a:t>
            </a:r>
            <a:r>
              <a:rPr lang="en-GB" sz="2400" dirty="0" err="1" smtClean="0"/>
              <a:t>Bydd</a:t>
            </a:r>
            <a:r>
              <a:rPr lang="en-GB" sz="2400" dirty="0" smtClean="0"/>
              <a:t> </a:t>
            </a:r>
            <a:r>
              <a:rPr lang="en-GB" sz="2400" dirty="0" err="1" smtClean="0"/>
              <a:t>modd</a:t>
            </a:r>
            <a:r>
              <a:rPr lang="en-GB" sz="2400" dirty="0" smtClean="0"/>
              <a:t> </a:t>
            </a:r>
            <a:r>
              <a:rPr lang="en-GB" sz="2400" dirty="0" err="1" smtClean="0"/>
              <a:t>talu’n</a:t>
            </a:r>
            <a:r>
              <a:rPr lang="en-GB" sz="2400" dirty="0" smtClean="0"/>
              <a:t> </a:t>
            </a:r>
            <a:r>
              <a:rPr lang="en-GB" sz="2400" dirty="0" err="1" smtClean="0"/>
              <a:t>llawn</a:t>
            </a:r>
            <a:r>
              <a:rPr lang="en-GB" sz="2400" dirty="0" smtClean="0"/>
              <a:t> </a:t>
            </a:r>
            <a:r>
              <a:rPr lang="en-GB" sz="2400" dirty="0" err="1" smtClean="0"/>
              <a:t>neu</a:t>
            </a:r>
            <a:r>
              <a:rPr lang="en-GB" sz="2400" dirty="0" smtClean="0"/>
              <a:t> </a:t>
            </a:r>
            <a:r>
              <a:rPr lang="en-GB" sz="2400" dirty="0" err="1" smtClean="0"/>
              <a:t>randaliadau</a:t>
            </a:r>
            <a:r>
              <a:rPr lang="en-GB" sz="2400" dirty="0" smtClean="0"/>
              <a:t> </a:t>
            </a:r>
            <a:r>
              <a:rPr lang="en-GB" sz="2400" dirty="0" err="1" smtClean="0"/>
              <a:t>trwy</a:t>
            </a:r>
            <a:r>
              <a:rPr lang="en-GB" sz="2400" dirty="0" smtClean="0"/>
              <a:t> Parent Pay.</a:t>
            </a:r>
            <a:br>
              <a:rPr lang="en-GB" sz="2400" dirty="0" smtClean="0"/>
            </a:br>
            <a:r>
              <a:rPr lang="en-GB" sz="2400" dirty="0" smtClean="0"/>
              <a:t>The children have the opportunity to attend </a:t>
            </a:r>
            <a:r>
              <a:rPr lang="en-GB" sz="2400" smtClean="0"/>
              <a:t>a </a:t>
            </a:r>
            <a:r>
              <a:rPr lang="en-GB" sz="2400" smtClean="0"/>
              <a:t>residential </a:t>
            </a:r>
            <a:r>
              <a:rPr lang="en-GB" sz="2400" dirty="0" smtClean="0"/>
              <a:t>course at </a:t>
            </a:r>
            <a:r>
              <a:rPr lang="en-GB" sz="2400" dirty="0" err="1" smtClean="0"/>
              <a:t>Llangrannog</a:t>
            </a:r>
            <a:r>
              <a:rPr lang="en-GB" sz="2400" dirty="0" smtClean="0"/>
              <a:t>, June 7</a:t>
            </a:r>
            <a:r>
              <a:rPr lang="en-GB" sz="2400" baseline="30000" dirty="0" smtClean="0"/>
              <a:t>th</a:t>
            </a:r>
            <a:r>
              <a:rPr lang="en-GB" sz="2400" dirty="0" smtClean="0"/>
              <a:t>- 9</a:t>
            </a:r>
            <a:r>
              <a:rPr lang="en-GB" sz="2400" baseline="30000" dirty="0" smtClean="0"/>
              <a:t>th</a:t>
            </a:r>
            <a:r>
              <a:rPr lang="en-GB" sz="2400" dirty="0" smtClean="0"/>
              <a:t>. It is a three day course which includes all activities i.e. horse riding , skiing etc. The total cost is £156. Payments can be made in full or in instalments via Parent Pay.</a:t>
            </a:r>
            <a:endParaRPr lang="en-GB" dirty="0"/>
          </a:p>
        </p:txBody>
      </p:sp>
    </p:spTree>
    <p:extLst>
      <p:ext uri="{BB962C8B-B14F-4D97-AF65-F5344CB8AC3E}">
        <p14:creationId xmlns:p14="http://schemas.microsoft.com/office/powerpoint/2010/main" val="19035847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Diolch</a:t>
            </a:r>
            <a:r>
              <a:rPr lang="en-GB" dirty="0" smtClean="0"/>
              <a:t> </a:t>
            </a:r>
            <a:r>
              <a:rPr lang="en-GB" dirty="0" err="1" smtClean="0"/>
              <a:t>yn</a:t>
            </a:r>
            <a:r>
              <a:rPr lang="en-GB" dirty="0" smtClean="0"/>
              <a:t> </a:t>
            </a:r>
            <a:r>
              <a:rPr lang="en-GB" dirty="0" err="1" smtClean="0"/>
              <a:t>fawr</a:t>
            </a:r>
            <a:r>
              <a:rPr lang="en-GB" dirty="0" smtClean="0"/>
              <a:t>!</a:t>
            </a:r>
            <a:endParaRPr lang="en-GB" dirty="0"/>
          </a:p>
        </p:txBody>
      </p:sp>
      <p:pic>
        <p:nvPicPr>
          <p:cNvPr id="4" name="Content Placeholder 3"/>
          <p:cNvPicPr>
            <a:picLocks noGrp="1" noChangeAspect="1"/>
          </p:cNvPicPr>
          <p:nvPr>
            <p:ph idx="1"/>
          </p:nvPr>
        </p:nvPicPr>
        <p:blipFill>
          <a:blip r:embed="rId2"/>
          <a:stretch>
            <a:fillRect/>
          </a:stretch>
        </p:blipFill>
        <p:spPr>
          <a:xfrm>
            <a:off x="1680755" y="2334690"/>
            <a:ext cx="8636012" cy="3090783"/>
          </a:xfrm>
          <a:prstGeom prst="rect">
            <a:avLst/>
          </a:prstGeom>
        </p:spPr>
      </p:pic>
    </p:spTree>
    <p:extLst>
      <p:ext uri="{BB962C8B-B14F-4D97-AF65-F5344CB8AC3E}">
        <p14:creationId xmlns:p14="http://schemas.microsoft.com/office/powerpoint/2010/main" val="188175907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3032</TotalTime>
  <Words>1755</Words>
  <Application>Microsoft Office PowerPoint</Application>
  <PresentationFormat>Widescreen</PresentationFormat>
  <Paragraphs>197</Paragraphs>
  <Slides>20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Arial</vt:lpstr>
      <vt:lpstr>Calibri</vt:lpstr>
      <vt:lpstr>Calibri Light</vt:lpstr>
      <vt:lpstr>Comic Sans MS</vt:lpstr>
      <vt:lpstr>SassoonCRInfant</vt:lpstr>
      <vt:lpstr>SassoonCRInfantMedium</vt:lpstr>
      <vt:lpstr>Segoe Print</vt:lpstr>
      <vt:lpstr>Times New Roman</vt:lpstr>
      <vt:lpstr>Office Theme</vt:lpstr>
      <vt:lpstr>Noson rhieni Hydref 2022 Parents evening 2022 </vt:lpstr>
      <vt:lpstr>Staff yr adran</vt:lpstr>
      <vt:lpstr>Ethos a Gweledigaeth</vt:lpstr>
      <vt:lpstr>Behaviour and Anti-bullying Policies </vt:lpstr>
      <vt:lpstr>Disgyblaeth a Gwrth fwlio </vt:lpstr>
      <vt:lpstr>PowerPoint Presentation</vt:lpstr>
      <vt:lpstr>Meddyginiaeth/ Medication Nid oes hawl gydag athrawon i rhoi meddyginiaeth i blant heb fod rhiant wedi llenwi ffurflen gyda manylion yn y swyddfa.   </vt:lpstr>
      <vt:lpstr>PowerPoint Presentation</vt:lpstr>
      <vt:lpstr>PowerPoint Presentation</vt:lpstr>
      <vt:lpstr>PowerPoint Presentation</vt:lpstr>
      <vt:lpstr>Darllen / Reading </vt:lpstr>
      <vt:lpstr>Mathemateg Fawr/Big Maths</vt:lpstr>
      <vt:lpstr>PowerPoint Presentation</vt:lpstr>
      <vt:lpstr>Trydar/Twitter</vt:lpstr>
      <vt:lpstr>Gwefannau defnyddiol / Useful websites</vt:lpstr>
      <vt:lpstr>Gwefannau defnyddiol / Useful websites</vt:lpstr>
      <vt:lpstr>Addysg Gorfforol </vt:lpstr>
      <vt:lpstr>Gwersi Cerdd/Music Lessons</vt:lpstr>
      <vt:lpstr>Cwrs Preswyl/ Residential Mae cyfle i blant 4/5 i fynychu cwrs preswyl yn Llangrannog ar Fehefin 7-9 fed 2023. Bydd y cwrs yn dridiau ac yn cynnwys gweithgareddau amrywiol e.e. marchogaeth ceffyl, sgïo ac yn y blaen . Pris y cwrs yw £156. Bydd modd talu’n llawn neu randaliadau trwy Parent Pay. The children have the opportunity to attend a residential course at Llangrannog, June 7th- 9th. It is a three day course which includes all activities i.e. horse riding , skiing etc. The total cost is £156. Payments can be made in full or in instalments via Parent Pay.</vt:lpstr>
      <vt:lpstr>Diolch yn fawr!</vt:lpstr>
    </vt:vector>
  </TitlesOfParts>
  <Company>NPTCBC Schools &amp; Learning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Noson rhieni Hydref 2020 Parents evening 2020</dc:title>
  <dc:creator>D Thomas (YGG Castell-nedd)</dc:creator>
  <cp:lastModifiedBy>S Stephens (YGG Castell-nedd)</cp:lastModifiedBy>
  <cp:revision>73</cp:revision>
  <dcterms:created xsi:type="dcterms:W3CDTF">2020-09-30T22:09:57Z</dcterms:created>
  <dcterms:modified xsi:type="dcterms:W3CDTF">2022-10-05T09:20:40Z</dcterms:modified>
</cp:coreProperties>
</file>