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7"/>
    <p:restoredTop sz="94640"/>
  </p:normalViewPr>
  <p:slideViewPr>
    <p:cSldViewPr>
      <p:cViewPr varScale="1">
        <p:scale>
          <a:sx n="83" d="100"/>
          <a:sy n="83" d="100"/>
        </p:scale>
        <p:origin x="145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443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4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087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01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14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182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05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27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43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286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04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FC15D-ED77-47B3-9C5D-5329427D8E5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B7661-84A3-491E-8C45-6BA4AF2584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72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8100392" y="353688"/>
            <a:ext cx="504056" cy="43204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51520" y="116633"/>
            <a:ext cx="8640960" cy="6552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0541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8434DE5B-9462-4020-BF55-D3D83339A239}"/>
              </a:ext>
            </a:extLst>
          </p:cNvPr>
          <p:cNvSpPr txBox="1">
            <a:spLocks/>
          </p:cNvSpPr>
          <p:nvPr/>
        </p:nvSpPr>
        <p:spPr>
          <a:xfrm>
            <a:off x="2991780" y="209672"/>
            <a:ext cx="316044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 dirty="0" smtClean="0"/>
              <a:t>Data </a:t>
            </a:r>
            <a:r>
              <a:rPr lang="en-GB" b="1" u="sng" dirty="0"/>
              <a:t>3/4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14527"/>
            <a:ext cx="6159500" cy="3086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929752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Gwnaeth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Dosbarth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3C y pictogram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yma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.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Mae’n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dangos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sawl</a:t>
            </a:r>
            <a:endParaRPr lang="en-US" sz="1600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Gwaith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eu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hathro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flin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ar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bob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o’r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wythnos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flaenorol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.</a:t>
            </a:r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3916" y="5004465"/>
            <a:ext cx="70207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Sawl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gwaith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athro’n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flin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342900" indent="-342900">
              <a:buAutoNum type="alphaLcParenR"/>
            </a:pP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Sul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 __________     b)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Gwener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?_____________</a:t>
            </a:r>
          </a:p>
          <a:p>
            <a:pPr marL="342900" indent="-342900">
              <a:buAutoNum type="alphaLcParenR"/>
            </a:pPr>
            <a:endParaRPr lang="en-US" sz="1600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c)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Mawrth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 ___________     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ch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)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Iau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 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__________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112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7956376" y="379837"/>
            <a:ext cx="504056" cy="43204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51520" y="116633"/>
            <a:ext cx="8640960" cy="6552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89240"/>
            <a:ext cx="10541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8FDA92E6-B38A-425A-A135-86013C94E3B6}"/>
              </a:ext>
            </a:extLst>
          </p:cNvPr>
          <p:cNvSpPr txBox="1">
            <a:spLocks/>
          </p:cNvSpPr>
          <p:nvPr/>
        </p:nvSpPr>
        <p:spPr>
          <a:xfrm>
            <a:off x="3145780" y="310357"/>
            <a:ext cx="316044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u="sng" dirty="0" smtClean="0"/>
              <a:t>Data </a:t>
            </a:r>
            <a:r>
              <a:rPr lang="en-GB" b="1" u="sng" dirty="0"/>
              <a:t>3/4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78" y="1189880"/>
            <a:ext cx="4482870" cy="43993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36580" y="1364086"/>
            <a:ext cx="30243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1. Beth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cyfanswm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y plant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absennol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: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342900" indent="-342900">
              <a:buAutoNum type="alphaLcParenR"/>
            </a:pP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Mawrth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a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Iau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     ______________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b)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Gwener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a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Llun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     ______________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1600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2. Faint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fwy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absennol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ar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Gwener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na’r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1600" dirty="0" err="1" smtClean="0">
                <a:latin typeface="Comic Sans MS" charset="0"/>
                <a:ea typeface="Comic Sans MS" charset="0"/>
                <a:cs typeface="Comic Sans MS" charset="0"/>
              </a:rPr>
              <a:t>Mawrth</a:t>
            </a:r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  <a:p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1600" dirty="0" smtClean="0">
                <a:latin typeface="Comic Sans MS" charset="0"/>
                <a:ea typeface="Comic Sans MS" charset="0"/>
                <a:cs typeface="Comic Sans MS" charset="0"/>
              </a:rPr>
              <a:t>     ______________</a:t>
            </a:r>
            <a:endParaRPr lang="en-US" sz="16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5056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31840" y="139093"/>
            <a:ext cx="3160440" cy="720080"/>
          </a:xfrm>
        </p:spPr>
        <p:txBody>
          <a:bodyPr/>
          <a:lstStyle/>
          <a:p>
            <a:r>
              <a:rPr lang="en-GB" b="1" u="sng" dirty="0" smtClean="0"/>
              <a:t>Data </a:t>
            </a:r>
            <a:r>
              <a:rPr lang="en-GB" b="1" u="sng" dirty="0"/>
              <a:t>3/4</a:t>
            </a:r>
          </a:p>
        </p:txBody>
      </p:sp>
      <p:sp>
        <p:nvSpPr>
          <p:cNvPr id="5" name="Oval 4"/>
          <p:cNvSpPr/>
          <p:nvPr/>
        </p:nvSpPr>
        <p:spPr>
          <a:xfrm>
            <a:off x="7956376" y="283109"/>
            <a:ext cx="504056" cy="43204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51520" y="116633"/>
            <a:ext cx="8640960" cy="6552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620745"/>
            <a:ext cx="10541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4D66452F-257D-4B3A-A413-02C164D5AB7D}"/>
              </a:ext>
            </a:extLst>
          </p:cNvPr>
          <p:cNvSpPr txBox="1">
            <a:spLocks/>
          </p:cNvSpPr>
          <p:nvPr/>
        </p:nvSpPr>
        <p:spPr>
          <a:xfrm>
            <a:off x="1439652" y="1124744"/>
            <a:ext cx="6264696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550" y="1524854"/>
            <a:ext cx="5676900" cy="1498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9672" y="940078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charset="0"/>
                <a:ea typeface="Comic Sans MS" charset="0"/>
                <a:cs typeface="Comic Sans MS" charset="0"/>
              </a:rPr>
              <a:t>Plant </a:t>
            </a:r>
            <a:r>
              <a:rPr lang="en-US" sz="2000" dirty="0" err="1" smtClean="0">
                <a:latin typeface="Comic Sans MS" charset="0"/>
                <a:ea typeface="Comic Sans MS" charset="0"/>
                <a:cs typeface="Comic Sans MS" charset="0"/>
              </a:rPr>
              <a:t>Dosbarth</a:t>
            </a:r>
            <a:r>
              <a:rPr lang="en-US" sz="2000" dirty="0" smtClean="0">
                <a:latin typeface="Comic Sans MS" charset="0"/>
                <a:ea typeface="Comic Sans MS" charset="0"/>
                <a:cs typeface="Comic Sans MS" charset="0"/>
              </a:rPr>
              <a:t> 4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1690" y="3518428"/>
            <a:ext cx="55806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mwy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o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ferched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llaw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dde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rhai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llaw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chwith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.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Faint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fwy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Nosbarth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4, faint o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blant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sydd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i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gyd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?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8418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8766" y="268492"/>
            <a:ext cx="3160440" cy="720080"/>
          </a:xfrm>
        </p:spPr>
        <p:txBody>
          <a:bodyPr/>
          <a:lstStyle/>
          <a:p>
            <a:r>
              <a:rPr lang="en-GB" b="1" u="sng" dirty="0" smtClean="0"/>
              <a:t>Data </a:t>
            </a:r>
            <a:r>
              <a:rPr lang="en-GB" b="1" u="sng" dirty="0"/>
              <a:t>3/4</a:t>
            </a:r>
          </a:p>
        </p:txBody>
      </p:sp>
      <p:sp>
        <p:nvSpPr>
          <p:cNvPr id="5" name="Oval 4"/>
          <p:cNvSpPr/>
          <p:nvPr/>
        </p:nvSpPr>
        <p:spPr>
          <a:xfrm>
            <a:off x="7992380" y="331585"/>
            <a:ext cx="504056" cy="4320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520" y="116633"/>
            <a:ext cx="8640960" cy="6552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23326" y="5597083"/>
            <a:ext cx="1023764" cy="961281"/>
            <a:chOff x="1824" y="633"/>
            <a:chExt cx="2834" cy="2849"/>
          </a:xfrm>
        </p:grpSpPr>
        <p:sp>
          <p:nvSpPr>
            <p:cNvPr id="7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" name="Subtitle 2">
            <a:extLst>
              <a:ext uri="{FF2B5EF4-FFF2-40B4-BE49-F238E27FC236}">
                <a16:creationId xmlns:a16="http://schemas.microsoft.com/office/drawing/2014/main" id="{7110E68B-B788-4088-B959-8847AAE5DE3F}"/>
              </a:ext>
            </a:extLst>
          </p:cNvPr>
          <p:cNvSpPr txBox="1">
            <a:spLocks/>
          </p:cNvSpPr>
          <p:nvPr/>
        </p:nvSpPr>
        <p:spPr>
          <a:xfrm>
            <a:off x="821842" y="1020654"/>
            <a:ext cx="7494574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279" y="2356959"/>
            <a:ext cx="5473700" cy="301508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56264" y="908485"/>
            <a:ext cx="8292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Comic Sans MS" charset="0"/>
                <a:ea typeface="Comic Sans MS" charset="0"/>
                <a:cs typeface="Comic Sans MS" charset="0"/>
              </a:rPr>
              <a:t>Trefnwch</a:t>
            </a:r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y </a:t>
            </a:r>
            <a:r>
              <a:rPr lang="en-US" b="1" dirty="0" err="1" smtClean="0">
                <a:latin typeface="Comic Sans MS" charset="0"/>
                <a:ea typeface="Comic Sans MS" charset="0"/>
                <a:cs typeface="Comic Sans MS" charset="0"/>
              </a:rPr>
              <a:t>rhifau</a:t>
            </a:r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b="1" dirty="0" err="1" smtClean="0">
                <a:latin typeface="Comic Sans MS" charset="0"/>
                <a:ea typeface="Comic Sans MS" charset="0"/>
                <a:cs typeface="Comic Sans MS" charset="0"/>
              </a:rPr>
              <a:t>hyn</a:t>
            </a:r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b="1" dirty="0" err="1" smtClean="0">
                <a:latin typeface="Comic Sans MS" charset="0"/>
                <a:ea typeface="Comic Sans MS" charset="0"/>
                <a:cs typeface="Comic Sans MS" charset="0"/>
              </a:rPr>
              <a:t>mewn</a:t>
            </a:r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diagram Venn.</a:t>
            </a:r>
          </a:p>
          <a:p>
            <a:endParaRPr lang="en-US" b="1" dirty="0">
              <a:latin typeface="Comic Sans MS" charset="0"/>
              <a:ea typeface="Comic Sans MS" charset="0"/>
              <a:cs typeface="Comic Sans MS" charset="0"/>
            </a:endParaRPr>
          </a:p>
          <a:p>
            <a:pPr marL="342900" indent="-342900">
              <a:buAutoNum type="arabicPlain" startAt="18"/>
            </a:pPr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   17     10      3     2     5     14    11      16      9      30</a:t>
            </a:r>
          </a:p>
          <a:p>
            <a:pPr marL="342900" indent="-342900">
              <a:buAutoNum type="arabicPlain" startAt="18"/>
            </a:pPr>
            <a:endParaRPr lang="en-US" b="1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8      21    24     7    3       19      26     29       20      27     1       </a:t>
            </a:r>
          </a:p>
          <a:p>
            <a:endParaRPr lang="en-US" b="1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b="1" dirty="0" smtClean="0">
                <a:latin typeface="Comic Sans MS" charset="0"/>
                <a:ea typeface="Comic Sans MS" charset="0"/>
                <a:cs typeface="Comic Sans MS" charset="0"/>
              </a:rPr>
              <a:t>        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89845" y="5372043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Sawl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rhif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sydd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lluosrif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o 6?____________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Sawl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rhif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sydd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â’r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digid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2?_____________</a:t>
            </a:r>
          </a:p>
          <a:p>
            <a:pPr marL="342900" indent="-342900">
              <a:buAutoNum type="arabicPeriod"/>
            </a:pP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Gwnewch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restr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o’r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holl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rifau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sydd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lluosrif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o 6 ac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cynnwys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y </a:t>
            </a:r>
            <a:r>
              <a:rPr lang="en-US" dirty="0" err="1" smtClean="0">
                <a:latin typeface="Comic Sans MS" charset="0"/>
                <a:ea typeface="Comic Sans MS" charset="0"/>
                <a:cs typeface="Comic Sans MS" charset="0"/>
              </a:rPr>
              <a:t>digid</a:t>
            </a:r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 2. 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93456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198</Words>
  <Application>Microsoft Office PowerPoint</Application>
  <PresentationFormat>On-screen Show (4:3)</PresentationFormat>
  <Paragraphs>43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Richard Thomas</cp:lastModifiedBy>
  <cp:revision>18</cp:revision>
  <dcterms:created xsi:type="dcterms:W3CDTF">2018-02-06T10:35:43Z</dcterms:created>
  <dcterms:modified xsi:type="dcterms:W3CDTF">2020-06-19T14:57:43Z</dcterms:modified>
</cp:coreProperties>
</file>