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tags/tag7.xml" ContentType="application/vnd.openxmlformats-officedocument.presentationml.tags+xml"/>
  <Override PartName="/ppt/notesSlides/notesSlide11.xml" ContentType="application/vnd.openxmlformats-officedocument.presentationml.notesSlide+xml"/>
  <Override PartName="/ppt/tags/tag8.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9.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11.xml" ContentType="application/vnd.openxmlformats-officedocument.presentationml.tags+xml"/>
  <Override PartName="/ppt/notesSlides/notesSlide19.xml" ContentType="application/vnd.openxmlformats-officedocument.presentationml.notesSlide+xml"/>
  <Override PartName="/ppt/tags/tag12.xml" ContentType="application/vnd.openxmlformats-officedocument.presentationml.tags+xml"/>
  <Override PartName="/ppt/notesSlides/notesSlide20.xml" ContentType="application/vnd.openxmlformats-officedocument.presentationml.notesSlide+xml"/>
  <Override PartName="/ppt/tags/tag13.xml" ContentType="application/vnd.openxmlformats-officedocument.presentationml.tags+xml"/>
  <Override PartName="/ppt/notesSlides/notesSlide21.xml" ContentType="application/vnd.openxmlformats-officedocument.presentationml.notesSlide+xml"/>
  <Override PartName="/ppt/tags/tag14.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87" r:id="rId3"/>
    <p:sldId id="272" r:id="rId4"/>
    <p:sldId id="291" r:id="rId5"/>
    <p:sldId id="288" r:id="rId6"/>
    <p:sldId id="267" r:id="rId7"/>
    <p:sldId id="276" r:id="rId8"/>
    <p:sldId id="294" r:id="rId9"/>
    <p:sldId id="261" r:id="rId10"/>
    <p:sldId id="283" r:id="rId11"/>
    <p:sldId id="266" r:id="rId12"/>
    <p:sldId id="264" r:id="rId13"/>
    <p:sldId id="296" r:id="rId14"/>
    <p:sldId id="295" r:id="rId15"/>
    <p:sldId id="268" r:id="rId16"/>
    <p:sldId id="289" r:id="rId17"/>
    <p:sldId id="263" r:id="rId18"/>
    <p:sldId id="292" r:id="rId19"/>
    <p:sldId id="281" r:id="rId20"/>
    <p:sldId id="285" r:id="rId21"/>
    <p:sldId id="277" r:id="rId22"/>
    <p:sldId id="271" r:id="rId23"/>
    <p:sldId id="293" r:id="rId24"/>
    <p:sldId id="29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737"/>
    <a:srgbClr val="FDBF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EFE652-EFAC-4ACB-87E4-0512B4F41769}" v="239" dt="2021-09-26T12:38:51.6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8455" autoAdjust="0"/>
  </p:normalViewPr>
  <p:slideViewPr>
    <p:cSldViewPr>
      <p:cViewPr varScale="1">
        <p:scale>
          <a:sx n="47" d="100"/>
          <a:sy n="47" d="100"/>
        </p:scale>
        <p:origin x="1840" y="4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 Jones (YGG Castell-nedd)" userId="S::jonesf268@hwbcymru.net::b61f1f1c-e06c-49a7-b79f-db3c5fbe2fbc" providerId="AD" clId="Web-{DCEFE652-EFAC-4ACB-87E4-0512B4F41769}"/>
    <pc:docChg chg="delSld modSld">
      <pc:chgData name="F Jones (YGG Castell-nedd)" userId="S::jonesf268@hwbcymru.net::b61f1f1c-e06c-49a7-b79f-db3c5fbe2fbc" providerId="AD" clId="Web-{DCEFE652-EFAC-4ACB-87E4-0512B4F41769}" dt="2021-09-26T12:38:51.674" v="126"/>
      <pc:docMkLst>
        <pc:docMk/>
      </pc:docMkLst>
      <pc:sldChg chg="modSp">
        <pc:chgData name="F Jones (YGG Castell-nedd)" userId="S::jonesf268@hwbcymru.net::b61f1f1c-e06c-49a7-b79f-db3c5fbe2fbc" providerId="AD" clId="Web-{DCEFE652-EFAC-4ACB-87E4-0512B4F41769}" dt="2021-09-26T12:30:13.524" v="8" actId="20577"/>
        <pc:sldMkLst>
          <pc:docMk/>
          <pc:sldMk cId="3895084098" sldId="256"/>
        </pc:sldMkLst>
        <pc:spChg chg="mod">
          <ac:chgData name="F Jones (YGG Castell-nedd)" userId="S::jonesf268@hwbcymru.net::b61f1f1c-e06c-49a7-b79f-db3c5fbe2fbc" providerId="AD" clId="Web-{DCEFE652-EFAC-4ACB-87E4-0512B4F41769}" dt="2021-09-26T12:30:13.524" v="8" actId="20577"/>
          <ac:spMkLst>
            <pc:docMk/>
            <pc:sldMk cId="3895084098" sldId="256"/>
            <ac:spMk id="3" creationId="{00000000-0000-0000-0000-000000000000}"/>
          </ac:spMkLst>
        </pc:spChg>
      </pc:sldChg>
      <pc:sldChg chg="modSp">
        <pc:chgData name="F Jones (YGG Castell-nedd)" userId="S::jonesf268@hwbcymru.net::b61f1f1c-e06c-49a7-b79f-db3c5fbe2fbc" providerId="AD" clId="Web-{DCEFE652-EFAC-4ACB-87E4-0512B4F41769}" dt="2021-09-26T12:33:11.621" v="74" actId="1076"/>
        <pc:sldMkLst>
          <pc:docMk/>
          <pc:sldMk cId="2320627583" sldId="261"/>
        </pc:sldMkLst>
        <pc:spChg chg="mod">
          <ac:chgData name="F Jones (YGG Castell-nedd)" userId="S::jonesf268@hwbcymru.net::b61f1f1c-e06c-49a7-b79f-db3c5fbe2fbc" providerId="AD" clId="Web-{DCEFE652-EFAC-4ACB-87E4-0512B4F41769}" dt="2021-09-26T12:33:07.152" v="72" actId="1076"/>
          <ac:spMkLst>
            <pc:docMk/>
            <pc:sldMk cId="2320627583" sldId="261"/>
            <ac:spMk id="3" creationId="{00000000-0000-0000-0000-000000000000}"/>
          </ac:spMkLst>
        </pc:spChg>
        <pc:picChg chg="mod">
          <ac:chgData name="F Jones (YGG Castell-nedd)" userId="S::jonesf268@hwbcymru.net::b61f1f1c-e06c-49a7-b79f-db3c5fbe2fbc" providerId="AD" clId="Web-{DCEFE652-EFAC-4ACB-87E4-0512B4F41769}" dt="2021-09-26T12:33:11.621" v="74" actId="1076"/>
          <ac:picMkLst>
            <pc:docMk/>
            <pc:sldMk cId="2320627583" sldId="261"/>
            <ac:picMk id="5123" creationId="{00000000-0000-0000-0000-000000000000}"/>
          </ac:picMkLst>
        </pc:picChg>
      </pc:sldChg>
      <pc:sldChg chg="modSp">
        <pc:chgData name="F Jones (YGG Castell-nedd)" userId="S::jonesf268@hwbcymru.net::b61f1f1c-e06c-49a7-b79f-db3c5fbe2fbc" providerId="AD" clId="Web-{DCEFE652-EFAC-4ACB-87E4-0512B4F41769}" dt="2021-09-26T12:35:12.498" v="103" actId="20577"/>
        <pc:sldMkLst>
          <pc:docMk/>
          <pc:sldMk cId="2366273490" sldId="267"/>
        </pc:sldMkLst>
        <pc:spChg chg="mod">
          <ac:chgData name="F Jones (YGG Castell-nedd)" userId="S::jonesf268@hwbcymru.net::b61f1f1c-e06c-49a7-b79f-db3c5fbe2fbc" providerId="AD" clId="Web-{DCEFE652-EFAC-4ACB-87E4-0512B4F41769}" dt="2021-09-26T12:35:12.498" v="103" actId="20577"/>
          <ac:spMkLst>
            <pc:docMk/>
            <pc:sldMk cId="2366273490" sldId="267"/>
            <ac:spMk id="4" creationId="{00000000-0000-0000-0000-000000000000}"/>
          </ac:spMkLst>
        </pc:spChg>
      </pc:sldChg>
      <pc:sldChg chg="modSp">
        <pc:chgData name="F Jones (YGG Castell-nedd)" userId="S::jonesf268@hwbcymru.net::b61f1f1c-e06c-49a7-b79f-db3c5fbe2fbc" providerId="AD" clId="Web-{DCEFE652-EFAC-4ACB-87E4-0512B4F41769}" dt="2021-09-26T12:35:46.030" v="112" actId="20577"/>
        <pc:sldMkLst>
          <pc:docMk/>
          <pc:sldMk cId="3620423013" sldId="276"/>
        </pc:sldMkLst>
        <pc:spChg chg="mod">
          <ac:chgData name="F Jones (YGG Castell-nedd)" userId="S::jonesf268@hwbcymru.net::b61f1f1c-e06c-49a7-b79f-db3c5fbe2fbc" providerId="AD" clId="Web-{DCEFE652-EFAC-4ACB-87E4-0512B4F41769}" dt="2021-09-26T12:35:46.030" v="112" actId="20577"/>
          <ac:spMkLst>
            <pc:docMk/>
            <pc:sldMk cId="3620423013" sldId="276"/>
            <ac:spMk id="6" creationId="{00000000-0000-0000-0000-000000000000}"/>
          </ac:spMkLst>
        </pc:spChg>
        <pc:picChg chg="mod">
          <ac:chgData name="F Jones (YGG Castell-nedd)" userId="S::jonesf268@hwbcymru.net::b61f1f1c-e06c-49a7-b79f-db3c5fbe2fbc" providerId="AD" clId="Web-{DCEFE652-EFAC-4ACB-87E4-0512B4F41769}" dt="2021-09-26T12:35:40.905" v="104" actId="14100"/>
          <ac:picMkLst>
            <pc:docMk/>
            <pc:sldMk cId="3620423013" sldId="276"/>
            <ac:picMk id="48" creationId="{00000000-0000-0000-0000-000000000000}"/>
          </ac:picMkLst>
        </pc:picChg>
      </pc:sldChg>
      <pc:sldChg chg="delSp modSp">
        <pc:chgData name="F Jones (YGG Castell-nedd)" userId="S::jonesf268@hwbcymru.net::b61f1f1c-e06c-49a7-b79f-db3c5fbe2fbc" providerId="AD" clId="Web-{DCEFE652-EFAC-4ACB-87E4-0512B4F41769}" dt="2021-09-26T12:38:51.674" v="126"/>
        <pc:sldMkLst>
          <pc:docMk/>
          <pc:sldMk cId="517212937" sldId="283"/>
        </pc:sldMkLst>
        <pc:spChg chg="mod">
          <ac:chgData name="F Jones (YGG Castell-nedd)" userId="S::jonesf268@hwbcymru.net::b61f1f1c-e06c-49a7-b79f-db3c5fbe2fbc" providerId="AD" clId="Web-{DCEFE652-EFAC-4ACB-87E4-0512B4F41769}" dt="2021-09-26T12:36:44.672" v="117" actId="20577"/>
          <ac:spMkLst>
            <pc:docMk/>
            <pc:sldMk cId="517212937" sldId="283"/>
            <ac:spMk id="8" creationId="{00000000-0000-0000-0000-000000000000}"/>
          </ac:spMkLst>
        </pc:spChg>
        <pc:spChg chg="del">
          <ac:chgData name="F Jones (YGG Castell-nedd)" userId="S::jonesf268@hwbcymru.net::b61f1f1c-e06c-49a7-b79f-db3c5fbe2fbc" providerId="AD" clId="Web-{DCEFE652-EFAC-4ACB-87E4-0512B4F41769}" dt="2021-09-26T12:37:56.642" v="120"/>
          <ac:spMkLst>
            <pc:docMk/>
            <pc:sldMk cId="517212937" sldId="283"/>
            <ac:spMk id="10" creationId="{00000000-0000-0000-0000-000000000000}"/>
          </ac:spMkLst>
        </pc:spChg>
        <pc:spChg chg="del">
          <ac:chgData name="F Jones (YGG Castell-nedd)" userId="S::jonesf268@hwbcymru.net::b61f1f1c-e06c-49a7-b79f-db3c5fbe2fbc" providerId="AD" clId="Web-{DCEFE652-EFAC-4ACB-87E4-0512B4F41769}" dt="2021-09-26T12:38:51.674" v="126"/>
          <ac:spMkLst>
            <pc:docMk/>
            <pc:sldMk cId="517212937" sldId="283"/>
            <ac:spMk id="12" creationId="{00000000-0000-0000-0000-000000000000}"/>
          </ac:spMkLst>
        </pc:spChg>
        <pc:spChg chg="del mod">
          <ac:chgData name="F Jones (YGG Castell-nedd)" userId="S::jonesf268@hwbcymru.net::b61f1f1c-e06c-49a7-b79f-db3c5fbe2fbc" providerId="AD" clId="Web-{DCEFE652-EFAC-4ACB-87E4-0512B4F41769}" dt="2021-09-26T12:38:41.830" v="125"/>
          <ac:spMkLst>
            <pc:docMk/>
            <pc:sldMk cId="517212937" sldId="283"/>
            <ac:spMk id="13" creationId="{00000000-0000-0000-0000-000000000000}"/>
          </ac:spMkLst>
        </pc:spChg>
        <pc:picChg chg="del">
          <ac:chgData name="F Jones (YGG Castell-nedd)" userId="S::jonesf268@hwbcymru.net::b61f1f1c-e06c-49a7-b79f-db3c5fbe2fbc" providerId="AD" clId="Web-{DCEFE652-EFAC-4ACB-87E4-0512B4F41769}" dt="2021-09-26T12:38:02.845" v="121"/>
          <ac:picMkLst>
            <pc:docMk/>
            <pc:sldMk cId="517212937" sldId="283"/>
            <ac:picMk id="9" creationId="{00000000-0000-0000-0000-000000000000}"/>
          </ac:picMkLst>
        </pc:picChg>
        <pc:picChg chg="del">
          <ac:chgData name="F Jones (YGG Castell-nedd)" userId="S::jonesf268@hwbcymru.net::b61f1f1c-e06c-49a7-b79f-db3c5fbe2fbc" providerId="AD" clId="Web-{DCEFE652-EFAC-4ACB-87E4-0512B4F41769}" dt="2021-09-26T12:37:55.564" v="119"/>
          <ac:picMkLst>
            <pc:docMk/>
            <pc:sldMk cId="517212937" sldId="283"/>
            <ac:picMk id="11" creationId="{00000000-0000-0000-0000-000000000000}"/>
          </ac:picMkLst>
        </pc:picChg>
      </pc:sldChg>
      <pc:sldChg chg="del">
        <pc:chgData name="F Jones (YGG Castell-nedd)" userId="S::jonesf268@hwbcymru.net::b61f1f1c-e06c-49a7-b79f-db3c5fbe2fbc" providerId="AD" clId="Web-{DCEFE652-EFAC-4ACB-87E4-0512B4F41769}" dt="2021-09-26T12:37:30.079" v="118"/>
        <pc:sldMkLst>
          <pc:docMk/>
          <pc:sldMk cId="511312564" sldId="28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98A2AB-52EA-48D5-BA01-B97A9B750967}" type="datetimeFigureOut">
              <a:rPr lang="en-GB" smtClean="0"/>
              <a:t>07/10/2022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C48A4A-35E6-4C49-8131-EC812948F985}" type="slidenum">
              <a:rPr lang="en-GB" smtClean="0"/>
              <a:t>‹#›</a:t>
            </a:fld>
            <a:endParaRPr lang="en-GB"/>
          </a:p>
        </p:txBody>
      </p:sp>
    </p:spTree>
    <p:extLst>
      <p:ext uri="{BB962C8B-B14F-4D97-AF65-F5344CB8AC3E}">
        <p14:creationId xmlns:p14="http://schemas.microsoft.com/office/powerpoint/2010/main" val="3969084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solidFill>
                <a:srgbClr val="FF0000"/>
              </a:solidFill>
            </a:endParaRPr>
          </a:p>
        </p:txBody>
      </p:sp>
      <p:sp>
        <p:nvSpPr>
          <p:cNvPr id="4" name="Slide Number Placeholder 3"/>
          <p:cNvSpPr>
            <a:spLocks noGrp="1"/>
          </p:cNvSpPr>
          <p:nvPr>
            <p:ph type="sldNum" sz="quarter" idx="10"/>
          </p:nvPr>
        </p:nvSpPr>
        <p:spPr/>
        <p:txBody>
          <a:bodyPr/>
          <a:lstStyle/>
          <a:p>
            <a:fld id="{ECC48A4A-35E6-4C49-8131-EC812948F985}" type="slidenum">
              <a:rPr lang="en-GB" smtClean="0"/>
              <a:t>1</a:t>
            </a:fld>
            <a:endParaRPr lang="en-GB"/>
          </a:p>
        </p:txBody>
      </p:sp>
    </p:spTree>
    <p:extLst>
      <p:ext uri="{BB962C8B-B14F-4D97-AF65-F5344CB8AC3E}">
        <p14:creationId xmlns:p14="http://schemas.microsoft.com/office/powerpoint/2010/main" val="8790125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2</a:t>
            </a:fld>
            <a:endParaRPr lang="en-GB"/>
          </a:p>
        </p:txBody>
      </p:sp>
    </p:spTree>
    <p:extLst>
      <p:ext uri="{BB962C8B-B14F-4D97-AF65-F5344CB8AC3E}">
        <p14:creationId xmlns:p14="http://schemas.microsoft.com/office/powerpoint/2010/main" val="27602461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3</a:t>
            </a:fld>
            <a:endParaRPr lang="en-GB"/>
          </a:p>
        </p:txBody>
      </p:sp>
    </p:spTree>
    <p:extLst>
      <p:ext uri="{BB962C8B-B14F-4D97-AF65-F5344CB8AC3E}">
        <p14:creationId xmlns:p14="http://schemas.microsoft.com/office/powerpoint/2010/main" val="1216311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4</a:t>
            </a:fld>
            <a:endParaRPr lang="en-GB"/>
          </a:p>
        </p:txBody>
      </p:sp>
    </p:spTree>
    <p:extLst>
      <p:ext uri="{BB962C8B-B14F-4D97-AF65-F5344CB8AC3E}">
        <p14:creationId xmlns:p14="http://schemas.microsoft.com/office/powerpoint/2010/main" val="28855166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5</a:t>
            </a:fld>
            <a:endParaRPr lang="en-GB"/>
          </a:p>
        </p:txBody>
      </p:sp>
    </p:spTree>
    <p:extLst>
      <p:ext uri="{BB962C8B-B14F-4D97-AF65-F5344CB8AC3E}">
        <p14:creationId xmlns:p14="http://schemas.microsoft.com/office/powerpoint/2010/main" val="28575140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6</a:t>
            </a:fld>
            <a:endParaRPr lang="en-GB"/>
          </a:p>
        </p:txBody>
      </p:sp>
    </p:spTree>
    <p:extLst>
      <p:ext uri="{BB962C8B-B14F-4D97-AF65-F5344CB8AC3E}">
        <p14:creationId xmlns:p14="http://schemas.microsoft.com/office/powerpoint/2010/main" val="8724544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7</a:t>
            </a:fld>
            <a:endParaRPr lang="en-GB"/>
          </a:p>
        </p:txBody>
      </p:sp>
    </p:spTree>
    <p:extLst>
      <p:ext uri="{BB962C8B-B14F-4D97-AF65-F5344CB8AC3E}">
        <p14:creationId xmlns:p14="http://schemas.microsoft.com/office/powerpoint/2010/main" val="1009583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8</a:t>
            </a:fld>
            <a:endParaRPr lang="en-GB"/>
          </a:p>
        </p:txBody>
      </p:sp>
    </p:spTree>
    <p:extLst>
      <p:ext uri="{BB962C8B-B14F-4D97-AF65-F5344CB8AC3E}">
        <p14:creationId xmlns:p14="http://schemas.microsoft.com/office/powerpoint/2010/main" val="34524400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9</a:t>
            </a:fld>
            <a:endParaRPr lang="en-GB"/>
          </a:p>
        </p:txBody>
      </p:sp>
    </p:spTree>
    <p:extLst>
      <p:ext uri="{BB962C8B-B14F-4D97-AF65-F5344CB8AC3E}">
        <p14:creationId xmlns:p14="http://schemas.microsoft.com/office/powerpoint/2010/main" val="2670797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ECC48A4A-35E6-4C49-8131-EC812948F985}" type="slidenum">
              <a:rPr lang="en-GB" smtClean="0"/>
              <a:t>10</a:t>
            </a:fld>
            <a:endParaRPr lang="en-GB"/>
          </a:p>
        </p:txBody>
      </p:sp>
    </p:spTree>
    <p:extLst>
      <p:ext uri="{BB962C8B-B14F-4D97-AF65-F5344CB8AC3E}">
        <p14:creationId xmlns:p14="http://schemas.microsoft.com/office/powerpoint/2010/main" val="1834192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11</a:t>
            </a:fld>
            <a:endParaRPr lang="en-GB"/>
          </a:p>
        </p:txBody>
      </p:sp>
    </p:spTree>
    <p:extLst>
      <p:ext uri="{BB962C8B-B14F-4D97-AF65-F5344CB8AC3E}">
        <p14:creationId xmlns:p14="http://schemas.microsoft.com/office/powerpoint/2010/main" val="14393976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ECC48A4A-35E6-4C49-8131-EC812948F985}" type="slidenum">
              <a:rPr lang="en-GB" smtClean="0"/>
              <a:t>12</a:t>
            </a:fld>
            <a:endParaRPr lang="en-GB"/>
          </a:p>
        </p:txBody>
      </p:sp>
    </p:spTree>
    <p:extLst>
      <p:ext uri="{BB962C8B-B14F-4D97-AF65-F5344CB8AC3E}">
        <p14:creationId xmlns:p14="http://schemas.microsoft.com/office/powerpoint/2010/main" val="13245176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13</a:t>
            </a:fld>
            <a:endParaRPr lang="en-GB"/>
          </a:p>
        </p:txBody>
      </p:sp>
    </p:spTree>
    <p:extLst>
      <p:ext uri="{BB962C8B-B14F-4D97-AF65-F5344CB8AC3E}">
        <p14:creationId xmlns:p14="http://schemas.microsoft.com/office/powerpoint/2010/main" val="5078704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14</a:t>
            </a:fld>
            <a:endParaRPr lang="en-GB"/>
          </a:p>
        </p:txBody>
      </p:sp>
    </p:spTree>
    <p:extLst>
      <p:ext uri="{BB962C8B-B14F-4D97-AF65-F5344CB8AC3E}">
        <p14:creationId xmlns:p14="http://schemas.microsoft.com/office/powerpoint/2010/main" val="2659149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15</a:t>
            </a:fld>
            <a:endParaRPr lang="en-GB"/>
          </a:p>
        </p:txBody>
      </p:sp>
    </p:spTree>
    <p:extLst>
      <p:ext uri="{BB962C8B-B14F-4D97-AF65-F5344CB8AC3E}">
        <p14:creationId xmlns:p14="http://schemas.microsoft.com/office/powerpoint/2010/main" val="22953616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16</a:t>
            </a:fld>
            <a:endParaRPr lang="en-GB"/>
          </a:p>
        </p:txBody>
      </p:sp>
    </p:spTree>
    <p:extLst>
      <p:ext uri="{BB962C8B-B14F-4D97-AF65-F5344CB8AC3E}">
        <p14:creationId xmlns:p14="http://schemas.microsoft.com/office/powerpoint/2010/main" val="8046847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17</a:t>
            </a:fld>
            <a:endParaRPr lang="en-GB"/>
          </a:p>
        </p:txBody>
      </p:sp>
    </p:spTree>
    <p:extLst>
      <p:ext uri="{BB962C8B-B14F-4D97-AF65-F5344CB8AC3E}">
        <p14:creationId xmlns:p14="http://schemas.microsoft.com/office/powerpoint/2010/main" val="1990139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18</a:t>
            </a:fld>
            <a:endParaRPr lang="en-GB"/>
          </a:p>
        </p:txBody>
      </p:sp>
    </p:spTree>
    <p:extLst>
      <p:ext uri="{BB962C8B-B14F-4D97-AF65-F5344CB8AC3E}">
        <p14:creationId xmlns:p14="http://schemas.microsoft.com/office/powerpoint/2010/main" val="3226640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19</a:t>
            </a:fld>
            <a:endParaRPr lang="en-GB"/>
          </a:p>
        </p:txBody>
      </p:sp>
    </p:spTree>
    <p:extLst>
      <p:ext uri="{BB962C8B-B14F-4D97-AF65-F5344CB8AC3E}">
        <p14:creationId xmlns:p14="http://schemas.microsoft.com/office/powerpoint/2010/main" val="38827921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20</a:t>
            </a:fld>
            <a:endParaRPr lang="en-GB"/>
          </a:p>
        </p:txBody>
      </p:sp>
    </p:spTree>
    <p:extLst>
      <p:ext uri="{BB962C8B-B14F-4D97-AF65-F5344CB8AC3E}">
        <p14:creationId xmlns:p14="http://schemas.microsoft.com/office/powerpoint/2010/main" val="25585914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21</a:t>
            </a:fld>
            <a:endParaRPr lang="en-GB"/>
          </a:p>
        </p:txBody>
      </p:sp>
    </p:spTree>
    <p:extLst>
      <p:ext uri="{BB962C8B-B14F-4D97-AF65-F5344CB8AC3E}">
        <p14:creationId xmlns:p14="http://schemas.microsoft.com/office/powerpoint/2010/main" val="22176142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22</a:t>
            </a:fld>
            <a:endParaRPr lang="en-GB"/>
          </a:p>
        </p:txBody>
      </p:sp>
    </p:spTree>
    <p:extLst>
      <p:ext uri="{BB962C8B-B14F-4D97-AF65-F5344CB8AC3E}">
        <p14:creationId xmlns:p14="http://schemas.microsoft.com/office/powerpoint/2010/main" val="32798934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C48A4A-35E6-4C49-8131-EC812948F985}" type="slidenum">
              <a:rPr lang="en-GB" smtClean="0"/>
              <a:t>24</a:t>
            </a:fld>
            <a:endParaRPr lang="en-GB"/>
          </a:p>
        </p:txBody>
      </p:sp>
    </p:spTree>
    <p:extLst>
      <p:ext uri="{BB962C8B-B14F-4D97-AF65-F5344CB8AC3E}">
        <p14:creationId xmlns:p14="http://schemas.microsoft.com/office/powerpoint/2010/main" val="11474672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97B9C6-F268-4D73-B7D1-463F819E8A33}"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22537463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97B9C6-F268-4D73-B7D1-463F819E8A33}"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14079075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97B9C6-F268-4D73-B7D1-463F819E8A33}"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2431296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97B9C6-F268-4D73-B7D1-463F819E8A33}" type="datetimeFigureOut">
              <a:rPr lang="en-GB" smtClean="0"/>
              <a:t>07/10/2022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39576813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97B9C6-F268-4D73-B7D1-463F819E8A33}" type="datetimeFigureOut">
              <a:rPr lang="en-GB" smtClean="0"/>
              <a:t>07/10/2022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806121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97B9C6-F268-4D73-B7D1-463F819E8A33}" type="datetimeFigureOut">
              <a:rPr lang="en-GB" smtClean="0"/>
              <a:t>07/10/2022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599851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97B9C6-F268-4D73-B7D1-463F819E8A33}" type="datetimeFigureOut">
              <a:rPr lang="en-GB" smtClean="0"/>
              <a:t>07/10/2022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3122918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97B9C6-F268-4D73-B7D1-463F819E8A33}" type="datetimeFigureOut">
              <a:rPr lang="en-GB" smtClean="0"/>
              <a:t>07/10/2022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4170623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97B9C6-F268-4D73-B7D1-463F819E8A33}" type="datetimeFigureOut">
              <a:rPr lang="en-GB" smtClean="0"/>
              <a:t>07/10/2022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3484318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97B9C6-F268-4D73-B7D1-463F819E8A33}"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511950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97B9C6-F268-4D73-B7D1-463F819E8A33}"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3065209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97B9C6-F268-4D73-B7D1-463F819E8A33}" type="datetimeFigureOut">
              <a:rPr lang="en-GB" smtClean="0"/>
              <a:t>07/10/2022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D36452-35D5-4E3B-94EF-4979ABB5C8E1}" type="slidenum">
              <a:rPr lang="en-GB" smtClean="0"/>
              <a:t>‹#›</a:t>
            </a:fld>
            <a:endParaRPr lang="en-GB"/>
          </a:p>
        </p:txBody>
      </p:sp>
    </p:spTree>
    <p:extLst>
      <p:ext uri="{BB962C8B-B14F-4D97-AF65-F5344CB8AC3E}">
        <p14:creationId xmlns:p14="http://schemas.microsoft.com/office/powerpoint/2010/main" val="12144870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18" Type="http://schemas.openxmlformats.org/officeDocument/2006/relationships/image" Target="../media/image26.jpeg"/><Relationship Id="rId3" Type="http://schemas.openxmlformats.org/officeDocument/2006/relationships/notesSlide" Target="../notesSlides/notesSlide7.xml"/><Relationship Id="rId21" Type="http://schemas.openxmlformats.org/officeDocument/2006/relationships/image" Target="../media/image29.jpeg"/><Relationship Id="rId7" Type="http://schemas.openxmlformats.org/officeDocument/2006/relationships/image" Target="../media/image15.png"/><Relationship Id="rId12" Type="http://schemas.openxmlformats.org/officeDocument/2006/relationships/image" Target="../media/image20.png"/><Relationship Id="rId17" Type="http://schemas.openxmlformats.org/officeDocument/2006/relationships/image" Target="../media/image25.jpeg"/><Relationship Id="rId2" Type="http://schemas.openxmlformats.org/officeDocument/2006/relationships/slideLayout" Target="../slideLayouts/slideLayout7.xml"/><Relationship Id="rId16" Type="http://schemas.openxmlformats.org/officeDocument/2006/relationships/image" Target="../media/image24.png"/><Relationship Id="rId20" Type="http://schemas.openxmlformats.org/officeDocument/2006/relationships/image" Target="../media/image28.jpeg"/><Relationship Id="rId1" Type="http://schemas.openxmlformats.org/officeDocument/2006/relationships/tags" Target="../tags/tag4.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5" Type="http://schemas.openxmlformats.org/officeDocument/2006/relationships/image" Target="../media/image23.jpeg"/><Relationship Id="rId23" Type="http://schemas.microsoft.com/office/2007/relationships/hdphoto" Target="../media/hdphoto1.wdp"/><Relationship Id="rId10" Type="http://schemas.openxmlformats.org/officeDocument/2006/relationships/image" Target="../media/image18.png"/><Relationship Id="rId19" Type="http://schemas.openxmlformats.org/officeDocument/2006/relationships/image" Target="../media/image27.jpe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 Id="rId22" Type="http://schemas.openxmlformats.org/officeDocument/2006/relationships/image" Target="../media/image30.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31.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35.jfif"/><Relationship Id="rId5" Type="http://schemas.openxmlformats.org/officeDocument/2006/relationships/image" Target="../media/image34.jpe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jpeg"/></Relationships>
</file>

<file path=ppt/slides/_rels/slide1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43.jpe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0.xml"/><Relationship Id="rId5" Type="http://schemas.openxmlformats.org/officeDocument/2006/relationships/image" Target="../media/image46.png"/><Relationship Id="rId4" Type="http://schemas.openxmlformats.org/officeDocument/2006/relationships/image" Target="../media/image45.png"/></Relationships>
</file>

<file path=ppt/slides/_rels/slide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49.png"/><Relationship Id="rId5" Type="http://schemas.openxmlformats.org/officeDocument/2006/relationships/hyperlink" Target="http://www.yggcastellnedd.co.uk/" TargetMode="External"/><Relationship Id="rId4" Type="http://schemas.openxmlformats.org/officeDocument/2006/relationships/image" Target="../media/image48.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54.png"/><Relationship Id="rId4" Type="http://schemas.openxmlformats.org/officeDocument/2006/relationships/image" Target="../media/image53.png"/></Relationships>
</file>

<file path=ppt/slides/_rels/slide22.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notesSlide" Target="../notesSlides/notesSlide22.xml"/><Relationship Id="rId7" Type="http://schemas.openxmlformats.org/officeDocument/2006/relationships/image" Target="../media/image58.jpe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5.jpeg"/><Relationship Id="rId9" Type="http://schemas.openxmlformats.org/officeDocument/2006/relationships/image" Target="../media/image60.jpeg"/></Relationships>
</file>

<file path=ppt/slides/_rels/slide23.xml.rels><?xml version="1.0" encoding="UTF-8" standalone="yes"?>
<Relationships xmlns="http://schemas.openxmlformats.org/package/2006/relationships"><Relationship Id="rId2" Type="http://schemas.openxmlformats.org/officeDocument/2006/relationships/hyperlink" Target="https://www.j2e.com/ygg-castell-nedd/AnwenHarris/IMG_7006.MOV/"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rgbClr val="FF3737"/>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64729" y="980728"/>
            <a:ext cx="7416824" cy="3785652"/>
          </a:xfrm>
          <a:prstGeom prst="rect">
            <a:avLst/>
          </a:prstGeom>
          <a:noFill/>
        </p:spPr>
        <p:txBody>
          <a:bodyPr wrap="square" lIns="91440" tIns="45720" rIns="91440" bIns="45720" rtlCol="0" anchor="t">
            <a:spAutoFit/>
          </a:bodyPr>
          <a:lstStyle/>
          <a:p>
            <a:pPr algn="ctr"/>
            <a:r>
              <a:rPr lang="en-GB" sz="6000" dirty="0" err="1">
                <a:solidFill>
                  <a:schemeClr val="bg1"/>
                </a:solidFill>
                <a:effectLst>
                  <a:outerShdw blurRad="38100" dist="38100" dir="2700000" algn="tl">
                    <a:srgbClr val="000000">
                      <a:alpha val="43137"/>
                    </a:srgbClr>
                  </a:outerShdw>
                </a:effectLst>
                <a:latin typeface="Segoe Print" panose="02000600000000000000" pitchFamily="2" charset="0"/>
              </a:rPr>
              <a:t>Croeso</a:t>
            </a:r>
            <a:r>
              <a:rPr lang="en-GB" sz="6000" dirty="0">
                <a:solidFill>
                  <a:schemeClr val="bg1"/>
                </a:solidFill>
                <a:effectLst>
                  <a:outerShdw blurRad="38100" dist="38100" dir="2700000" algn="tl">
                    <a:srgbClr val="000000">
                      <a:alpha val="43137"/>
                    </a:srgbClr>
                  </a:outerShdw>
                </a:effectLst>
                <a:latin typeface="Segoe Print" panose="02000600000000000000" pitchFamily="2" charset="0"/>
              </a:rPr>
              <a:t> </a:t>
            </a:r>
          </a:p>
          <a:p>
            <a:pPr algn="ctr"/>
            <a:r>
              <a:rPr lang="en-GB" sz="6000" dirty="0" err="1">
                <a:solidFill>
                  <a:schemeClr val="bg1"/>
                </a:solidFill>
                <a:effectLst>
                  <a:outerShdw blurRad="38100" dist="38100" dir="2700000" algn="tl">
                    <a:srgbClr val="000000">
                      <a:alpha val="43137"/>
                    </a:srgbClr>
                  </a:outerShdw>
                </a:effectLst>
                <a:latin typeface="Segoe Print"/>
              </a:rPr>
              <a:t>i</a:t>
            </a:r>
            <a:endParaRPr lang="en-GB" sz="6000" dirty="0" err="1">
              <a:solidFill>
                <a:schemeClr val="bg1"/>
              </a:solidFill>
              <a:effectLst>
                <a:outerShdw blurRad="38100" dist="38100" dir="2700000" algn="tl">
                  <a:srgbClr val="000000">
                    <a:alpha val="43137"/>
                  </a:srgbClr>
                </a:outerShdw>
              </a:effectLst>
              <a:latin typeface="Segoe Print" panose="02000600000000000000" pitchFamily="2" charset="0"/>
            </a:endParaRPr>
          </a:p>
          <a:p>
            <a:pPr algn="ctr"/>
            <a:r>
              <a:rPr lang="en-GB" sz="6000" dirty="0" err="1">
                <a:solidFill>
                  <a:schemeClr val="bg1"/>
                </a:solidFill>
                <a:effectLst>
                  <a:outerShdw blurRad="38100" dist="38100" dir="2700000" algn="tl">
                    <a:srgbClr val="000000">
                      <a:alpha val="43137"/>
                    </a:srgbClr>
                  </a:outerShdw>
                </a:effectLst>
                <a:latin typeface="Segoe Print"/>
              </a:rPr>
              <a:t>Flwyddyn</a:t>
            </a:r>
            <a:r>
              <a:rPr lang="en-GB" sz="6000" dirty="0">
                <a:solidFill>
                  <a:schemeClr val="bg1"/>
                </a:solidFill>
                <a:effectLst>
                  <a:outerShdw blurRad="38100" dist="38100" dir="2700000" algn="tl">
                    <a:srgbClr val="000000">
                      <a:alpha val="43137"/>
                    </a:srgbClr>
                  </a:outerShdw>
                </a:effectLst>
                <a:latin typeface="Segoe Print"/>
              </a:rPr>
              <a:t> 1</a:t>
            </a:r>
            <a:endParaRPr lang="en-GB" sz="6000" dirty="0">
              <a:solidFill>
                <a:schemeClr val="bg1"/>
              </a:solidFill>
              <a:effectLst>
                <a:outerShdw blurRad="38100" dist="38100" dir="2700000" algn="tl">
                  <a:srgbClr val="000000">
                    <a:alpha val="43137"/>
                  </a:srgbClr>
                </a:outerShdw>
              </a:effectLst>
              <a:latin typeface="Segoe Print" panose="02000600000000000000" pitchFamily="2" charset="0"/>
            </a:endParaRPr>
          </a:p>
          <a:p>
            <a:pPr algn="ctr"/>
            <a:r>
              <a:rPr lang="en-GB" sz="6000" dirty="0">
                <a:solidFill>
                  <a:schemeClr val="bg1"/>
                </a:solidFill>
                <a:effectLst>
                  <a:outerShdw blurRad="38100" dist="38100" dir="2700000" algn="tl">
                    <a:srgbClr val="000000">
                      <a:alpha val="43137"/>
                    </a:srgbClr>
                  </a:outerShdw>
                </a:effectLst>
                <a:latin typeface="SassoonCRInfant" panose="02010503020300020003" pitchFamily="2" charset="0"/>
              </a:rPr>
              <a:t> </a:t>
            </a: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9284" y="548680"/>
            <a:ext cx="1190109"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69269" y="4365104"/>
            <a:ext cx="3805461" cy="1926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24328" y="546249"/>
            <a:ext cx="1189037"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38950840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323528" y="332656"/>
            <a:ext cx="8136904" cy="3231654"/>
          </a:xfrm>
          <a:prstGeom prst="rect">
            <a:avLst/>
          </a:prstGeom>
          <a:noFill/>
        </p:spPr>
        <p:txBody>
          <a:bodyPr wrap="square" rtlCol="0">
            <a:spAutoFit/>
          </a:bodyPr>
          <a:lstStyle/>
          <a:p>
            <a:pPr algn="ctr"/>
            <a:r>
              <a:rPr lang="en-GB" sz="2400" u="sng" dirty="0" smtClean="0">
                <a:latin typeface="Segoe Print" panose="02000600000000000000" pitchFamily="2" charset="0"/>
              </a:rPr>
              <a:t>Staff </a:t>
            </a:r>
            <a:r>
              <a:rPr lang="en-GB" sz="2400" u="sng" dirty="0" err="1">
                <a:latin typeface="Segoe Print" panose="02000600000000000000" pitchFamily="2" charset="0"/>
              </a:rPr>
              <a:t>y</a:t>
            </a:r>
            <a:r>
              <a:rPr lang="en-GB" sz="2400" u="sng" dirty="0" err="1" smtClean="0">
                <a:latin typeface="Segoe Print" panose="02000600000000000000" pitchFamily="2" charset="0"/>
              </a:rPr>
              <a:t>r</a:t>
            </a:r>
            <a:r>
              <a:rPr lang="en-GB" sz="2400" u="sng" dirty="0" smtClean="0">
                <a:latin typeface="Segoe Print" panose="02000600000000000000" pitchFamily="2" charset="0"/>
              </a:rPr>
              <a:t> </a:t>
            </a:r>
            <a:r>
              <a:rPr lang="en-GB" sz="2400" u="sng" dirty="0" err="1" smtClean="0">
                <a:latin typeface="Segoe Print" panose="02000600000000000000" pitchFamily="2" charset="0"/>
              </a:rPr>
              <a:t>Adran</a:t>
            </a:r>
            <a:endParaRPr lang="en-GB" sz="2400" u="sng" dirty="0" smtClean="0">
              <a:latin typeface="Segoe Print" panose="02000600000000000000" pitchFamily="2" charset="0"/>
            </a:endParaRPr>
          </a:p>
          <a:p>
            <a:endParaRPr lang="en-GB" u="sng" dirty="0">
              <a:latin typeface="Segoe Print" panose="02000600000000000000" pitchFamily="2" charset="0"/>
            </a:endParaRPr>
          </a:p>
          <a:p>
            <a:r>
              <a:rPr lang="en-GB" dirty="0" err="1" smtClean="0">
                <a:latin typeface="Segoe Print" panose="02000600000000000000" pitchFamily="2" charset="0"/>
              </a:rPr>
              <a:t>Blwyddyn</a:t>
            </a:r>
            <a:r>
              <a:rPr lang="en-GB" dirty="0" smtClean="0">
                <a:latin typeface="Segoe Print" panose="02000600000000000000" pitchFamily="2" charset="0"/>
              </a:rPr>
              <a:t> 1H – Miss A Harris</a:t>
            </a:r>
          </a:p>
          <a:p>
            <a:endParaRPr lang="en-GB" dirty="0" smtClean="0">
              <a:latin typeface="Segoe Print" panose="02000600000000000000" pitchFamily="2" charset="0"/>
            </a:endParaRPr>
          </a:p>
          <a:p>
            <a:r>
              <a:rPr lang="en-GB" dirty="0" err="1" smtClean="0">
                <a:latin typeface="Segoe Print" panose="02000600000000000000" pitchFamily="2" charset="0"/>
              </a:rPr>
              <a:t>Blwyddyn</a:t>
            </a:r>
            <a:r>
              <a:rPr lang="en-GB" dirty="0" smtClean="0">
                <a:latin typeface="Segoe Print" panose="02000600000000000000" pitchFamily="2" charset="0"/>
              </a:rPr>
              <a:t> 1R-M – Mrs C Rees-Morgan</a:t>
            </a:r>
            <a:endParaRPr lang="en-GB" dirty="0">
              <a:latin typeface="Segoe Print" panose="02000600000000000000" pitchFamily="2" charset="0"/>
            </a:endParaRPr>
          </a:p>
          <a:p>
            <a:pPr marL="285750" indent="-285750">
              <a:buFont typeface="Arial" panose="020B0604020202020204" pitchFamily="34" charset="0"/>
              <a:buChar char="•"/>
            </a:pPr>
            <a:endParaRPr lang="en-GB" dirty="0" smtClean="0">
              <a:latin typeface="Segoe Print" panose="02000600000000000000" pitchFamily="2" charset="0"/>
            </a:endParaRPr>
          </a:p>
          <a:p>
            <a:r>
              <a:rPr lang="en-GB" dirty="0" err="1" smtClean="0">
                <a:latin typeface="Segoe Print" panose="02000600000000000000" pitchFamily="2" charset="0"/>
              </a:rPr>
              <a:t>Conorthwywyr</a:t>
            </a:r>
            <a:r>
              <a:rPr lang="en-GB" dirty="0" smtClean="0">
                <a:latin typeface="Segoe Print" panose="02000600000000000000" pitchFamily="2" charset="0"/>
              </a:rPr>
              <a:t> / Teaching </a:t>
            </a:r>
            <a:r>
              <a:rPr lang="en-GB" dirty="0" err="1" smtClean="0">
                <a:latin typeface="Segoe Print" panose="02000600000000000000" pitchFamily="2" charset="0"/>
              </a:rPr>
              <a:t>Assisstants</a:t>
            </a:r>
            <a:r>
              <a:rPr lang="en-GB" dirty="0" smtClean="0">
                <a:latin typeface="Segoe Print" panose="02000600000000000000" pitchFamily="2" charset="0"/>
              </a:rPr>
              <a:t> – </a:t>
            </a:r>
          </a:p>
          <a:p>
            <a:endParaRPr lang="en-GB" dirty="0" smtClean="0">
              <a:latin typeface="Segoe Print" panose="02000600000000000000" pitchFamily="2" charset="0"/>
            </a:endParaRPr>
          </a:p>
          <a:p>
            <a:endParaRPr lang="en-GB" dirty="0" smtClean="0">
              <a:latin typeface="Segoe Print" panose="02000600000000000000" pitchFamily="2" charset="0"/>
            </a:endParaRPr>
          </a:p>
          <a:p>
            <a:r>
              <a:rPr lang="en-GB" dirty="0" smtClean="0">
                <a:latin typeface="Segoe Print" panose="02000600000000000000" pitchFamily="2" charset="0"/>
              </a:rPr>
              <a:t>Miss C Blank a Miss </a:t>
            </a:r>
            <a:r>
              <a:rPr lang="en-GB" dirty="0">
                <a:latin typeface="Segoe Print" panose="02000600000000000000" pitchFamily="2" charset="0"/>
              </a:rPr>
              <a:t>C Jones  </a:t>
            </a:r>
          </a:p>
          <a:p>
            <a:pPr marL="285750" indent="-285750">
              <a:buFont typeface="Arial" panose="020B0604020202020204" pitchFamily="34" charset="0"/>
              <a:buChar char="•"/>
            </a:pPr>
            <a:endParaRPr lang="en-GB" dirty="0" smtClean="0">
              <a:latin typeface="Segoe Print" panose="02000600000000000000" pitchFamily="2" charset="0"/>
            </a:endParaRPr>
          </a:p>
        </p:txBody>
      </p:sp>
      <p:pic>
        <p:nvPicPr>
          <p:cNvPr id="4" name="Picture 2" descr="https://cloudfiles.j2e.com/5dMxPJ4gJfz0IO0rR1-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8532"/>
          <a:stretch/>
        </p:blipFill>
        <p:spPr bwMode="auto">
          <a:xfrm rot="5400000">
            <a:off x="4981641" y="2659319"/>
            <a:ext cx="4248472" cy="3483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2126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36476" y="121326"/>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t>Ethos a Gweledigaeth</a:t>
            </a:r>
            <a:endParaRPr lang="en-GB"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9885" y="347165"/>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6071" y="4531836"/>
            <a:ext cx="2018322" cy="2137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37084" y="504984"/>
            <a:ext cx="7663308" cy="523220"/>
          </a:xfrm>
          <a:prstGeom prst="rect">
            <a:avLst/>
          </a:prstGeom>
          <a:noFill/>
        </p:spPr>
        <p:txBody>
          <a:bodyPr wrap="square" rtlCol="0">
            <a:spAutoFit/>
          </a:bodyPr>
          <a:lstStyle/>
          <a:p>
            <a:r>
              <a:rPr lang="en-GB" sz="2800" u="sng" dirty="0">
                <a:latin typeface="Segoe Print" panose="02000600000000000000" pitchFamily="2" charset="0"/>
              </a:rPr>
              <a:t>Ethos a </a:t>
            </a:r>
            <a:r>
              <a:rPr lang="en-GB" sz="2800" u="sng" dirty="0" err="1">
                <a:latin typeface="Segoe Print" panose="02000600000000000000" pitchFamily="2" charset="0"/>
              </a:rPr>
              <a:t>Gweledigaeth</a:t>
            </a:r>
            <a:endParaRPr lang="en-GB" sz="2800" u="sng" dirty="0">
              <a:latin typeface="Segoe Print" panose="02000600000000000000" pitchFamily="2" charset="0"/>
            </a:endParaRPr>
          </a:p>
        </p:txBody>
      </p:sp>
      <p:pic>
        <p:nvPicPr>
          <p:cNvPr id="10" name="Picture 8" descr="Balancing Equity and Efficiency | Health Knowledge"/>
          <p:cNvPicPr>
            <a:picLocks noChangeAspect="1" noChangeArrowheads="1"/>
          </p:cNvPicPr>
          <p:nvPr/>
        </p:nvPicPr>
        <p:blipFill rotWithShape="1">
          <a:blip r:embed="rId6">
            <a:extLst>
              <a:ext uri="{28A0092B-C50C-407E-A947-70E740481C1C}">
                <a14:useLocalDpi xmlns:a14="http://schemas.microsoft.com/office/drawing/2010/main" val="0"/>
              </a:ext>
            </a:extLst>
          </a:blip>
          <a:srcRect l="10705" t="6968" r="9485" b="11843"/>
          <a:stretch/>
        </p:blipFill>
        <p:spPr bwMode="auto">
          <a:xfrm>
            <a:off x="3396835" y="4572280"/>
            <a:ext cx="2755349" cy="203496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7"/>
          <a:stretch>
            <a:fillRect/>
          </a:stretch>
        </p:blipFill>
        <p:spPr>
          <a:xfrm>
            <a:off x="6674626" y="4634145"/>
            <a:ext cx="1748783" cy="1756590"/>
          </a:xfrm>
          <a:prstGeom prst="rect">
            <a:avLst/>
          </a:prstGeom>
        </p:spPr>
      </p:pic>
      <p:sp>
        <p:nvSpPr>
          <p:cNvPr id="9" name="TextBox 8"/>
          <p:cNvSpPr txBox="1"/>
          <p:nvPr/>
        </p:nvSpPr>
        <p:spPr>
          <a:xfrm>
            <a:off x="395536" y="1195005"/>
            <a:ext cx="8352928" cy="3170099"/>
          </a:xfrm>
          <a:prstGeom prst="rect">
            <a:avLst/>
          </a:prstGeom>
          <a:noFill/>
        </p:spPr>
        <p:txBody>
          <a:bodyPr wrap="square" rtlCol="0">
            <a:spAutoFit/>
          </a:bodyPr>
          <a:lstStyle/>
          <a:p>
            <a:pPr marL="457200" indent="-457200">
              <a:buFont typeface="Arial" panose="020B0604020202020204" pitchFamily="34" charset="0"/>
              <a:buChar char="•"/>
            </a:pPr>
            <a:r>
              <a:rPr lang="en-GB" sz="2000" dirty="0" err="1">
                <a:latin typeface="Segoe Print" panose="02000600000000000000" pitchFamily="2" charset="0"/>
              </a:rPr>
              <a:t>Cyfle</a:t>
            </a:r>
            <a:r>
              <a:rPr lang="en-GB" sz="2000" dirty="0">
                <a:latin typeface="Segoe Print" panose="02000600000000000000" pitchFamily="2" charset="0"/>
              </a:rPr>
              <a:t> </a:t>
            </a:r>
            <a:r>
              <a:rPr lang="en-GB" sz="2000" dirty="0" err="1">
                <a:latin typeface="Segoe Print" panose="02000600000000000000" pitchFamily="2" charset="0"/>
              </a:rPr>
              <a:t>i</a:t>
            </a:r>
            <a:r>
              <a:rPr lang="en-GB" sz="2000" dirty="0">
                <a:latin typeface="Segoe Print" panose="02000600000000000000" pitchFamily="2" charset="0"/>
              </a:rPr>
              <a:t> bob </a:t>
            </a:r>
            <a:r>
              <a:rPr lang="en-GB" sz="2000" dirty="0" err="1">
                <a:latin typeface="Segoe Print" panose="02000600000000000000" pitchFamily="2" charset="0"/>
              </a:rPr>
              <a:t>plentyn</a:t>
            </a:r>
            <a:r>
              <a:rPr lang="en-GB" sz="2000" dirty="0">
                <a:latin typeface="Segoe Print" panose="02000600000000000000" pitchFamily="2" charset="0"/>
              </a:rPr>
              <a:t> </a:t>
            </a:r>
            <a:r>
              <a:rPr lang="en-GB" sz="2000" dirty="0" err="1">
                <a:latin typeface="Segoe Print" panose="02000600000000000000" pitchFamily="2" charset="0"/>
              </a:rPr>
              <a:t>lwyddo</a:t>
            </a:r>
            <a:r>
              <a:rPr lang="en-GB" sz="2000" dirty="0">
                <a:latin typeface="Segoe Print" panose="02000600000000000000" pitchFamily="2" charset="0"/>
              </a:rPr>
              <a:t> </a:t>
            </a:r>
            <a:r>
              <a:rPr lang="en-GB" sz="2000" i="1" dirty="0">
                <a:latin typeface="Segoe Print" panose="02000600000000000000" pitchFamily="2" charset="0"/>
              </a:rPr>
              <a:t>/ Opportunity for every </a:t>
            </a:r>
          </a:p>
          <a:p>
            <a:r>
              <a:rPr lang="en-GB" sz="2000" i="1" dirty="0">
                <a:latin typeface="Segoe Print" panose="02000600000000000000" pitchFamily="2" charset="0"/>
              </a:rPr>
              <a:t>    child to succeed.</a:t>
            </a:r>
          </a:p>
          <a:p>
            <a:endParaRPr lang="en-GB" sz="2000" dirty="0">
              <a:latin typeface="Segoe Print" panose="02000600000000000000" pitchFamily="2" charset="0"/>
            </a:endParaRPr>
          </a:p>
          <a:p>
            <a:pPr marL="457200" indent="-457200">
              <a:buFont typeface="Arial" panose="020B0604020202020204" pitchFamily="34" charset="0"/>
              <a:buChar char="•"/>
            </a:pPr>
            <a:r>
              <a:rPr lang="en-GB" sz="2000" dirty="0" err="1">
                <a:latin typeface="Segoe Print" panose="02000600000000000000" pitchFamily="2" charset="0"/>
              </a:rPr>
              <a:t>Ysgol</a:t>
            </a:r>
            <a:r>
              <a:rPr lang="en-GB" sz="2000" dirty="0">
                <a:latin typeface="Segoe Print" panose="02000600000000000000" pitchFamily="2" charset="0"/>
              </a:rPr>
              <a:t> </a:t>
            </a:r>
            <a:r>
              <a:rPr lang="en-GB" sz="2000" dirty="0" err="1">
                <a:latin typeface="Segoe Print" panose="02000600000000000000" pitchFamily="2" charset="0"/>
              </a:rPr>
              <a:t>sydd</a:t>
            </a:r>
            <a:r>
              <a:rPr lang="en-GB" sz="2000" dirty="0">
                <a:latin typeface="Segoe Print" panose="02000600000000000000" pitchFamily="2" charset="0"/>
              </a:rPr>
              <a:t> </a:t>
            </a:r>
            <a:r>
              <a:rPr lang="en-GB" sz="2000" dirty="0" err="1">
                <a:latin typeface="Segoe Print" panose="02000600000000000000" pitchFamily="2" charset="0"/>
              </a:rPr>
              <a:t>yn</a:t>
            </a:r>
            <a:r>
              <a:rPr lang="en-GB" sz="2000" dirty="0">
                <a:latin typeface="Segoe Print" panose="02000600000000000000" pitchFamily="2" charset="0"/>
              </a:rPr>
              <a:t> </a:t>
            </a:r>
            <a:r>
              <a:rPr lang="en-GB" sz="2000" dirty="0" err="1">
                <a:latin typeface="Segoe Print" panose="02000600000000000000" pitchFamily="2" charset="0"/>
              </a:rPr>
              <a:t>annog</a:t>
            </a:r>
            <a:r>
              <a:rPr lang="en-GB" sz="2000" dirty="0">
                <a:latin typeface="Segoe Print" panose="02000600000000000000" pitchFamily="2" charset="0"/>
              </a:rPr>
              <a:t> </a:t>
            </a:r>
            <a:r>
              <a:rPr lang="en-GB" sz="2000" dirty="0" err="1">
                <a:latin typeface="Segoe Print" panose="02000600000000000000" pitchFamily="2" charset="0"/>
              </a:rPr>
              <a:t>Cymreictod</a:t>
            </a:r>
            <a:r>
              <a:rPr lang="en-GB" sz="2000" dirty="0">
                <a:latin typeface="Segoe Print" panose="02000600000000000000" pitchFamily="2" charset="0"/>
              </a:rPr>
              <a:t>, </a:t>
            </a:r>
            <a:r>
              <a:rPr lang="en-GB" sz="2000" dirty="0" err="1">
                <a:latin typeface="Segoe Print" panose="02000600000000000000" pitchFamily="2" charset="0"/>
              </a:rPr>
              <a:t>caredigrwydd</a:t>
            </a:r>
            <a:r>
              <a:rPr lang="en-GB" sz="2000" dirty="0">
                <a:latin typeface="Segoe Print" panose="02000600000000000000" pitchFamily="2" charset="0"/>
              </a:rPr>
              <a:t>, </a:t>
            </a:r>
            <a:r>
              <a:rPr lang="en-GB" sz="2000" dirty="0" err="1">
                <a:latin typeface="Segoe Print" panose="02000600000000000000" pitchFamily="2" charset="0"/>
              </a:rPr>
              <a:t>gonestrwydd</a:t>
            </a:r>
            <a:r>
              <a:rPr lang="en-GB" sz="2000" dirty="0">
                <a:latin typeface="Segoe Print" panose="02000600000000000000" pitchFamily="2" charset="0"/>
              </a:rPr>
              <a:t>, </a:t>
            </a:r>
            <a:r>
              <a:rPr lang="en-GB" sz="2000" dirty="0" err="1">
                <a:latin typeface="Segoe Print" panose="02000600000000000000" pitchFamily="2" charset="0"/>
              </a:rPr>
              <a:t>annibyniaeth</a:t>
            </a:r>
            <a:r>
              <a:rPr lang="en-GB" sz="2000" dirty="0">
                <a:latin typeface="Segoe Print" panose="02000600000000000000" pitchFamily="2" charset="0"/>
              </a:rPr>
              <a:t> a </a:t>
            </a:r>
            <a:r>
              <a:rPr lang="en-GB" sz="2000" dirty="0" err="1">
                <a:latin typeface="Segoe Print" panose="02000600000000000000" pitchFamily="2" charset="0"/>
              </a:rPr>
              <a:t>pharch</a:t>
            </a:r>
            <a:r>
              <a:rPr lang="en-GB" sz="2000" dirty="0">
                <a:latin typeface="Segoe Print" panose="02000600000000000000" pitchFamily="2" charset="0"/>
              </a:rPr>
              <a:t> / </a:t>
            </a:r>
            <a:r>
              <a:rPr lang="en-GB" sz="2000" i="1" dirty="0">
                <a:latin typeface="Segoe Print" panose="02000600000000000000" pitchFamily="2" charset="0"/>
              </a:rPr>
              <a:t>A school </a:t>
            </a:r>
            <a:r>
              <a:rPr lang="en-GB" sz="2000" i="1" dirty="0" smtClean="0">
                <a:latin typeface="Segoe Print" panose="02000600000000000000" pitchFamily="2" charset="0"/>
              </a:rPr>
              <a:t>that’s proud of our Welsh heritage, </a:t>
            </a:r>
            <a:r>
              <a:rPr lang="en-GB" sz="2000" i="1" dirty="0">
                <a:latin typeface="Segoe Print" panose="02000600000000000000" pitchFamily="2" charset="0"/>
              </a:rPr>
              <a:t>kindness, honesty, independence and respect.</a:t>
            </a:r>
          </a:p>
          <a:p>
            <a:endParaRPr lang="en-GB" sz="2000" i="1" dirty="0">
              <a:latin typeface="Segoe Print" panose="02000600000000000000" pitchFamily="2" charset="0"/>
            </a:endParaRPr>
          </a:p>
          <a:p>
            <a:pPr marL="457200" indent="-457200">
              <a:buFont typeface="Arial" panose="020B0604020202020204" pitchFamily="34" charset="0"/>
              <a:buChar char="•"/>
            </a:pPr>
            <a:r>
              <a:rPr lang="en-GB" sz="2000" dirty="0" err="1">
                <a:latin typeface="Segoe Print" panose="02000600000000000000" pitchFamily="2" charset="0"/>
              </a:rPr>
              <a:t>Ysgol</a:t>
            </a:r>
            <a:r>
              <a:rPr lang="en-GB" sz="2000" dirty="0">
                <a:latin typeface="Segoe Print" panose="02000600000000000000" pitchFamily="2" charset="0"/>
              </a:rPr>
              <a:t> </a:t>
            </a:r>
            <a:r>
              <a:rPr lang="en-GB" sz="2000" dirty="0" err="1">
                <a:latin typeface="Segoe Print" panose="02000600000000000000" pitchFamily="2" charset="0"/>
              </a:rPr>
              <a:t>gynhwysol</a:t>
            </a:r>
            <a:r>
              <a:rPr lang="en-GB" sz="2000" dirty="0">
                <a:latin typeface="Segoe Print" panose="02000600000000000000" pitchFamily="2" charset="0"/>
              </a:rPr>
              <a:t> </a:t>
            </a:r>
            <a:r>
              <a:rPr lang="en-GB" sz="2000" dirty="0" err="1">
                <a:latin typeface="Segoe Print" panose="02000600000000000000" pitchFamily="2" charset="0"/>
              </a:rPr>
              <a:t>sy’n</a:t>
            </a:r>
            <a:r>
              <a:rPr lang="en-GB" sz="2000" dirty="0">
                <a:latin typeface="Segoe Print" panose="02000600000000000000" pitchFamily="2" charset="0"/>
              </a:rPr>
              <a:t> </a:t>
            </a:r>
            <a:r>
              <a:rPr lang="en-GB" sz="2000" dirty="0" err="1">
                <a:latin typeface="Segoe Print" panose="02000600000000000000" pitchFamily="2" charset="0"/>
              </a:rPr>
              <a:t>sicrhau’r</a:t>
            </a:r>
            <a:r>
              <a:rPr lang="en-GB" sz="2000" dirty="0">
                <a:latin typeface="Segoe Print" panose="02000600000000000000" pitchFamily="2" charset="0"/>
              </a:rPr>
              <a:t> un </a:t>
            </a:r>
            <a:r>
              <a:rPr lang="en-GB" sz="2000" dirty="0" err="1">
                <a:latin typeface="Segoe Print" panose="02000600000000000000" pitchFamily="2" charset="0"/>
              </a:rPr>
              <a:t>cyfle</a:t>
            </a:r>
            <a:r>
              <a:rPr lang="en-GB" sz="2000" dirty="0">
                <a:latin typeface="Segoe Print" panose="02000600000000000000" pitchFamily="2" charset="0"/>
              </a:rPr>
              <a:t> </a:t>
            </a:r>
            <a:r>
              <a:rPr lang="en-GB" sz="2000" dirty="0" err="1">
                <a:latin typeface="Segoe Print" panose="02000600000000000000" pitchFamily="2" charset="0"/>
              </a:rPr>
              <a:t>i</a:t>
            </a:r>
            <a:r>
              <a:rPr lang="en-GB" sz="2000" dirty="0">
                <a:latin typeface="Segoe Print" panose="02000600000000000000" pitchFamily="2" charset="0"/>
              </a:rPr>
              <a:t> BOB </a:t>
            </a:r>
            <a:r>
              <a:rPr lang="en-GB" sz="2000" dirty="0" err="1">
                <a:latin typeface="Segoe Print" panose="02000600000000000000" pitchFamily="2" charset="0"/>
              </a:rPr>
              <a:t>plentyn</a:t>
            </a:r>
            <a:r>
              <a:rPr lang="en-GB" sz="2000" dirty="0">
                <a:latin typeface="Segoe Print" panose="02000600000000000000" pitchFamily="2" charset="0"/>
              </a:rPr>
              <a:t> / </a:t>
            </a:r>
            <a:r>
              <a:rPr lang="en-GB" sz="2000" i="1" dirty="0">
                <a:latin typeface="Segoe Print" panose="02000600000000000000" pitchFamily="2" charset="0"/>
              </a:rPr>
              <a:t>A school that ensures the same opportunities for EVERY child.</a:t>
            </a:r>
          </a:p>
        </p:txBody>
      </p:sp>
    </p:spTree>
    <p:custDataLst>
      <p:tags r:id="rId1"/>
    </p:custDataLst>
    <p:extLst>
      <p:ext uri="{BB962C8B-B14F-4D97-AF65-F5344CB8AC3E}">
        <p14:creationId xmlns:p14="http://schemas.microsoft.com/office/powerpoint/2010/main" val="4112808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b="1" dirty="0"/>
              <a:t>Ethos a</a:t>
            </a:r>
            <a:endParaRPr lang="en-GB" sz="1350" dirty="0"/>
          </a:p>
        </p:txBody>
      </p:sp>
      <p:sp>
        <p:nvSpPr>
          <p:cNvPr id="3" name="TextBox 2"/>
          <p:cNvSpPr txBox="1"/>
          <p:nvPr/>
        </p:nvSpPr>
        <p:spPr>
          <a:xfrm>
            <a:off x="611560" y="764704"/>
            <a:ext cx="7704856" cy="6194003"/>
          </a:xfrm>
          <a:prstGeom prst="rect">
            <a:avLst/>
          </a:prstGeom>
          <a:noFill/>
        </p:spPr>
        <p:txBody>
          <a:bodyPr wrap="square" rtlCol="0">
            <a:spAutoFit/>
          </a:bodyPr>
          <a:lstStyle/>
          <a:p>
            <a:r>
              <a:rPr lang="en-GB" sz="2100" u="sng" dirty="0" err="1" smtClean="0">
                <a:latin typeface="Segoe Print" panose="02000600000000000000" pitchFamily="2" charset="0"/>
              </a:rPr>
              <a:t>Disgyblaeth</a:t>
            </a:r>
            <a:r>
              <a:rPr lang="en-GB" sz="2100" u="sng" dirty="0" smtClean="0">
                <a:latin typeface="Segoe Print" panose="02000600000000000000" pitchFamily="2" charset="0"/>
              </a:rPr>
              <a:t> a </a:t>
            </a:r>
            <a:r>
              <a:rPr lang="en-GB" sz="2100" u="sng" dirty="0" err="1" smtClean="0">
                <a:latin typeface="Segoe Print" panose="02000600000000000000" pitchFamily="2" charset="0"/>
              </a:rPr>
              <a:t>Gwrth</a:t>
            </a:r>
            <a:r>
              <a:rPr lang="en-GB" sz="2100" u="sng" dirty="0" smtClean="0">
                <a:latin typeface="Segoe Print" panose="02000600000000000000" pitchFamily="2" charset="0"/>
              </a:rPr>
              <a:t> </a:t>
            </a:r>
            <a:r>
              <a:rPr lang="en-GB" sz="2100" u="sng" dirty="0" err="1" smtClean="0">
                <a:latin typeface="Segoe Print" panose="02000600000000000000" pitchFamily="2" charset="0"/>
              </a:rPr>
              <a:t>Fwlio</a:t>
            </a:r>
            <a:endParaRPr lang="en-GB" sz="2100" u="sng" dirty="0">
              <a:latin typeface="Segoe Print" panose="02000600000000000000" pitchFamily="2" charset="0"/>
            </a:endParaRPr>
          </a:p>
          <a:p>
            <a:endParaRPr lang="en-GB" sz="2400" dirty="0">
              <a:latin typeface="Segoe Print" panose="02000600000000000000" pitchFamily="2" charset="0"/>
            </a:endParaRPr>
          </a:p>
          <a:p>
            <a:r>
              <a:rPr lang="en-GB" sz="1600" dirty="0" err="1">
                <a:latin typeface="Segoe Print" panose="02000600000000000000" pitchFamily="2" charset="0"/>
              </a:rPr>
              <a:t>Mae’r</a:t>
            </a:r>
            <a:r>
              <a:rPr lang="en-GB" sz="1600" dirty="0">
                <a:latin typeface="Segoe Print" panose="02000600000000000000" pitchFamily="2" charset="0"/>
              </a:rPr>
              <a:t> </a:t>
            </a:r>
            <a:r>
              <a:rPr lang="en-GB" sz="1600" dirty="0" err="1">
                <a:latin typeface="Segoe Print" panose="02000600000000000000" pitchFamily="2" charset="0"/>
              </a:rPr>
              <a:t>ysgol</a:t>
            </a:r>
            <a:r>
              <a:rPr lang="en-GB" sz="1600" dirty="0">
                <a:latin typeface="Segoe Print" panose="02000600000000000000" pitchFamily="2" charset="0"/>
              </a:rPr>
              <a:t> </a:t>
            </a:r>
            <a:r>
              <a:rPr lang="en-GB" sz="1600" dirty="0" err="1">
                <a:latin typeface="Segoe Print" panose="02000600000000000000" pitchFamily="2" charset="0"/>
              </a:rPr>
              <a:t>yn</a:t>
            </a:r>
            <a:r>
              <a:rPr lang="en-GB" sz="1600" dirty="0">
                <a:latin typeface="Segoe Print" panose="02000600000000000000" pitchFamily="2" charset="0"/>
              </a:rPr>
              <a:t> </a:t>
            </a:r>
            <a:r>
              <a:rPr lang="en-GB" sz="1600" dirty="0" err="1">
                <a:latin typeface="Segoe Print" panose="02000600000000000000" pitchFamily="2" charset="0"/>
              </a:rPr>
              <a:t>defnyddio</a:t>
            </a:r>
            <a:r>
              <a:rPr lang="en-GB" sz="1600" dirty="0">
                <a:latin typeface="Segoe Print" panose="02000600000000000000" pitchFamily="2" charset="0"/>
              </a:rPr>
              <a:t> </a:t>
            </a:r>
            <a:r>
              <a:rPr lang="en-GB" sz="1600" dirty="0" err="1">
                <a:latin typeface="Segoe Print" panose="02000600000000000000" pitchFamily="2" charset="0"/>
              </a:rPr>
              <a:t>strategaethau</a:t>
            </a:r>
            <a:r>
              <a:rPr lang="en-GB" sz="1600" dirty="0">
                <a:latin typeface="Segoe Print" panose="02000600000000000000" pitchFamily="2" charset="0"/>
              </a:rPr>
              <a:t> </a:t>
            </a:r>
            <a:r>
              <a:rPr lang="en-GB" sz="1600" dirty="0" err="1">
                <a:latin typeface="Segoe Print" panose="02000600000000000000" pitchFamily="2" charset="0"/>
              </a:rPr>
              <a:t>Arfer</a:t>
            </a:r>
            <a:r>
              <a:rPr lang="en-GB" sz="1600" dirty="0">
                <a:latin typeface="Segoe Print" panose="02000600000000000000" pitchFamily="2" charset="0"/>
              </a:rPr>
              <a:t> </a:t>
            </a:r>
            <a:r>
              <a:rPr lang="en-GB" sz="1600" dirty="0" err="1">
                <a:latin typeface="Segoe Print" panose="02000600000000000000" pitchFamily="2" charset="0"/>
              </a:rPr>
              <a:t>Adferol</a:t>
            </a:r>
            <a:r>
              <a:rPr lang="en-GB" sz="1600" dirty="0">
                <a:latin typeface="Segoe Print" panose="02000600000000000000" pitchFamily="2" charset="0"/>
              </a:rPr>
              <a:t> </a:t>
            </a:r>
            <a:r>
              <a:rPr lang="en-GB" sz="1600" dirty="0" err="1">
                <a:latin typeface="Segoe Print" panose="02000600000000000000" pitchFamily="2" charset="0"/>
              </a:rPr>
              <a:t>er</a:t>
            </a:r>
            <a:r>
              <a:rPr lang="en-GB" sz="1600" dirty="0">
                <a:latin typeface="Segoe Print" panose="02000600000000000000" pitchFamily="2" charset="0"/>
              </a:rPr>
              <a:t> </a:t>
            </a:r>
            <a:r>
              <a:rPr lang="en-GB" sz="1600" dirty="0" err="1">
                <a:latin typeface="Segoe Print" panose="02000600000000000000" pitchFamily="2" charset="0"/>
              </a:rPr>
              <a:t>mwyn</a:t>
            </a:r>
            <a:r>
              <a:rPr lang="en-GB" sz="1600" dirty="0">
                <a:latin typeface="Segoe Print" panose="02000600000000000000" pitchFamily="2" charset="0"/>
              </a:rPr>
              <a:t> </a:t>
            </a:r>
            <a:r>
              <a:rPr lang="en-GB" sz="1600" dirty="0" err="1">
                <a:latin typeface="Segoe Print" panose="02000600000000000000" pitchFamily="2" charset="0"/>
              </a:rPr>
              <a:t>ceisio</a:t>
            </a:r>
            <a:r>
              <a:rPr lang="en-GB" sz="1600" dirty="0">
                <a:latin typeface="Segoe Print" panose="02000600000000000000" pitchFamily="2" charset="0"/>
              </a:rPr>
              <a:t> </a:t>
            </a:r>
            <a:r>
              <a:rPr lang="en-GB" sz="1600" dirty="0" err="1">
                <a:latin typeface="Segoe Print" panose="02000600000000000000" pitchFamily="2" charset="0"/>
              </a:rPr>
              <a:t>datrys</a:t>
            </a:r>
            <a:r>
              <a:rPr lang="en-GB" sz="1600" dirty="0">
                <a:latin typeface="Segoe Print" panose="02000600000000000000" pitchFamily="2" charset="0"/>
              </a:rPr>
              <a:t> </a:t>
            </a:r>
            <a:r>
              <a:rPr lang="en-GB" sz="1600" dirty="0" err="1">
                <a:latin typeface="Segoe Print" panose="02000600000000000000" pitchFamily="2" charset="0"/>
              </a:rPr>
              <a:t>sefyllfa</a:t>
            </a:r>
            <a:r>
              <a:rPr lang="en-GB" sz="1600" dirty="0">
                <a:latin typeface="Segoe Print" panose="02000600000000000000" pitchFamily="2" charset="0"/>
              </a:rPr>
              <a:t> o </a:t>
            </a:r>
            <a:r>
              <a:rPr lang="en-GB" sz="1600" dirty="0" err="1">
                <a:latin typeface="Segoe Print" panose="02000600000000000000" pitchFamily="2" charset="0"/>
              </a:rPr>
              <a:t>gwmpo</a:t>
            </a:r>
            <a:r>
              <a:rPr lang="en-GB" sz="1600" dirty="0">
                <a:latin typeface="Segoe Print" panose="02000600000000000000" pitchFamily="2" charset="0"/>
              </a:rPr>
              <a:t> mas ac </a:t>
            </a:r>
            <a:r>
              <a:rPr lang="en-GB" sz="1600" dirty="0" err="1">
                <a:latin typeface="Segoe Print" panose="02000600000000000000" pitchFamily="2" charset="0"/>
              </a:rPr>
              <a:t>yn</a:t>
            </a:r>
            <a:r>
              <a:rPr lang="en-GB" sz="1600" dirty="0">
                <a:latin typeface="Segoe Print" panose="02000600000000000000" pitchFamily="2" charset="0"/>
              </a:rPr>
              <a:t> </a:t>
            </a:r>
            <a:r>
              <a:rPr lang="en-GB" sz="1600" dirty="0" err="1">
                <a:latin typeface="Segoe Print" panose="02000600000000000000" pitchFamily="2" charset="0"/>
              </a:rPr>
              <a:t>annog</a:t>
            </a:r>
            <a:r>
              <a:rPr lang="en-GB" sz="1600" dirty="0">
                <a:latin typeface="Segoe Print" panose="02000600000000000000" pitchFamily="2" charset="0"/>
              </a:rPr>
              <a:t> </a:t>
            </a:r>
            <a:r>
              <a:rPr lang="en-GB" sz="1600" dirty="0" err="1">
                <a:latin typeface="Segoe Print" panose="02000600000000000000" pitchFamily="2" charset="0"/>
              </a:rPr>
              <a:t>cyfrifoldeb</a:t>
            </a:r>
            <a:r>
              <a:rPr lang="en-GB" sz="1600" dirty="0">
                <a:latin typeface="Segoe Print" panose="02000600000000000000" pitchFamily="2" charset="0"/>
              </a:rPr>
              <a:t> </a:t>
            </a:r>
            <a:r>
              <a:rPr lang="en-GB" sz="1600" dirty="0" err="1">
                <a:latin typeface="Segoe Print" panose="02000600000000000000" pitchFamily="2" charset="0"/>
              </a:rPr>
              <a:t>personol</a:t>
            </a:r>
            <a:r>
              <a:rPr lang="en-GB" sz="1600" dirty="0">
                <a:latin typeface="Segoe Print" panose="02000600000000000000" pitchFamily="2" charset="0"/>
              </a:rPr>
              <a:t> am </a:t>
            </a:r>
            <a:r>
              <a:rPr lang="en-GB" sz="1600" dirty="0" err="1">
                <a:latin typeface="Segoe Print" panose="02000600000000000000" pitchFamily="2" charset="0"/>
              </a:rPr>
              <a:t>sefyllfaoedd</a:t>
            </a:r>
            <a:r>
              <a:rPr lang="en-GB" sz="1600" dirty="0">
                <a:latin typeface="Segoe Print" panose="02000600000000000000" pitchFamily="2" charset="0"/>
              </a:rPr>
              <a:t> </a:t>
            </a:r>
            <a:r>
              <a:rPr lang="en-GB" sz="1600" dirty="0" err="1">
                <a:latin typeface="Segoe Print" panose="02000600000000000000" pitchFamily="2" charset="0"/>
              </a:rPr>
              <a:t>o’r</a:t>
            </a:r>
            <a:r>
              <a:rPr lang="en-GB" sz="1600" dirty="0">
                <a:latin typeface="Segoe Print" panose="02000600000000000000" pitchFamily="2" charset="0"/>
              </a:rPr>
              <a:t> </a:t>
            </a:r>
            <a:r>
              <a:rPr lang="en-GB" sz="1600" dirty="0" err="1">
                <a:latin typeface="Segoe Print" panose="02000600000000000000" pitchFamily="2" charset="0"/>
              </a:rPr>
              <a:t>fath</a:t>
            </a:r>
            <a:r>
              <a:rPr lang="en-GB" sz="1600" dirty="0">
                <a:latin typeface="Segoe Print" panose="02000600000000000000" pitchFamily="2" charset="0"/>
              </a:rPr>
              <a:t>. </a:t>
            </a:r>
          </a:p>
          <a:p>
            <a:endParaRPr lang="en-GB" sz="1600" u="sng" dirty="0">
              <a:latin typeface="Segoe Print" panose="02000600000000000000" pitchFamily="2" charset="0"/>
            </a:endParaRPr>
          </a:p>
          <a:p>
            <a:r>
              <a:rPr lang="en-GB" sz="1600" b="1" dirty="0" err="1">
                <a:latin typeface="Segoe Print" panose="02000600000000000000" pitchFamily="2" charset="0"/>
              </a:rPr>
              <a:t>Mae’r</a:t>
            </a:r>
            <a:r>
              <a:rPr lang="en-GB" sz="1600" b="1" dirty="0">
                <a:latin typeface="Segoe Print" panose="02000600000000000000" pitchFamily="2" charset="0"/>
              </a:rPr>
              <a:t> </a:t>
            </a:r>
            <a:r>
              <a:rPr lang="en-GB" sz="1600" b="1" dirty="0" err="1">
                <a:latin typeface="Segoe Print" panose="02000600000000000000" pitchFamily="2" charset="0"/>
              </a:rPr>
              <a:t>cwestiynau</a:t>
            </a:r>
            <a:r>
              <a:rPr lang="en-GB" sz="1600" b="1" dirty="0">
                <a:latin typeface="Segoe Print" panose="02000600000000000000" pitchFamily="2" charset="0"/>
              </a:rPr>
              <a:t> </a:t>
            </a:r>
            <a:r>
              <a:rPr lang="en-GB" sz="1600" b="1" dirty="0" err="1">
                <a:latin typeface="Segoe Print" panose="02000600000000000000" pitchFamily="2" charset="0"/>
              </a:rPr>
              <a:t>canlynol</a:t>
            </a:r>
            <a:r>
              <a:rPr lang="en-GB" sz="1600" b="1" dirty="0">
                <a:latin typeface="Segoe Print" panose="02000600000000000000" pitchFamily="2" charset="0"/>
              </a:rPr>
              <a:t> </a:t>
            </a:r>
            <a:r>
              <a:rPr lang="en-GB" sz="1600" b="1" dirty="0" err="1">
                <a:latin typeface="Segoe Print" panose="02000600000000000000" pitchFamily="2" charset="0"/>
              </a:rPr>
              <a:t>yn</a:t>
            </a:r>
            <a:r>
              <a:rPr lang="en-GB" sz="1600" b="1" dirty="0">
                <a:latin typeface="Segoe Print" panose="02000600000000000000" pitchFamily="2" charset="0"/>
              </a:rPr>
              <a:t> </a:t>
            </a:r>
            <a:r>
              <a:rPr lang="en-GB" sz="1600" b="1" dirty="0" err="1">
                <a:latin typeface="Segoe Print" panose="02000600000000000000" pitchFamily="2" charset="0"/>
              </a:rPr>
              <a:t>ddibynadwy</a:t>
            </a:r>
            <a:r>
              <a:rPr lang="en-GB" sz="1600" b="1" dirty="0">
                <a:latin typeface="Segoe Print" panose="02000600000000000000" pitchFamily="2" charset="0"/>
              </a:rPr>
              <a:t> </a:t>
            </a:r>
            <a:r>
              <a:rPr lang="en-GB" sz="1600" b="1" dirty="0" err="1">
                <a:latin typeface="Segoe Print" panose="02000600000000000000" pitchFamily="2" charset="0"/>
              </a:rPr>
              <a:t>wrth</a:t>
            </a:r>
            <a:r>
              <a:rPr lang="en-GB" sz="1600" b="1" dirty="0">
                <a:latin typeface="Segoe Print" panose="02000600000000000000" pitchFamily="2" charset="0"/>
              </a:rPr>
              <a:t> </a:t>
            </a:r>
            <a:r>
              <a:rPr lang="en-GB" sz="1600" b="1" dirty="0" err="1">
                <a:latin typeface="Segoe Print" panose="02000600000000000000" pitchFamily="2" charset="0"/>
              </a:rPr>
              <a:t>ymateb</a:t>
            </a:r>
            <a:r>
              <a:rPr lang="en-GB" sz="1600" b="1" dirty="0">
                <a:latin typeface="Segoe Print" panose="02000600000000000000" pitchFamily="2" charset="0"/>
              </a:rPr>
              <a:t> </a:t>
            </a:r>
            <a:r>
              <a:rPr lang="en-GB" sz="1600" b="1" dirty="0" err="1">
                <a:latin typeface="Segoe Print" panose="02000600000000000000" pitchFamily="2" charset="0"/>
              </a:rPr>
              <a:t>i</a:t>
            </a:r>
            <a:r>
              <a:rPr lang="en-GB" sz="1600" b="1" dirty="0">
                <a:latin typeface="Segoe Print" panose="02000600000000000000" pitchFamily="2" charset="0"/>
              </a:rPr>
              <a:t> </a:t>
            </a:r>
            <a:r>
              <a:rPr lang="en-GB" sz="1600" b="1" dirty="0" err="1">
                <a:latin typeface="Segoe Print" panose="02000600000000000000" pitchFamily="2" charset="0"/>
              </a:rPr>
              <a:t>ymddygiad</a:t>
            </a:r>
            <a:r>
              <a:rPr lang="en-GB" sz="1600" b="1" dirty="0">
                <a:latin typeface="Segoe Print" panose="02000600000000000000" pitchFamily="2" charset="0"/>
              </a:rPr>
              <a:t> </a:t>
            </a:r>
            <a:r>
              <a:rPr lang="en-GB" sz="1600" b="1" dirty="0" err="1">
                <a:latin typeface="Segoe Print" panose="02000600000000000000" pitchFamily="2" charset="0"/>
              </a:rPr>
              <a:t>heriol</a:t>
            </a:r>
            <a:r>
              <a:rPr lang="en-GB" sz="1600" b="1" dirty="0">
                <a:latin typeface="Segoe Print" panose="02000600000000000000" pitchFamily="2" charset="0"/>
              </a:rPr>
              <a:t>:</a:t>
            </a:r>
          </a:p>
          <a:p>
            <a:pPr marL="285750" indent="-285750">
              <a:buFont typeface="Arial" panose="020B0604020202020204" pitchFamily="34" charset="0"/>
              <a:buChar char="•"/>
            </a:pPr>
            <a:r>
              <a:rPr lang="en-GB" sz="1400" dirty="0">
                <a:latin typeface="Segoe Print" panose="02000600000000000000" pitchFamily="2" charset="0"/>
              </a:rPr>
              <a:t>Beth </a:t>
            </a:r>
            <a:r>
              <a:rPr lang="en-GB" sz="1400" dirty="0" err="1">
                <a:latin typeface="Segoe Print" panose="02000600000000000000" pitchFamily="2" charset="0"/>
              </a:rPr>
              <a:t>ddigwyddodd</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a:latin typeface="Segoe Print" panose="02000600000000000000" pitchFamily="2" charset="0"/>
              </a:rPr>
              <a:t>Beth </a:t>
            </a:r>
            <a:r>
              <a:rPr lang="en-GB" sz="1400" dirty="0" err="1">
                <a:latin typeface="Segoe Print" panose="02000600000000000000" pitchFamily="2" charset="0"/>
              </a:rPr>
              <a:t>oedd</a:t>
            </a:r>
            <a:r>
              <a:rPr lang="en-GB" sz="1400" dirty="0">
                <a:latin typeface="Segoe Print" panose="02000600000000000000" pitchFamily="2" charset="0"/>
              </a:rPr>
              <a:t> </a:t>
            </a:r>
            <a:r>
              <a:rPr lang="en-GB" sz="1400" dirty="0" err="1">
                <a:latin typeface="Segoe Print" panose="02000600000000000000" pitchFamily="2" charset="0"/>
              </a:rPr>
              <a:t>ar</a:t>
            </a:r>
            <a:r>
              <a:rPr lang="en-GB" sz="1400" dirty="0">
                <a:latin typeface="Segoe Print" panose="02000600000000000000" pitchFamily="2" charset="0"/>
              </a:rPr>
              <a:t> </a:t>
            </a:r>
            <a:r>
              <a:rPr lang="en-GB" sz="1400" dirty="0" err="1">
                <a:latin typeface="Segoe Print" panose="02000600000000000000" pitchFamily="2" charset="0"/>
              </a:rPr>
              <a:t>dy</a:t>
            </a:r>
            <a:r>
              <a:rPr lang="en-GB" sz="1400" dirty="0">
                <a:latin typeface="Segoe Print" panose="02000600000000000000" pitchFamily="2" charset="0"/>
              </a:rPr>
              <a:t> </a:t>
            </a:r>
            <a:r>
              <a:rPr lang="en-GB" sz="1400" dirty="0" err="1">
                <a:latin typeface="Segoe Print" panose="02000600000000000000" pitchFamily="2" charset="0"/>
              </a:rPr>
              <a:t>feddwl</a:t>
            </a:r>
            <a:r>
              <a:rPr lang="en-GB" sz="1400" dirty="0">
                <a:latin typeface="Segoe Print" panose="02000600000000000000" pitchFamily="2" charset="0"/>
              </a:rPr>
              <a:t> </a:t>
            </a:r>
            <a:r>
              <a:rPr lang="en-GB" sz="1400" dirty="0" err="1">
                <a:latin typeface="Segoe Print" panose="02000600000000000000" pitchFamily="2" charset="0"/>
              </a:rPr>
              <a:t>ar</a:t>
            </a:r>
            <a:r>
              <a:rPr lang="en-GB" sz="1400" dirty="0">
                <a:latin typeface="Segoe Print" panose="02000600000000000000" pitchFamily="2" charset="0"/>
              </a:rPr>
              <a:t> y </a:t>
            </a:r>
            <a:r>
              <a:rPr lang="en-GB" sz="1400" dirty="0" err="1">
                <a:latin typeface="Segoe Print" panose="02000600000000000000" pitchFamily="2" charset="0"/>
              </a:rPr>
              <a:t>pryd</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a:latin typeface="Segoe Print" panose="02000600000000000000" pitchFamily="2" charset="0"/>
              </a:rPr>
              <a:t>Beth </a:t>
            </a:r>
            <a:r>
              <a:rPr lang="en-GB" sz="1400" dirty="0" err="1">
                <a:latin typeface="Segoe Print" panose="02000600000000000000" pitchFamily="2" charset="0"/>
              </a:rPr>
              <a:t>sydd</a:t>
            </a:r>
            <a:r>
              <a:rPr lang="en-GB" sz="1400" dirty="0">
                <a:latin typeface="Segoe Print" panose="02000600000000000000" pitchFamily="2" charset="0"/>
              </a:rPr>
              <a:t> </a:t>
            </a:r>
            <a:r>
              <a:rPr lang="en-GB" sz="1400" dirty="0" err="1">
                <a:latin typeface="Segoe Print" panose="02000600000000000000" pitchFamily="2" charset="0"/>
              </a:rPr>
              <a:t>wedi</a:t>
            </a:r>
            <a:r>
              <a:rPr lang="en-GB" sz="1400" dirty="0">
                <a:latin typeface="Segoe Print" panose="02000600000000000000" pitchFamily="2" charset="0"/>
              </a:rPr>
              <a:t> bod </a:t>
            </a:r>
            <a:r>
              <a:rPr lang="en-GB" sz="1400" dirty="0" err="1">
                <a:latin typeface="Segoe Print" panose="02000600000000000000" pitchFamily="2" charset="0"/>
              </a:rPr>
              <a:t>ar</a:t>
            </a:r>
            <a:r>
              <a:rPr lang="en-GB" sz="1400" dirty="0">
                <a:latin typeface="Segoe Print" panose="02000600000000000000" pitchFamily="2" charset="0"/>
              </a:rPr>
              <a:t> </a:t>
            </a:r>
            <a:r>
              <a:rPr lang="en-GB" sz="1400" dirty="0" err="1">
                <a:latin typeface="Segoe Print" panose="02000600000000000000" pitchFamily="2" charset="0"/>
              </a:rPr>
              <a:t>dy</a:t>
            </a:r>
            <a:r>
              <a:rPr lang="en-GB" sz="1400" dirty="0">
                <a:latin typeface="Segoe Print" panose="02000600000000000000" pitchFamily="2" charset="0"/>
              </a:rPr>
              <a:t> </a:t>
            </a:r>
            <a:r>
              <a:rPr lang="en-GB" sz="1400" dirty="0" err="1">
                <a:latin typeface="Segoe Print" panose="02000600000000000000" pitchFamily="2" charset="0"/>
              </a:rPr>
              <a:t>feddwl</a:t>
            </a:r>
            <a:r>
              <a:rPr lang="en-GB" sz="1400" dirty="0">
                <a:latin typeface="Segoe Print" panose="02000600000000000000" pitchFamily="2" charset="0"/>
              </a:rPr>
              <a:t> </a:t>
            </a:r>
            <a:r>
              <a:rPr lang="en-GB" sz="1400" dirty="0" err="1">
                <a:latin typeface="Segoe Print" panose="02000600000000000000" pitchFamily="2" charset="0"/>
              </a:rPr>
              <a:t>ers</a:t>
            </a:r>
            <a:r>
              <a:rPr lang="en-GB" sz="1400" dirty="0">
                <a:latin typeface="Segoe Print" panose="02000600000000000000" pitchFamily="2" charset="0"/>
              </a:rPr>
              <a:t> </a:t>
            </a:r>
            <a:r>
              <a:rPr lang="en-GB" sz="1400" dirty="0" err="1">
                <a:latin typeface="Segoe Print" panose="02000600000000000000" pitchFamily="2" charset="0"/>
              </a:rPr>
              <a:t>hynny</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err="1">
                <a:latin typeface="Segoe Print" panose="02000600000000000000" pitchFamily="2" charset="0"/>
              </a:rPr>
              <a:t>Pwy</a:t>
            </a:r>
            <a:r>
              <a:rPr lang="en-GB" sz="1400" dirty="0">
                <a:latin typeface="Segoe Print" panose="02000600000000000000" pitchFamily="2" charset="0"/>
              </a:rPr>
              <a:t> </a:t>
            </a:r>
            <a:r>
              <a:rPr lang="en-GB" sz="1400" dirty="0" err="1">
                <a:latin typeface="Segoe Print" panose="02000600000000000000" pitchFamily="2" charset="0"/>
              </a:rPr>
              <a:t>sydd</a:t>
            </a:r>
            <a:r>
              <a:rPr lang="en-GB" sz="1400" dirty="0">
                <a:latin typeface="Segoe Print" panose="02000600000000000000" pitchFamily="2" charset="0"/>
              </a:rPr>
              <a:t> </a:t>
            </a:r>
            <a:r>
              <a:rPr lang="en-GB" sz="1400" dirty="0" err="1">
                <a:latin typeface="Segoe Print" panose="02000600000000000000" pitchFamily="2" charset="0"/>
              </a:rPr>
              <a:t>wedi</a:t>
            </a:r>
            <a:r>
              <a:rPr lang="en-GB" sz="1400" dirty="0">
                <a:latin typeface="Segoe Print" panose="02000600000000000000" pitchFamily="2" charset="0"/>
              </a:rPr>
              <a:t> </a:t>
            </a:r>
            <a:r>
              <a:rPr lang="en-GB" sz="1400" dirty="0" err="1">
                <a:latin typeface="Segoe Print" panose="02000600000000000000" pitchFamily="2" charset="0"/>
              </a:rPr>
              <a:t>cael</a:t>
            </a:r>
            <a:r>
              <a:rPr lang="en-GB" sz="1400" dirty="0">
                <a:latin typeface="Segoe Print" panose="02000600000000000000" pitchFamily="2" charset="0"/>
              </a:rPr>
              <a:t> </a:t>
            </a:r>
            <a:r>
              <a:rPr lang="en-GB" sz="1400" dirty="0" err="1">
                <a:latin typeface="Segoe Print" panose="02000600000000000000" pitchFamily="2" charset="0"/>
              </a:rPr>
              <a:t>eu</a:t>
            </a:r>
            <a:r>
              <a:rPr lang="en-GB" sz="1400" dirty="0">
                <a:latin typeface="Segoe Print" panose="02000600000000000000" pitchFamily="2" charset="0"/>
              </a:rPr>
              <a:t> </a:t>
            </a:r>
            <a:r>
              <a:rPr lang="en-GB" sz="1400" dirty="0" err="1">
                <a:latin typeface="Segoe Print" panose="02000600000000000000" pitchFamily="2" charset="0"/>
              </a:rPr>
              <a:t>heffeithio</a:t>
            </a:r>
            <a:r>
              <a:rPr lang="en-GB" sz="1400" dirty="0">
                <a:latin typeface="Segoe Print" panose="02000600000000000000" pitchFamily="2" charset="0"/>
              </a:rPr>
              <a:t> </a:t>
            </a:r>
            <a:r>
              <a:rPr lang="en-GB" sz="1400" dirty="0" err="1">
                <a:latin typeface="Segoe Print" panose="02000600000000000000" pitchFamily="2" charset="0"/>
              </a:rPr>
              <a:t>gan</a:t>
            </a:r>
            <a:r>
              <a:rPr lang="en-GB" sz="1400" dirty="0">
                <a:latin typeface="Segoe Print" panose="02000600000000000000" pitchFamily="2" charset="0"/>
              </a:rPr>
              <a:t> </a:t>
            </a:r>
            <a:r>
              <a:rPr lang="en-GB" sz="1400" dirty="0" err="1">
                <a:latin typeface="Segoe Print" panose="02000600000000000000" pitchFamily="2" charset="0"/>
              </a:rPr>
              <a:t>dy</a:t>
            </a:r>
            <a:r>
              <a:rPr lang="en-GB" sz="1400" dirty="0">
                <a:latin typeface="Segoe Print" panose="02000600000000000000" pitchFamily="2" charset="0"/>
              </a:rPr>
              <a:t> </a:t>
            </a:r>
            <a:r>
              <a:rPr lang="en-GB" sz="1400" dirty="0" err="1">
                <a:latin typeface="Segoe Print" panose="02000600000000000000" pitchFamily="2" charset="0"/>
              </a:rPr>
              <a:t>weithredoedd</a:t>
            </a:r>
            <a:r>
              <a:rPr lang="en-GB" sz="1400" dirty="0">
                <a:latin typeface="Segoe Print" panose="02000600000000000000" pitchFamily="2" charset="0"/>
              </a:rPr>
              <a:t> di?</a:t>
            </a:r>
          </a:p>
          <a:p>
            <a:pPr marL="285750" indent="-285750">
              <a:buFont typeface="Arial" panose="020B0604020202020204" pitchFamily="34" charset="0"/>
              <a:buChar char="•"/>
            </a:pPr>
            <a:r>
              <a:rPr lang="en-GB" sz="1400" dirty="0" err="1">
                <a:latin typeface="Segoe Print" panose="02000600000000000000" pitchFamily="2" charset="0"/>
              </a:rPr>
              <a:t>Ym</a:t>
            </a:r>
            <a:r>
              <a:rPr lang="en-GB" sz="1400" dirty="0">
                <a:latin typeface="Segoe Print" panose="02000600000000000000" pitchFamily="2" charset="0"/>
              </a:rPr>
              <a:t> </a:t>
            </a:r>
            <a:r>
              <a:rPr lang="en-GB" sz="1400" dirty="0" err="1">
                <a:latin typeface="Segoe Print" panose="02000600000000000000" pitchFamily="2" charset="0"/>
              </a:rPr>
              <a:t>mha</a:t>
            </a:r>
            <a:r>
              <a:rPr lang="en-GB" sz="1400" dirty="0">
                <a:latin typeface="Segoe Print" panose="02000600000000000000" pitchFamily="2" charset="0"/>
              </a:rPr>
              <a:t> </a:t>
            </a:r>
            <a:r>
              <a:rPr lang="en-GB" sz="1400" dirty="0" err="1">
                <a:latin typeface="Segoe Print" panose="02000600000000000000" pitchFamily="2" charset="0"/>
              </a:rPr>
              <a:t>ffordd</a:t>
            </a:r>
            <a:r>
              <a:rPr lang="en-GB" sz="1400" dirty="0">
                <a:latin typeface="Segoe Print" panose="02000600000000000000" pitchFamily="2" charset="0"/>
              </a:rPr>
              <a:t> </a:t>
            </a:r>
            <a:r>
              <a:rPr lang="en-GB" sz="1400" dirty="0" err="1">
                <a:latin typeface="Segoe Print" panose="02000600000000000000" pitchFamily="2" charset="0"/>
              </a:rPr>
              <a:t>mae</a:t>
            </a:r>
            <a:r>
              <a:rPr lang="en-GB" sz="1400" dirty="0">
                <a:latin typeface="Segoe Print" panose="02000600000000000000" pitchFamily="2" charset="0"/>
              </a:rPr>
              <a:t> </a:t>
            </a:r>
            <a:r>
              <a:rPr lang="en-GB" sz="1400" dirty="0" err="1">
                <a:latin typeface="Segoe Print" panose="02000600000000000000" pitchFamily="2" charset="0"/>
              </a:rPr>
              <a:t>hyn</a:t>
            </a:r>
            <a:r>
              <a:rPr lang="en-GB" sz="1400" dirty="0">
                <a:latin typeface="Segoe Print" panose="02000600000000000000" pitchFamily="2" charset="0"/>
              </a:rPr>
              <a:t> </a:t>
            </a:r>
            <a:r>
              <a:rPr lang="en-GB" sz="1400" dirty="0" err="1">
                <a:latin typeface="Segoe Print" panose="02000600000000000000" pitchFamily="2" charset="0"/>
              </a:rPr>
              <a:t>wedi</a:t>
            </a:r>
            <a:r>
              <a:rPr lang="en-GB" sz="1400" dirty="0">
                <a:latin typeface="Segoe Print" panose="02000600000000000000" pitchFamily="2" charset="0"/>
              </a:rPr>
              <a:t> </a:t>
            </a:r>
            <a:r>
              <a:rPr lang="en-GB" sz="1400" dirty="0" err="1">
                <a:latin typeface="Segoe Print" panose="02000600000000000000" pitchFamily="2" charset="0"/>
              </a:rPr>
              <a:t>effeithio</a:t>
            </a:r>
            <a:r>
              <a:rPr lang="en-GB" sz="1400" dirty="0">
                <a:latin typeface="Segoe Print" panose="02000600000000000000" pitchFamily="2" charset="0"/>
              </a:rPr>
              <a:t> </a:t>
            </a:r>
            <a:r>
              <a:rPr lang="en-GB" sz="1400" dirty="0" err="1">
                <a:latin typeface="Segoe Print" panose="02000600000000000000" pitchFamily="2" charset="0"/>
              </a:rPr>
              <a:t>arnat</a:t>
            </a:r>
            <a:r>
              <a:rPr lang="en-GB" sz="1400" dirty="0">
                <a:latin typeface="Segoe Print" panose="02000600000000000000" pitchFamily="2" charset="0"/>
              </a:rPr>
              <a:t> </a:t>
            </a:r>
            <a:r>
              <a:rPr lang="en-GB" sz="1400" dirty="0" err="1">
                <a:latin typeface="Segoe Print" panose="02000600000000000000" pitchFamily="2" charset="0"/>
              </a:rPr>
              <a:t>ti</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a:latin typeface="Segoe Print" panose="02000600000000000000" pitchFamily="2" charset="0"/>
              </a:rPr>
              <a:t>Beth </a:t>
            </a:r>
            <a:r>
              <a:rPr lang="en-GB" sz="1400" dirty="0" err="1">
                <a:latin typeface="Segoe Print" panose="02000600000000000000" pitchFamily="2" charset="0"/>
              </a:rPr>
              <a:t>wyt</a:t>
            </a:r>
            <a:r>
              <a:rPr lang="en-GB" sz="1400" dirty="0">
                <a:latin typeface="Segoe Print" panose="02000600000000000000" pitchFamily="2" charset="0"/>
              </a:rPr>
              <a:t> </a:t>
            </a:r>
            <a:r>
              <a:rPr lang="en-GB" sz="1400" dirty="0" err="1">
                <a:latin typeface="Segoe Print" panose="02000600000000000000" pitchFamily="2" charset="0"/>
              </a:rPr>
              <a:t>ti’n</a:t>
            </a:r>
            <a:r>
              <a:rPr lang="en-GB" sz="1400" dirty="0">
                <a:latin typeface="Segoe Print" panose="02000600000000000000" pitchFamily="2" charset="0"/>
              </a:rPr>
              <a:t> </a:t>
            </a:r>
            <a:r>
              <a:rPr lang="en-GB" sz="1400" dirty="0" err="1">
                <a:latin typeface="Segoe Print" panose="02000600000000000000" pitchFamily="2" charset="0"/>
              </a:rPr>
              <a:t>meddwl</a:t>
            </a:r>
            <a:r>
              <a:rPr lang="en-GB" sz="1400" dirty="0">
                <a:latin typeface="Segoe Print" panose="02000600000000000000" pitchFamily="2" charset="0"/>
              </a:rPr>
              <a:t> </a:t>
            </a:r>
            <a:r>
              <a:rPr lang="en-GB" sz="1400" dirty="0" err="1">
                <a:latin typeface="Segoe Print" panose="02000600000000000000" pitchFamily="2" charset="0"/>
              </a:rPr>
              <a:t>sydd</a:t>
            </a:r>
            <a:r>
              <a:rPr lang="en-GB" sz="1400" dirty="0">
                <a:latin typeface="Segoe Print" panose="02000600000000000000" pitchFamily="2" charset="0"/>
              </a:rPr>
              <a:t> </a:t>
            </a:r>
            <a:r>
              <a:rPr lang="en-GB" sz="1400" dirty="0" err="1">
                <a:latin typeface="Segoe Print" panose="02000600000000000000" pitchFamily="2" charset="0"/>
              </a:rPr>
              <a:t>angen</a:t>
            </a:r>
            <a:r>
              <a:rPr lang="en-GB" sz="1400" dirty="0">
                <a:latin typeface="Segoe Print" panose="02000600000000000000" pitchFamily="2" charset="0"/>
              </a:rPr>
              <a:t> </a:t>
            </a:r>
            <a:r>
              <a:rPr lang="en-GB" sz="1400" dirty="0" err="1">
                <a:latin typeface="Segoe Print" panose="02000600000000000000" pitchFamily="2" charset="0"/>
              </a:rPr>
              <a:t>i</a:t>
            </a:r>
            <a:r>
              <a:rPr lang="en-GB" sz="1400" dirty="0">
                <a:latin typeface="Segoe Print" panose="02000600000000000000" pitchFamily="2" charset="0"/>
              </a:rPr>
              <a:t> </a:t>
            </a:r>
            <a:r>
              <a:rPr lang="en-GB" sz="1400" dirty="0" err="1">
                <a:latin typeface="Segoe Print" panose="02000600000000000000" pitchFamily="2" charset="0"/>
              </a:rPr>
              <a:t>ti</a:t>
            </a:r>
            <a:r>
              <a:rPr lang="en-GB" sz="1400" dirty="0">
                <a:latin typeface="Segoe Print" panose="02000600000000000000" pitchFamily="2" charset="0"/>
              </a:rPr>
              <a:t> </a:t>
            </a:r>
            <a:r>
              <a:rPr lang="en-GB" sz="1400" dirty="0" err="1">
                <a:latin typeface="Segoe Print" panose="02000600000000000000" pitchFamily="2" charset="0"/>
              </a:rPr>
              <a:t>ei</a:t>
            </a:r>
            <a:r>
              <a:rPr lang="en-GB" sz="1400" dirty="0">
                <a:latin typeface="Segoe Print" panose="02000600000000000000" pitchFamily="2" charset="0"/>
              </a:rPr>
              <a:t> </a:t>
            </a:r>
            <a:r>
              <a:rPr lang="en-GB" sz="1400" dirty="0" err="1">
                <a:latin typeface="Segoe Print" panose="02000600000000000000" pitchFamily="2" charset="0"/>
              </a:rPr>
              <a:t>wneud</a:t>
            </a:r>
            <a:r>
              <a:rPr lang="en-GB" sz="1400" dirty="0">
                <a:latin typeface="Segoe Print" panose="02000600000000000000" pitchFamily="2" charset="0"/>
              </a:rPr>
              <a:t> </a:t>
            </a:r>
            <a:r>
              <a:rPr lang="en-GB" sz="1400" dirty="0" err="1">
                <a:latin typeface="Segoe Print" panose="02000600000000000000" pitchFamily="2" charset="0"/>
              </a:rPr>
              <a:t>i</a:t>
            </a:r>
            <a:r>
              <a:rPr lang="en-GB" sz="1400" dirty="0">
                <a:latin typeface="Segoe Print" panose="02000600000000000000" pitchFamily="2" charset="0"/>
              </a:rPr>
              <a:t> </a:t>
            </a:r>
            <a:r>
              <a:rPr lang="en-GB" sz="1400" dirty="0" err="1">
                <a:latin typeface="Segoe Print" panose="02000600000000000000" pitchFamily="2" charset="0"/>
              </a:rPr>
              <a:t>wneud</a:t>
            </a:r>
            <a:r>
              <a:rPr lang="en-GB" sz="1400" dirty="0">
                <a:latin typeface="Segoe Print" panose="02000600000000000000" pitchFamily="2" charset="0"/>
              </a:rPr>
              <a:t> </a:t>
            </a:r>
            <a:r>
              <a:rPr lang="en-GB" sz="1400" dirty="0" err="1">
                <a:latin typeface="Segoe Print" panose="02000600000000000000" pitchFamily="2" charset="0"/>
              </a:rPr>
              <a:t>yn</a:t>
            </a:r>
            <a:r>
              <a:rPr lang="en-GB" sz="1400" dirty="0">
                <a:latin typeface="Segoe Print" panose="02000600000000000000" pitchFamily="2" charset="0"/>
              </a:rPr>
              <a:t> </a:t>
            </a:r>
            <a:r>
              <a:rPr lang="en-GB" sz="1400" dirty="0" err="1">
                <a:latin typeface="Segoe Print" panose="02000600000000000000" pitchFamily="2" charset="0"/>
              </a:rPr>
              <a:t>iawn</a:t>
            </a:r>
            <a:r>
              <a:rPr lang="en-GB" sz="1400" dirty="0">
                <a:latin typeface="Segoe Print" panose="02000600000000000000" pitchFamily="2" charset="0"/>
              </a:rPr>
              <a:t> am y </a:t>
            </a:r>
            <a:r>
              <a:rPr lang="en-GB" sz="1400" dirty="0" err="1">
                <a:latin typeface="Segoe Print" panose="02000600000000000000" pitchFamily="2" charset="0"/>
              </a:rPr>
              <a:t>gweithredoedd</a:t>
            </a:r>
            <a:r>
              <a:rPr lang="en-GB" sz="1400" dirty="0">
                <a:latin typeface="Segoe Print" panose="02000600000000000000" pitchFamily="2" charset="0"/>
              </a:rPr>
              <a:t> </a:t>
            </a:r>
            <a:r>
              <a:rPr lang="en-GB" sz="1400" dirty="0" err="1">
                <a:latin typeface="Segoe Print" panose="02000600000000000000" pitchFamily="2" charset="0"/>
              </a:rPr>
              <a:t>yma</a:t>
            </a:r>
            <a:r>
              <a:rPr lang="en-GB" sz="1400" dirty="0">
                <a:latin typeface="Segoe Print" panose="02000600000000000000" pitchFamily="2" charset="0"/>
              </a:rPr>
              <a:t>?</a:t>
            </a:r>
          </a:p>
          <a:p>
            <a:endParaRPr lang="en-GB" sz="1400" dirty="0">
              <a:latin typeface="Segoe Print" panose="02000600000000000000" pitchFamily="2" charset="0"/>
            </a:endParaRPr>
          </a:p>
          <a:p>
            <a:r>
              <a:rPr lang="en-GB" sz="1600" b="1" dirty="0" err="1">
                <a:latin typeface="Segoe Print" panose="02000600000000000000" pitchFamily="2" charset="0"/>
              </a:rPr>
              <a:t>Bwriad</a:t>
            </a:r>
            <a:r>
              <a:rPr lang="en-GB" sz="1600" b="1" dirty="0">
                <a:latin typeface="Segoe Print" panose="02000600000000000000" pitchFamily="2" charset="0"/>
              </a:rPr>
              <a:t> y </a:t>
            </a:r>
            <a:r>
              <a:rPr lang="en-GB" sz="1600" b="1" dirty="0" err="1">
                <a:latin typeface="Segoe Print" panose="02000600000000000000" pitchFamily="2" charset="0"/>
              </a:rPr>
              <a:t>cwestiynau</a:t>
            </a:r>
            <a:r>
              <a:rPr lang="en-GB" sz="1600" b="1" dirty="0">
                <a:latin typeface="Segoe Print" panose="02000600000000000000" pitchFamily="2" charset="0"/>
              </a:rPr>
              <a:t> </a:t>
            </a:r>
            <a:r>
              <a:rPr lang="en-GB" sz="1600" b="1" dirty="0" err="1">
                <a:latin typeface="Segoe Print" panose="02000600000000000000" pitchFamily="2" charset="0"/>
              </a:rPr>
              <a:t>canlynol</a:t>
            </a:r>
            <a:r>
              <a:rPr lang="en-GB" sz="1600" b="1" dirty="0">
                <a:latin typeface="Segoe Print" panose="02000600000000000000" pitchFamily="2" charset="0"/>
              </a:rPr>
              <a:t> </a:t>
            </a:r>
            <a:r>
              <a:rPr lang="en-GB" sz="1600" b="1" dirty="0" err="1">
                <a:latin typeface="Segoe Print" panose="02000600000000000000" pitchFamily="2" charset="0"/>
              </a:rPr>
              <a:t>yw</a:t>
            </a:r>
            <a:r>
              <a:rPr lang="en-GB" sz="1600" b="1" dirty="0">
                <a:latin typeface="Segoe Print" panose="02000600000000000000" pitchFamily="2" charset="0"/>
              </a:rPr>
              <a:t> </a:t>
            </a:r>
            <a:r>
              <a:rPr lang="en-GB" sz="1600" b="1" dirty="0" err="1">
                <a:latin typeface="Segoe Print" panose="02000600000000000000" pitchFamily="2" charset="0"/>
              </a:rPr>
              <a:t>helpu’r</a:t>
            </a:r>
            <a:r>
              <a:rPr lang="en-GB" sz="1600" b="1" dirty="0">
                <a:latin typeface="Segoe Print" panose="02000600000000000000" pitchFamily="2" charset="0"/>
              </a:rPr>
              <a:t> </a:t>
            </a:r>
            <a:r>
              <a:rPr lang="en-GB" sz="1600" b="1" dirty="0" err="1">
                <a:latin typeface="Segoe Print" panose="02000600000000000000" pitchFamily="2" charset="0"/>
              </a:rPr>
              <a:t>rhai</a:t>
            </a:r>
            <a:r>
              <a:rPr lang="en-GB" sz="1600" b="1" dirty="0">
                <a:latin typeface="Segoe Print" panose="02000600000000000000" pitchFamily="2" charset="0"/>
              </a:rPr>
              <a:t> </a:t>
            </a:r>
            <a:r>
              <a:rPr lang="en-GB" sz="1600" b="1" dirty="0" err="1">
                <a:latin typeface="Segoe Print" panose="02000600000000000000" pitchFamily="2" charset="0"/>
              </a:rPr>
              <a:t>hynny</a:t>
            </a:r>
            <a:r>
              <a:rPr lang="en-GB" sz="1600" b="1" dirty="0">
                <a:latin typeface="Segoe Print" panose="02000600000000000000" pitchFamily="2" charset="0"/>
              </a:rPr>
              <a:t> a </a:t>
            </a:r>
            <a:r>
              <a:rPr lang="en-GB" sz="1600" b="1" dirty="0" err="1">
                <a:latin typeface="Segoe Print" panose="02000600000000000000" pitchFamily="2" charset="0"/>
              </a:rPr>
              <a:t>niweidiwyd</a:t>
            </a:r>
            <a:r>
              <a:rPr lang="en-GB" sz="1600" b="1" dirty="0">
                <a:latin typeface="Segoe Print" panose="02000600000000000000" pitchFamily="2" charset="0"/>
              </a:rPr>
              <a:t> </a:t>
            </a:r>
            <a:r>
              <a:rPr lang="en-GB" sz="1600" b="1" dirty="0" err="1">
                <a:latin typeface="Segoe Print" panose="02000600000000000000" pitchFamily="2" charset="0"/>
              </a:rPr>
              <a:t>gan</a:t>
            </a:r>
            <a:r>
              <a:rPr lang="en-GB" sz="1600" b="1" dirty="0">
                <a:latin typeface="Segoe Print" panose="02000600000000000000" pitchFamily="2" charset="0"/>
              </a:rPr>
              <a:t> </a:t>
            </a:r>
            <a:r>
              <a:rPr lang="en-GB" sz="1600" b="1" dirty="0" err="1">
                <a:latin typeface="Segoe Print" panose="02000600000000000000" pitchFamily="2" charset="0"/>
              </a:rPr>
              <a:t>weithredoedd</a:t>
            </a:r>
            <a:r>
              <a:rPr lang="en-GB" sz="1600" b="1" dirty="0">
                <a:latin typeface="Segoe Print" panose="02000600000000000000" pitchFamily="2" charset="0"/>
              </a:rPr>
              <a:t> </a:t>
            </a:r>
            <a:r>
              <a:rPr lang="en-GB" sz="1600" b="1" dirty="0" err="1">
                <a:latin typeface="Segoe Print" panose="02000600000000000000" pitchFamily="2" charset="0"/>
              </a:rPr>
              <a:t>pobl</a:t>
            </a:r>
            <a:r>
              <a:rPr lang="en-GB" sz="1600" b="1" dirty="0">
                <a:latin typeface="Segoe Print" panose="02000600000000000000" pitchFamily="2" charset="0"/>
              </a:rPr>
              <a:t> </a:t>
            </a:r>
            <a:r>
              <a:rPr lang="en-GB" sz="1600" b="1" dirty="0" err="1">
                <a:latin typeface="Segoe Print" panose="02000600000000000000" pitchFamily="2" charset="0"/>
              </a:rPr>
              <a:t>eraill</a:t>
            </a:r>
            <a:r>
              <a:rPr lang="en-GB" sz="1600" b="1" dirty="0">
                <a:latin typeface="Segoe Print" panose="02000600000000000000" pitchFamily="2" charset="0"/>
              </a:rPr>
              <a:t>:</a:t>
            </a:r>
          </a:p>
          <a:p>
            <a:pPr marL="285750" indent="-285750">
              <a:buFont typeface="Arial" panose="020B0604020202020204" pitchFamily="34" charset="0"/>
              <a:buChar char="•"/>
            </a:pPr>
            <a:r>
              <a:rPr lang="en-GB" sz="1400" dirty="0">
                <a:latin typeface="Segoe Print" panose="02000600000000000000" pitchFamily="2" charset="0"/>
              </a:rPr>
              <a:t>Beth </a:t>
            </a:r>
            <a:r>
              <a:rPr lang="en-GB" sz="1400" dirty="0" err="1">
                <a:latin typeface="Segoe Print" panose="02000600000000000000" pitchFamily="2" charset="0"/>
              </a:rPr>
              <a:t>oeddet</a:t>
            </a:r>
            <a:r>
              <a:rPr lang="en-GB" sz="1400" dirty="0">
                <a:latin typeface="Segoe Print" panose="02000600000000000000" pitchFamily="2" charset="0"/>
              </a:rPr>
              <a:t> </a:t>
            </a:r>
            <a:r>
              <a:rPr lang="en-GB" sz="1400" dirty="0" err="1">
                <a:latin typeface="Segoe Print" panose="02000600000000000000" pitchFamily="2" charset="0"/>
              </a:rPr>
              <a:t>ti’n</a:t>
            </a:r>
            <a:r>
              <a:rPr lang="en-GB" sz="1400" dirty="0">
                <a:latin typeface="Segoe Print" panose="02000600000000000000" pitchFamily="2" charset="0"/>
              </a:rPr>
              <a:t> </a:t>
            </a:r>
            <a:r>
              <a:rPr lang="en-GB" sz="1400" dirty="0" err="1">
                <a:latin typeface="Segoe Print" panose="02000600000000000000" pitchFamily="2" charset="0"/>
              </a:rPr>
              <a:t>meddwl</a:t>
            </a:r>
            <a:r>
              <a:rPr lang="en-GB" sz="1400" dirty="0">
                <a:latin typeface="Segoe Print" panose="02000600000000000000" pitchFamily="2" charset="0"/>
              </a:rPr>
              <a:t> pan </a:t>
            </a:r>
            <a:r>
              <a:rPr lang="en-GB" sz="1400" dirty="0" err="1">
                <a:latin typeface="Segoe Print" panose="02000600000000000000" pitchFamily="2" charset="0"/>
              </a:rPr>
              <a:t>sylweddolaist</a:t>
            </a:r>
            <a:r>
              <a:rPr lang="en-GB" sz="1400" dirty="0">
                <a:latin typeface="Segoe Print" panose="02000600000000000000" pitchFamily="2" charset="0"/>
              </a:rPr>
              <a:t> </a:t>
            </a:r>
            <a:r>
              <a:rPr lang="en-GB" sz="1400" dirty="0" err="1">
                <a:latin typeface="Segoe Print" panose="02000600000000000000" pitchFamily="2" charset="0"/>
              </a:rPr>
              <a:t>ti</a:t>
            </a:r>
            <a:r>
              <a:rPr lang="en-GB" sz="1400" dirty="0">
                <a:latin typeface="Segoe Print" panose="02000600000000000000" pitchFamily="2" charset="0"/>
              </a:rPr>
              <a:t> </a:t>
            </a:r>
            <a:r>
              <a:rPr lang="en-GB" sz="1400" dirty="0" err="1">
                <a:latin typeface="Segoe Print" panose="02000600000000000000" pitchFamily="2" charset="0"/>
              </a:rPr>
              <a:t>beth</a:t>
            </a:r>
            <a:r>
              <a:rPr lang="en-GB" sz="1400" dirty="0">
                <a:latin typeface="Segoe Print" panose="02000600000000000000" pitchFamily="2" charset="0"/>
              </a:rPr>
              <a:t> </a:t>
            </a:r>
            <a:r>
              <a:rPr lang="en-GB" sz="1400" dirty="0" err="1">
                <a:latin typeface="Segoe Print" panose="02000600000000000000" pitchFamily="2" charset="0"/>
              </a:rPr>
              <a:t>oedd</a:t>
            </a:r>
            <a:r>
              <a:rPr lang="en-GB" sz="1400" dirty="0">
                <a:latin typeface="Segoe Print" panose="02000600000000000000" pitchFamily="2" charset="0"/>
              </a:rPr>
              <a:t> </a:t>
            </a:r>
            <a:r>
              <a:rPr lang="en-GB" sz="1400" dirty="0" err="1">
                <a:latin typeface="Segoe Print" panose="02000600000000000000" pitchFamily="2" charset="0"/>
              </a:rPr>
              <a:t>wedi</a:t>
            </a:r>
            <a:r>
              <a:rPr lang="en-GB" sz="1400" dirty="0">
                <a:latin typeface="Segoe Print" panose="02000600000000000000" pitchFamily="2" charset="0"/>
              </a:rPr>
              <a:t> </a:t>
            </a:r>
            <a:r>
              <a:rPr lang="en-GB" sz="1400" dirty="0" err="1">
                <a:latin typeface="Segoe Print" panose="02000600000000000000" pitchFamily="2" charset="0"/>
              </a:rPr>
              <a:t>digwydd</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a:latin typeface="Segoe Print" panose="02000600000000000000" pitchFamily="2" charset="0"/>
              </a:rPr>
              <a:t>Beth </a:t>
            </a:r>
            <a:r>
              <a:rPr lang="en-GB" sz="1400" dirty="0" err="1">
                <a:latin typeface="Segoe Print" panose="02000600000000000000" pitchFamily="2" charset="0"/>
              </a:rPr>
              <a:t>sydd</a:t>
            </a:r>
            <a:r>
              <a:rPr lang="en-GB" sz="1400" dirty="0">
                <a:latin typeface="Segoe Print" panose="02000600000000000000" pitchFamily="2" charset="0"/>
              </a:rPr>
              <a:t> </a:t>
            </a:r>
            <a:r>
              <a:rPr lang="en-GB" sz="1400" dirty="0" err="1">
                <a:latin typeface="Segoe Print" panose="02000600000000000000" pitchFamily="2" charset="0"/>
              </a:rPr>
              <a:t>wedi</a:t>
            </a:r>
            <a:r>
              <a:rPr lang="en-GB" sz="1400" dirty="0">
                <a:latin typeface="Segoe Print" panose="02000600000000000000" pitchFamily="2" charset="0"/>
              </a:rPr>
              <a:t> bod </a:t>
            </a:r>
            <a:r>
              <a:rPr lang="en-GB" sz="1400" dirty="0" err="1">
                <a:latin typeface="Segoe Print" panose="02000600000000000000" pitchFamily="2" charset="0"/>
              </a:rPr>
              <a:t>ar</a:t>
            </a:r>
            <a:r>
              <a:rPr lang="en-GB" sz="1400" dirty="0">
                <a:latin typeface="Segoe Print" panose="02000600000000000000" pitchFamily="2" charset="0"/>
              </a:rPr>
              <a:t> </a:t>
            </a:r>
            <a:r>
              <a:rPr lang="en-GB" sz="1400" dirty="0" err="1">
                <a:latin typeface="Segoe Print" panose="02000600000000000000" pitchFamily="2" charset="0"/>
              </a:rPr>
              <a:t>dy</a:t>
            </a:r>
            <a:r>
              <a:rPr lang="en-GB" sz="1400" dirty="0">
                <a:latin typeface="Segoe Print" panose="02000600000000000000" pitchFamily="2" charset="0"/>
              </a:rPr>
              <a:t> </a:t>
            </a:r>
            <a:r>
              <a:rPr lang="en-GB" sz="1400" dirty="0" err="1">
                <a:latin typeface="Segoe Print" panose="02000600000000000000" pitchFamily="2" charset="0"/>
              </a:rPr>
              <a:t>feddwl</a:t>
            </a:r>
            <a:r>
              <a:rPr lang="en-GB" sz="1400" dirty="0">
                <a:latin typeface="Segoe Print" panose="02000600000000000000" pitchFamily="2" charset="0"/>
              </a:rPr>
              <a:t> </a:t>
            </a:r>
            <a:r>
              <a:rPr lang="en-GB" sz="1400" dirty="0" err="1">
                <a:latin typeface="Segoe Print" panose="02000600000000000000" pitchFamily="2" charset="0"/>
              </a:rPr>
              <a:t>ers</a:t>
            </a:r>
            <a:r>
              <a:rPr lang="en-GB" sz="1400" dirty="0">
                <a:latin typeface="Segoe Print" panose="02000600000000000000" pitchFamily="2" charset="0"/>
              </a:rPr>
              <a:t> </a:t>
            </a:r>
            <a:r>
              <a:rPr lang="en-GB" sz="1400" dirty="0" err="1">
                <a:latin typeface="Segoe Print" panose="02000600000000000000" pitchFamily="2" charset="0"/>
              </a:rPr>
              <a:t>hynny</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err="1">
                <a:latin typeface="Segoe Print" panose="02000600000000000000" pitchFamily="2" charset="0"/>
              </a:rPr>
              <a:t>Sut</a:t>
            </a:r>
            <a:r>
              <a:rPr lang="en-GB" sz="1400" dirty="0">
                <a:latin typeface="Segoe Print" panose="02000600000000000000" pitchFamily="2" charset="0"/>
              </a:rPr>
              <a:t> </a:t>
            </a:r>
            <a:r>
              <a:rPr lang="en-GB" sz="1400" dirty="0" err="1">
                <a:latin typeface="Segoe Print" panose="02000600000000000000" pitchFamily="2" charset="0"/>
              </a:rPr>
              <a:t>mae</a:t>
            </a:r>
            <a:r>
              <a:rPr lang="en-GB" sz="1400" dirty="0">
                <a:latin typeface="Segoe Print" panose="02000600000000000000" pitchFamily="2" charset="0"/>
              </a:rPr>
              <a:t> </a:t>
            </a:r>
            <a:r>
              <a:rPr lang="en-GB" sz="1400" dirty="0" err="1">
                <a:latin typeface="Segoe Print" panose="02000600000000000000" pitchFamily="2" charset="0"/>
              </a:rPr>
              <a:t>hyn</a:t>
            </a:r>
            <a:r>
              <a:rPr lang="en-GB" sz="1400" dirty="0">
                <a:latin typeface="Segoe Print" panose="02000600000000000000" pitchFamily="2" charset="0"/>
              </a:rPr>
              <a:t> </a:t>
            </a:r>
            <a:r>
              <a:rPr lang="en-GB" sz="1400" dirty="0" err="1">
                <a:latin typeface="Segoe Print" panose="02000600000000000000" pitchFamily="2" charset="0"/>
              </a:rPr>
              <a:t>wedi</a:t>
            </a:r>
            <a:r>
              <a:rPr lang="en-GB" sz="1400" dirty="0">
                <a:latin typeface="Segoe Print" panose="02000600000000000000" pitchFamily="2" charset="0"/>
              </a:rPr>
              <a:t> </a:t>
            </a:r>
            <a:r>
              <a:rPr lang="en-GB" sz="1400" dirty="0" err="1">
                <a:latin typeface="Segoe Print" panose="02000600000000000000" pitchFamily="2" charset="0"/>
              </a:rPr>
              <a:t>effeithio</a:t>
            </a:r>
            <a:r>
              <a:rPr lang="en-GB" sz="1400" dirty="0">
                <a:latin typeface="Segoe Print" panose="02000600000000000000" pitchFamily="2" charset="0"/>
              </a:rPr>
              <a:t> </a:t>
            </a:r>
            <a:r>
              <a:rPr lang="en-GB" sz="1400" dirty="0" err="1">
                <a:latin typeface="Segoe Print" panose="02000600000000000000" pitchFamily="2" charset="0"/>
              </a:rPr>
              <a:t>arnat</a:t>
            </a:r>
            <a:r>
              <a:rPr lang="en-GB" sz="1400" dirty="0">
                <a:latin typeface="Segoe Print" panose="02000600000000000000" pitchFamily="2" charset="0"/>
              </a:rPr>
              <a:t> </a:t>
            </a:r>
            <a:r>
              <a:rPr lang="en-GB" sz="1400" dirty="0" err="1">
                <a:latin typeface="Segoe Print" panose="02000600000000000000" pitchFamily="2" charset="0"/>
              </a:rPr>
              <a:t>ti</a:t>
            </a:r>
            <a:r>
              <a:rPr lang="en-GB" sz="1400" dirty="0">
                <a:latin typeface="Segoe Print" panose="02000600000000000000" pitchFamily="2" charset="0"/>
              </a:rPr>
              <a:t> a </a:t>
            </a:r>
            <a:r>
              <a:rPr lang="en-GB" sz="1400" dirty="0" err="1">
                <a:latin typeface="Segoe Print" panose="02000600000000000000" pitchFamily="2" charset="0"/>
              </a:rPr>
              <a:t>phobl</a:t>
            </a:r>
            <a:r>
              <a:rPr lang="en-GB" sz="1400" dirty="0">
                <a:latin typeface="Segoe Print" panose="02000600000000000000" pitchFamily="2" charset="0"/>
              </a:rPr>
              <a:t> </a:t>
            </a:r>
            <a:r>
              <a:rPr lang="en-GB" sz="1400" dirty="0" err="1">
                <a:latin typeface="Segoe Print" panose="02000600000000000000" pitchFamily="2" charset="0"/>
              </a:rPr>
              <a:t>eraill</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a:latin typeface="Segoe Print" panose="02000600000000000000" pitchFamily="2" charset="0"/>
              </a:rPr>
              <a:t>Beth </a:t>
            </a:r>
            <a:r>
              <a:rPr lang="en-GB" sz="1400" dirty="0" err="1">
                <a:latin typeface="Segoe Print" panose="02000600000000000000" pitchFamily="2" charset="0"/>
              </a:rPr>
              <a:t>oedd</a:t>
            </a:r>
            <a:r>
              <a:rPr lang="en-GB" sz="1400" dirty="0">
                <a:latin typeface="Segoe Print" panose="02000600000000000000" pitchFamily="2" charset="0"/>
              </a:rPr>
              <a:t> y </a:t>
            </a:r>
            <a:r>
              <a:rPr lang="en-GB" sz="1400" dirty="0" err="1">
                <a:latin typeface="Segoe Print" panose="02000600000000000000" pitchFamily="2" charset="0"/>
              </a:rPr>
              <a:t>peth</a:t>
            </a:r>
            <a:r>
              <a:rPr lang="en-GB" sz="1400" dirty="0">
                <a:latin typeface="Segoe Print" panose="02000600000000000000" pitchFamily="2" charset="0"/>
              </a:rPr>
              <a:t> </a:t>
            </a:r>
            <a:r>
              <a:rPr lang="en-GB" sz="1400" dirty="0" err="1">
                <a:latin typeface="Segoe Print" panose="02000600000000000000" pitchFamily="2" charset="0"/>
              </a:rPr>
              <a:t>anoddaf</a:t>
            </a:r>
            <a:r>
              <a:rPr lang="en-GB" sz="1400" dirty="0">
                <a:latin typeface="Segoe Print" panose="02000600000000000000" pitchFamily="2" charset="0"/>
              </a:rPr>
              <a:t> </a:t>
            </a:r>
            <a:r>
              <a:rPr lang="en-GB" sz="1400" dirty="0" err="1">
                <a:latin typeface="Segoe Print" panose="02000600000000000000" pitchFamily="2" charset="0"/>
              </a:rPr>
              <a:t>i</a:t>
            </a:r>
            <a:r>
              <a:rPr lang="en-GB" sz="1400" dirty="0">
                <a:latin typeface="Segoe Print" panose="02000600000000000000" pitchFamily="2" charset="0"/>
              </a:rPr>
              <a:t> </a:t>
            </a:r>
            <a:r>
              <a:rPr lang="en-GB" sz="1400" dirty="0" err="1">
                <a:latin typeface="Segoe Print" panose="02000600000000000000" pitchFamily="2" charset="0"/>
              </a:rPr>
              <a:t>ti</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err="1">
                <a:latin typeface="Segoe Print" panose="02000600000000000000" pitchFamily="2" charset="0"/>
              </a:rPr>
              <a:t>Yn</a:t>
            </a:r>
            <a:r>
              <a:rPr lang="en-GB" sz="1400" dirty="0">
                <a:latin typeface="Segoe Print" panose="02000600000000000000" pitchFamily="2" charset="0"/>
              </a:rPr>
              <a:t> </a:t>
            </a:r>
            <a:r>
              <a:rPr lang="en-GB" sz="1400" dirty="0" err="1">
                <a:latin typeface="Segoe Print" panose="02000600000000000000" pitchFamily="2" charset="0"/>
              </a:rPr>
              <a:t>dy</a:t>
            </a:r>
            <a:r>
              <a:rPr lang="en-GB" sz="1400" dirty="0">
                <a:latin typeface="Segoe Print" panose="02000600000000000000" pitchFamily="2" charset="0"/>
              </a:rPr>
              <a:t> </a:t>
            </a:r>
            <a:r>
              <a:rPr lang="en-GB" sz="1400" dirty="0" err="1">
                <a:latin typeface="Segoe Print" panose="02000600000000000000" pitchFamily="2" charset="0"/>
              </a:rPr>
              <a:t>farn</a:t>
            </a:r>
            <a:r>
              <a:rPr lang="en-GB" sz="1400" dirty="0">
                <a:latin typeface="Segoe Print" panose="02000600000000000000" pitchFamily="2" charset="0"/>
              </a:rPr>
              <a:t> di, </a:t>
            </a:r>
            <a:r>
              <a:rPr lang="en-GB" sz="1400" dirty="0" err="1">
                <a:latin typeface="Segoe Print" panose="02000600000000000000" pitchFamily="2" charset="0"/>
              </a:rPr>
              <a:t>beth</a:t>
            </a:r>
            <a:r>
              <a:rPr lang="en-GB" sz="1400" dirty="0">
                <a:latin typeface="Segoe Print" panose="02000600000000000000" pitchFamily="2" charset="0"/>
              </a:rPr>
              <a:t> </a:t>
            </a:r>
            <a:r>
              <a:rPr lang="en-GB" sz="1400" dirty="0" err="1">
                <a:latin typeface="Segoe Print" panose="02000600000000000000" pitchFamily="2" charset="0"/>
              </a:rPr>
              <a:t>sydd</a:t>
            </a:r>
            <a:r>
              <a:rPr lang="en-GB" sz="1400" dirty="0">
                <a:latin typeface="Segoe Print" panose="02000600000000000000" pitchFamily="2" charset="0"/>
              </a:rPr>
              <a:t> </a:t>
            </a:r>
            <a:r>
              <a:rPr lang="en-GB" sz="1400" dirty="0" err="1">
                <a:latin typeface="Segoe Print" panose="02000600000000000000" pitchFamily="2" charset="0"/>
              </a:rPr>
              <a:t>angen</a:t>
            </a:r>
            <a:r>
              <a:rPr lang="en-GB" sz="1400" dirty="0">
                <a:latin typeface="Segoe Print" panose="02000600000000000000" pitchFamily="2" charset="0"/>
              </a:rPr>
              <a:t> </a:t>
            </a:r>
            <a:r>
              <a:rPr lang="en-GB" sz="1400" dirty="0" err="1">
                <a:latin typeface="Segoe Print" panose="02000600000000000000" pitchFamily="2" charset="0"/>
              </a:rPr>
              <a:t>digwydd</a:t>
            </a:r>
            <a:r>
              <a:rPr lang="en-GB" sz="1400" dirty="0">
                <a:latin typeface="Segoe Print" panose="02000600000000000000" pitchFamily="2" charset="0"/>
              </a:rPr>
              <a:t> </a:t>
            </a:r>
            <a:r>
              <a:rPr lang="en-GB" sz="1400" dirty="0" err="1">
                <a:latin typeface="Segoe Print" panose="02000600000000000000" pitchFamily="2" charset="0"/>
              </a:rPr>
              <a:t>i</a:t>
            </a:r>
            <a:r>
              <a:rPr lang="en-GB" sz="1400" dirty="0">
                <a:latin typeface="Segoe Print" panose="02000600000000000000" pitchFamily="2" charset="0"/>
              </a:rPr>
              <a:t> </a:t>
            </a:r>
            <a:r>
              <a:rPr lang="en-GB" sz="1400" dirty="0" err="1">
                <a:latin typeface="Segoe Print" panose="02000600000000000000" pitchFamily="2" charset="0"/>
              </a:rPr>
              <a:t>wneud</a:t>
            </a:r>
            <a:r>
              <a:rPr lang="en-GB" sz="1400" dirty="0">
                <a:latin typeface="Segoe Print" panose="02000600000000000000" pitchFamily="2" charset="0"/>
              </a:rPr>
              <a:t> </a:t>
            </a:r>
            <a:r>
              <a:rPr lang="en-GB" sz="1400" dirty="0" err="1">
                <a:latin typeface="Segoe Print" panose="02000600000000000000" pitchFamily="2" charset="0"/>
              </a:rPr>
              <a:t>yn</a:t>
            </a:r>
            <a:r>
              <a:rPr lang="en-GB" sz="1400" dirty="0">
                <a:latin typeface="Segoe Print" panose="02000600000000000000" pitchFamily="2" charset="0"/>
              </a:rPr>
              <a:t> </a:t>
            </a:r>
            <a:r>
              <a:rPr lang="en-GB" sz="1400" dirty="0" err="1">
                <a:latin typeface="Segoe Print" panose="02000600000000000000" pitchFamily="2" charset="0"/>
              </a:rPr>
              <a:t>iawn</a:t>
            </a:r>
            <a:r>
              <a:rPr lang="en-GB" sz="1400" dirty="0">
                <a:latin typeface="Segoe Print" panose="02000600000000000000" pitchFamily="2" charset="0"/>
              </a:rPr>
              <a:t> am y </a:t>
            </a:r>
            <a:r>
              <a:rPr lang="en-GB" sz="1400" dirty="0" err="1">
                <a:latin typeface="Segoe Print" panose="02000600000000000000" pitchFamily="2" charset="0"/>
              </a:rPr>
              <a:t>gweithredoedd</a:t>
            </a:r>
            <a:r>
              <a:rPr lang="en-GB" sz="1400" dirty="0">
                <a:latin typeface="Segoe Print" panose="02000600000000000000" pitchFamily="2" charset="0"/>
              </a:rPr>
              <a:t> </a:t>
            </a:r>
            <a:r>
              <a:rPr lang="en-GB" sz="1400" dirty="0" err="1">
                <a:latin typeface="Segoe Print" panose="02000600000000000000" pitchFamily="2" charset="0"/>
              </a:rPr>
              <a:t>yma</a:t>
            </a:r>
            <a:r>
              <a:rPr lang="en-GB" sz="1400" dirty="0">
                <a:latin typeface="Segoe Print" panose="02000600000000000000" pitchFamily="2" charset="0"/>
              </a:rPr>
              <a:t>?</a:t>
            </a:r>
          </a:p>
          <a:p>
            <a:r>
              <a:rPr lang="en-GB" sz="1400" u="sng" dirty="0">
                <a:latin typeface="Segoe Print" panose="02000600000000000000" pitchFamily="2" charset="0"/>
              </a:rPr>
              <a:t> </a:t>
            </a:r>
          </a:p>
          <a:p>
            <a:endParaRPr lang="en-GB" sz="1350" dirty="0">
              <a:latin typeface="Segoe Print" panose="02000600000000000000" pitchFamily="2" charset="0"/>
            </a:endParaRP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7877" y="260648"/>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p:cNvPicPr>
          <p:nvPr/>
        </p:nvPicPr>
        <p:blipFill>
          <a:blip r:embed="rId4"/>
          <a:stretch>
            <a:fillRect/>
          </a:stretch>
        </p:blipFill>
        <p:spPr>
          <a:xfrm>
            <a:off x="4657291" y="260648"/>
            <a:ext cx="2871465" cy="951058"/>
          </a:xfrm>
          <a:prstGeom prst="rect">
            <a:avLst/>
          </a:prstGeom>
        </p:spPr>
      </p:pic>
    </p:spTree>
    <p:extLst>
      <p:ext uri="{BB962C8B-B14F-4D97-AF65-F5344CB8AC3E}">
        <p14:creationId xmlns:p14="http://schemas.microsoft.com/office/powerpoint/2010/main" val="206395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6476" y="121326"/>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Ethos a</a:t>
            </a:r>
            <a:endParaRPr lang="en-GB" dirty="0"/>
          </a:p>
        </p:txBody>
      </p:sp>
      <p:sp>
        <p:nvSpPr>
          <p:cNvPr id="4" name="TextBox 3"/>
          <p:cNvSpPr txBox="1"/>
          <p:nvPr/>
        </p:nvSpPr>
        <p:spPr>
          <a:xfrm>
            <a:off x="437084" y="504984"/>
            <a:ext cx="8455396" cy="5970865"/>
          </a:xfrm>
          <a:prstGeom prst="rect">
            <a:avLst/>
          </a:prstGeom>
          <a:noFill/>
        </p:spPr>
        <p:txBody>
          <a:bodyPr wrap="square" rtlCol="0">
            <a:spAutoFit/>
          </a:bodyPr>
          <a:lstStyle/>
          <a:p>
            <a:r>
              <a:rPr lang="en-GB" sz="2800" u="sng" dirty="0" smtClean="0">
                <a:latin typeface="Segoe Print" panose="02000600000000000000" pitchFamily="2" charset="0"/>
              </a:rPr>
              <a:t>Behaviour and Anti-bullying Policies</a:t>
            </a:r>
          </a:p>
          <a:p>
            <a:endParaRPr lang="en-GB" sz="2800" u="sng" dirty="0">
              <a:latin typeface="Segoe Print" panose="02000600000000000000" pitchFamily="2" charset="0"/>
            </a:endParaRPr>
          </a:p>
          <a:p>
            <a:endParaRPr lang="en-GB" sz="2800" u="sng" dirty="0">
              <a:latin typeface="Segoe Print" panose="02000600000000000000" pitchFamily="2" charset="0"/>
            </a:endParaRPr>
          </a:p>
          <a:p>
            <a:r>
              <a:rPr lang="en-GB" sz="1400" u="sng" dirty="0" smtClean="0">
                <a:latin typeface="Segoe Print" panose="02000600000000000000" pitchFamily="2" charset="0"/>
              </a:rPr>
              <a:t>Restorative Practice </a:t>
            </a:r>
          </a:p>
          <a:p>
            <a:r>
              <a:rPr lang="en-GB" sz="1400" b="1" dirty="0" smtClean="0">
                <a:latin typeface="Segoe Print" panose="02000600000000000000" pitchFamily="2" charset="0"/>
              </a:rPr>
              <a:t>The school uses Restorative Practice strategies to resolve fallings out and to encourage personal responsibility to such situations. </a:t>
            </a:r>
          </a:p>
          <a:p>
            <a:endParaRPr lang="en-GB" sz="1400" dirty="0">
              <a:latin typeface="Segoe Print" panose="02000600000000000000" pitchFamily="2" charset="0"/>
            </a:endParaRPr>
          </a:p>
          <a:p>
            <a:r>
              <a:rPr lang="en-GB" sz="1400" dirty="0" smtClean="0">
                <a:latin typeface="Segoe Print" panose="02000600000000000000" pitchFamily="2" charset="0"/>
              </a:rPr>
              <a:t>These questions are key when responding to challenging behaviour:</a:t>
            </a:r>
          </a:p>
          <a:p>
            <a:pPr marL="285750" indent="-285750">
              <a:buFont typeface="Arial" panose="020B0604020202020204" pitchFamily="34" charset="0"/>
              <a:buChar char="•"/>
            </a:pPr>
            <a:r>
              <a:rPr lang="en-GB" sz="1400" dirty="0" smtClean="0">
                <a:latin typeface="Segoe Print" panose="02000600000000000000" pitchFamily="2" charset="0"/>
              </a:rPr>
              <a:t>What happened?</a:t>
            </a:r>
          </a:p>
          <a:p>
            <a:pPr marL="285750" indent="-285750">
              <a:buFont typeface="Arial" panose="020B0604020202020204" pitchFamily="34" charset="0"/>
              <a:buChar char="•"/>
            </a:pPr>
            <a:r>
              <a:rPr lang="en-GB" sz="1400" dirty="0" smtClean="0">
                <a:latin typeface="Segoe Print" panose="02000600000000000000" pitchFamily="2" charset="0"/>
              </a:rPr>
              <a:t>What was going through your mind at the time?</a:t>
            </a:r>
          </a:p>
          <a:p>
            <a:pPr marL="285750" indent="-285750">
              <a:buFont typeface="Arial" panose="020B0604020202020204" pitchFamily="34" charset="0"/>
              <a:buChar char="•"/>
            </a:pPr>
            <a:r>
              <a:rPr lang="en-GB" sz="1400" dirty="0" smtClean="0">
                <a:latin typeface="Segoe Print" panose="02000600000000000000" pitchFamily="2" charset="0"/>
              </a:rPr>
              <a:t>What has been on your mind since then?</a:t>
            </a:r>
          </a:p>
          <a:p>
            <a:pPr marL="285750" indent="-285750">
              <a:buFont typeface="Arial" panose="020B0604020202020204" pitchFamily="34" charset="0"/>
              <a:buChar char="•"/>
            </a:pPr>
            <a:r>
              <a:rPr lang="en-GB" sz="1400" dirty="0" smtClean="0">
                <a:latin typeface="Segoe Print" panose="02000600000000000000" pitchFamily="2" charset="0"/>
              </a:rPr>
              <a:t>Who has been affected by your actions?</a:t>
            </a:r>
          </a:p>
          <a:p>
            <a:pPr marL="285750" indent="-285750">
              <a:buFont typeface="Arial" panose="020B0604020202020204" pitchFamily="34" charset="0"/>
              <a:buChar char="•"/>
            </a:pPr>
            <a:r>
              <a:rPr lang="en-GB" sz="1400" dirty="0" smtClean="0">
                <a:latin typeface="Segoe Print" panose="02000600000000000000" pitchFamily="2" charset="0"/>
              </a:rPr>
              <a:t>How has it affected you?</a:t>
            </a:r>
          </a:p>
          <a:p>
            <a:pPr marL="285750" indent="-285750">
              <a:buFont typeface="Arial" panose="020B0604020202020204" pitchFamily="34" charset="0"/>
              <a:buChar char="•"/>
            </a:pPr>
            <a:r>
              <a:rPr lang="en-GB" sz="1400" dirty="0" smtClean="0">
                <a:latin typeface="Segoe Print" panose="02000600000000000000" pitchFamily="2" charset="0"/>
              </a:rPr>
              <a:t>What do you think that you need to do to make up for your actions?</a:t>
            </a:r>
          </a:p>
          <a:p>
            <a:endParaRPr lang="en-GB" sz="1400" dirty="0" smtClean="0">
              <a:latin typeface="Segoe Print" panose="02000600000000000000" pitchFamily="2" charset="0"/>
            </a:endParaRPr>
          </a:p>
          <a:p>
            <a:pPr marL="285750" indent="-285750">
              <a:buFont typeface="Arial" panose="020B0604020202020204" pitchFamily="34" charset="0"/>
              <a:buChar char="•"/>
            </a:pPr>
            <a:endParaRPr lang="en-GB" sz="1400" dirty="0">
              <a:latin typeface="Segoe Print" panose="02000600000000000000" pitchFamily="2" charset="0"/>
            </a:endParaRPr>
          </a:p>
          <a:p>
            <a:r>
              <a:rPr lang="en-GB" sz="1400" b="1" dirty="0" smtClean="0">
                <a:latin typeface="Segoe Print" panose="02000600000000000000" pitchFamily="2" charset="0"/>
              </a:rPr>
              <a:t>The aim of the following questions is to help those who were affected by the actions of others:</a:t>
            </a:r>
          </a:p>
          <a:p>
            <a:pPr marL="285750" indent="-285750">
              <a:buFont typeface="Arial" panose="020B0604020202020204" pitchFamily="34" charset="0"/>
              <a:buChar char="•"/>
            </a:pPr>
            <a:r>
              <a:rPr lang="en-GB" sz="1400" dirty="0" smtClean="0">
                <a:latin typeface="Segoe Print" panose="02000600000000000000" pitchFamily="2" charset="0"/>
              </a:rPr>
              <a:t>What did you think when you realised what had happened?</a:t>
            </a:r>
          </a:p>
          <a:p>
            <a:pPr marL="285750" indent="-285750">
              <a:buFont typeface="Arial" panose="020B0604020202020204" pitchFamily="34" charset="0"/>
              <a:buChar char="•"/>
            </a:pPr>
            <a:r>
              <a:rPr lang="en-GB" sz="1400" dirty="0" smtClean="0">
                <a:latin typeface="Segoe Print" panose="02000600000000000000" pitchFamily="2" charset="0"/>
              </a:rPr>
              <a:t>What has been on your mind since then?</a:t>
            </a:r>
          </a:p>
          <a:p>
            <a:pPr marL="285750" indent="-285750">
              <a:buFont typeface="Arial" panose="020B0604020202020204" pitchFamily="34" charset="0"/>
              <a:buChar char="•"/>
            </a:pPr>
            <a:r>
              <a:rPr lang="en-GB" sz="1400" dirty="0" smtClean="0">
                <a:latin typeface="Segoe Print" panose="02000600000000000000" pitchFamily="2" charset="0"/>
              </a:rPr>
              <a:t>How has this affected you and others?</a:t>
            </a:r>
          </a:p>
          <a:p>
            <a:pPr marL="285750" indent="-285750">
              <a:buFont typeface="Arial" panose="020B0604020202020204" pitchFamily="34" charset="0"/>
              <a:buChar char="•"/>
            </a:pPr>
            <a:r>
              <a:rPr lang="en-GB" sz="1400" dirty="0" smtClean="0">
                <a:latin typeface="Segoe Print" panose="02000600000000000000" pitchFamily="2" charset="0"/>
              </a:rPr>
              <a:t>What was the most difficult thing for you?</a:t>
            </a:r>
          </a:p>
          <a:p>
            <a:pPr marL="285750" indent="-285750">
              <a:buFont typeface="Arial" panose="020B0604020202020204" pitchFamily="34" charset="0"/>
              <a:buChar char="•"/>
            </a:pPr>
            <a:r>
              <a:rPr lang="en-GB" sz="1400" dirty="0" smtClean="0">
                <a:latin typeface="Segoe Print" panose="02000600000000000000" pitchFamily="2" charset="0"/>
              </a:rPr>
              <a:t>In your opinion, what do you need to do to make up for your actions?</a:t>
            </a:r>
          </a:p>
          <a:p>
            <a:endParaRPr lang="en-GB" dirty="0">
              <a:latin typeface="Segoe Print" panose="02000600000000000000" pitchFamily="2" charset="0"/>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9885" y="946869"/>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p:cNvPicPr>
          <p:nvPr/>
        </p:nvPicPr>
        <p:blipFill>
          <a:blip r:embed="rId4"/>
          <a:stretch>
            <a:fillRect/>
          </a:stretch>
        </p:blipFill>
        <p:spPr>
          <a:xfrm>
            <a:off x="6014928" y="1114723"/>
            <a:ext cx="1914957" cy="634253"/>
          </a:xfrm>
          <a:prstGeom prst="rect">
            <a:avLst/>
          </a:prstGeom>
        </p:spPr>
      </p:pic>
    </p:spTree>
    <p:extLst>
      <p:ext uri="{BB962C8B-B14F-4D97-AF65-F5344CB8AC3E}">
        <p14:creationId xmlns:p14="http://schemas.microsoft.com/office/powerpoint/2010/main" val="29883784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251520" y="404664"/>
            <a:ext cx="8352928" cy="4893647"/>
          </a:xfrm>
          <a:prstGeom prst="rect">
            <a:avLst/>
          </a:prstGeom>
          <a:noFill/>
        </p:spPr>
        <p:txBody>
          <a:bodyPr wrap="square" lIns="91440" tIns="45720" rIns="91440" bIns="45720" rtlCol="0" anchor="t">
            <a:spAutoFit/>
          </a:bodyPr>
          <a:lstStyle/>
          <a:p>
            <a:r>
              <a:rPr lang="en-GB" sz="2800" u="sng" dirty="0" err="1">
                <a:latin typeface="Segoe Print" panose="02000600000000000000" pitchFamily="2" charset="0"/>
              </a:rPr>
              <a:t>Trefn</a:t>
            </a:r>
            <a:r>
              <a:rPr lang="en-GB" sz="2800" u="sng" dirty="0">
                <a:latin typeface="Segoe Print" panose="02000600000000000000" pitchFamily="2" charset="0"/>
              </a:rPr>
              <a:t> y </a:t>
            </a:r>
            <a:r>
              <a:rPr lang="en-GB" sz="2800" u="sng" dirty="0" err="1">
                <a:latin typeface="Segoe Print" panose="02000600000000000000" pitchFamily="2" charset="0"/>
              </a:rPr>
              <a:t>Dydd</a:t>
            </a:r>
            <a:r>
              <a:rPr lang="en-GB" sz="2800" u="sng" dirty="0">
                <a:latin typeface="Segoe Print" panose="02000600000000000000" pitchFamily="2" charset="0"/>
              </a:rPr>
              <a:t>/ Daily Timetable</a:t>
            </a:r>
          </a:p>
          <a:p>
            <a:endParaRPr lang="en-GB" sz="2800" u="sng" dirty="0">
              <a:latin typeface="Segoe Print" panose="02000600000000000000" pitchFamily="2" charset="0"/>
            </a:endParaRPr>
          </a:p>
          <a:p>
            <a:pPr marL="285750" indent="-285750">
              <a:buFont typeface="Arial" panose="020B0604020202020204" pitchFamily="34" charset="0"/>
              <a:buChar char="•"/>
            </a:pPr>
            <a:r>
              <a:rPr lang="en-GB" sz="1600" dirty="0" err="1">
                <a:latin typeface="Segoe Print"/>
              </a:rPr>
              <a:t>Mae’r</a:t>
            </a:r>
            <a:r>
              <a:rPr lang="en-GB" sz="1600" dirty="0">
                <a:latin typeface="Segoe Print"/>
              </a:rPr>
              <a:t> </a:t>
            </a:r>
            <a:r>
              <a:rPr lang="en-GB" sz="1600" dirty="0" err="1">
                <a:latin typeface="Segoe Print"/>
              </a:rPr>
              <a:t>ysgol</a:t>
            </a:r>
            <a:r>
              <a:rPr lang="en-GB" sz="1600" dirty="0">
                <a:latin typeface="Segoe Print"/>
              </a:rPr>
              <a:t> </a:t>
            </a:r>
            <a:r>
              <a:rPr lang="en-GB" sz="1600" dirty="0" err="1">
                <a:latin typeface="Segoe Print"/>
              </a:rPr>
              <a:t>yn</a:t>
            </a:r>
            <a:r>
              <a:rPr lang="en-GB" sz="1600" dirty="0">
                <a:latin typeface="Segoe Print"/>
              </a:rPr>
              <a:t> </a:t>
            </a:r>
            <a:r>
              <a:rPr lang="en-GB" sz="1600" dirty="0" err="1">
                <a:latin typeface="Segoe Print"/>
              </a:rPr>
              <a:t>cychwyn</a:t>
            </a:r>
            <a:r>
              <a:rPr lang="en-GB" sz="1600" dirty="0">
                <a:latin typeface="Segoe Print"/>
              </a:rPr>
              <a:t> </a:t>
            </a:r>
            <a:r>
              <a:rPr lang="en-GB" sz="1600" dirty="0" err="1">
                <a:latin typeface="Segoe Print"/>
              </a:rPr>
              <a:t>i</a:t>
            </a:r>
            <a:r>
              <a:rPr lang="en-GB" sz="1600" dirty="0">
                <a:latin typeface="Segoe Print"/>
              </a:rPr>
              <a:t> </a:t>
            </a:r>
            <a:r>
              <a:rPr lang="en-GB" sz="1600" dirty="0" err="1">
                <a:latin typeface="Segoe Print"/>
              </a:rPr>
              <a:t>Flwyddyn</a:t>
            </a:r>
            <a:r>
              <a:rPr lang="en-GB" sz="1600" dirty="0">
                <a:latin typeface="Segoe Print"/>
              </a:rPr>
              <a:t> 1 </a:t>
            </a:r>
            <a:r>
              <a:rPr lang="en-GB" sz="1600" dirty="0" smtClean="0">
                <a:latin typeface="Segoe Print"/>
              </a:rPr>
              <a:t>am </a:t>
            </a:r>
            <a:r>
              <a:rPr lang="en-GB" sz="1600" dirty="0" smtClean="0">
                <a:solidFill>
                  <a:srgbClr val="FF0000"/>
                </a:solidFill>
                <a:latin typeface="Segoe Print"/>
              </a:rPr>
              <a:t>8:45 </a:t>
            </a:r>
            <a:r>
              <a:rPr lang="en-GB" sz="1600" dirty="0" err="1" smtClean="0">
                <a:solidFill>
                  <a:srgbClr val="FF0000"/>
                </a:solidFill>
                <a:latin typeface="Segoe Print"/>
              </a:rPr>
              <a:t>y.b</a:t>
            </a:r>
            <a:r>
              <a:rPr lang="en-GB" sz="1600" dirty="0" smtClean="0">
                <a:solidFill>
                  <a:srgbClr val="FF0000"/>
                </a:solidFill>
                <a:latin typeface="Segoe Print"/>
              </a:rPr>
              <a:t>. </a:t>
            </a:r>
            <a:r>
              <a:rPr lang="en-GB" sz="1600" dirty="0" err="1">
                <a:latin typeface="Segoe Print"/>
              </a:rPr>
              <a:t>Gofynnwn</a:t>
            </a:r>
            <a:r>
              <a:rPr lang="en-GB" sz="1600" dirty="0">
                <a:latin typeface="Segoe Print"/>
              </a:rPr>
              <a:t> </a:t>
            </a:r>
            <a:r>
              <a:rPr lang="en-GB" sz="1600" dirty="0" err="1">
                <a:latin typeface="Segoe Print"/>
              </a:rPr>
              <a:t>i</a:t>
            </a:r>
            <a:r>
              <a:rPr lang="en-GB" sz="1600" dirty="0">
                <a:latin typeface="Segoe Print"/>
              </a:rPr>
              <a:t> chi </a:t>
            </a:r>
            <a:r>
              <a:rPr lang="en-GB" sz="1600" dirty="0" err="1">
                <a:latin typeface="Segoe Print"/>
              </a:rPr>
              <a:t>sicrhau</a:t>
            </a:r>
            <a:r>
              <a:rPr lang="en-GB" sz="1600" dirty="0">
                <a:latin typeface="Segoe Print"/>
              </a:rPr>
              <a:t> bod </a:t>
            </a:r>
            <a:r>
              <a:rPr lang="en-GB" sz="1600" dirty="0" err="1">
                <a:latin typeface="Segoe Print"/>
              </a:rPr>
              <a:t>eich</a:t>
            </a:r>
            <a:r>
              <a:rPr lang="en-GB" sz="1600" dirty="0">
                <a:latin typeface="Segoe Print"/>
              </a:rPr>
              <a:t> </a:t>
            </a:r>
            <a:r>
              <a:rPr lang="en-GB" sz="1600" dirty="0" err="1">
                <a:latin typeface="Segoe Print"/>
              </a:rPr>
              <a:t>plentyn</a:t>
            </a:r>
            <a:r>
              <a:rPr lang="en-GB" sz="1600" dirty="0">
                <a:latin typeface="Segoe Print"/>
              </a:rPr>
              <a:t> </a:t>
            </a:r>
            <a:r>
              <a:rPr lang="en-GB" sz="1600" dirty="0" err="1">
                <a:latin typeface="Segoe Print"/>
              </a:rPr>
              <a:t>wedi</a:t>
            </a:r>
            <a:r>
              <a:rPr lang="en-GB" sz="1600" dirty="0">
                <a:latin typeface="Segoe Print"/>
              </a:rPr>
              <a:t> </a:t>
            </a:r>
            <a:r>
              <a:rPr lang="en-GB" sz="1600" dirty="0" err="1">
                <a:latin typeface="Segoe Print"/>
              </a:rPr>
              <a:t>cyrraedd</a:t>
            </a:r>
            <a:r>
              <a:rPr lang="en-GB" sz="1600" dirty="0">
                <a:latin typeface="Segoe Print"/>
              </a:rPr>
              <a:t> </a:t>
            </a:r>
            <a:r>
              <a:rPr lang="en-GB" sz="1600" dirty="0" err="1">
                <a:latin typeface="Segoe Print"/>
              </a:rPr>
              <a:t>yr</a:t>
            </a:r>
            <a:r>
              <a:rPr lang="en-GB" sz="1600" dirty="0">
                <a:latin typeface="Segoe Print"/>
              </a:rPr>
              <a:t> </a:t>
            </a:r>
            <a:r>
              <a:rPr lang="en-GB" sz="1600" dirty="0" err="1">
                <a:latin typeface="Segoe Print"/>
              </a:rPr>
              <a:t>ysgol</a:t>
            </a:r>
            <a:r>
              <a:rPr lang="en-GB" sz="1600" dirty="0">
                <a:latin typeface="Segoe Print"/>
              </a:rPr>
              <a:t> </a:t>
            </a:r>
            <a:r>
              <a:rPr lang="en-GB" sz="1600" dirty="0" err="1">
                <a:latin typeface="Segoe Print"/>
              </a:rPr>
              <a:t>yn</a:t>
            </a:r>
            <a:r>
              <a:rPr lang="en-GB" sz="1600" dirty="0">
                <a:latin typeface="Segoe Print"/>
              </a:rPr>
              <a:t> </a:t>
            </a:r>
            <a:r>
              <a:rPr lang="en-GB" sz="1600" dirty="0" err="1">
                <a:latin typeface="Segoe Print"/>
              </a:rPr>
              <a:t>brydlon</a:t>
            </a:r>
            <a:r>
              <a:rPr lang="en-GB" sz="1600" dirty="0">
                <a:latin typeface="Segoe Print"/>
              </a:rPr>
              <a:t>. </a:t>
            </a:r>
            <a:r>
              <a:rPr lang="en-GB" sz="1600" i="1" dirty="0">
                <a:latin typeface="Segoe Print"/>
              </a:rPr>
              <a:t>School starts for Year 1 </a:t>
            </a:r>
            <a:r>
              <a:rPr lang="en-GB" sz="1600" i="1" dirty="0" smtClean="0">
                <a:latin typeface="Segoe Print"/>
              </a:rPr>
              <a:t>at </a:t>
            </a:r>
            <a:r>
              <a:rPr lang="en-GB" sz="1600" i="1" dirty="0" smtClean="0">
                <a:solidFill>
                  <a:srgbClr val="FF0000"/>
                </a:solidFill>
                <a:latin typeface="Segoe Print"/>
              </a:rPr>
              <a:t>8:45am.</a:t>
            </a:r>
            <a:r>
              <a:rPr lang="en-GB" sz="1600" i="1" dirty="0" smtClean="0">
                <a:latin typeface="Segoe Print"/>
              </a:rPr>
              <a:t> </a:t>
            </a:r>
            <a:r>
              <a:rPr lang="en-GB" sz="1600" b="1" i="1" dirty="0">
                <a:latin typeface="Segoe Print"/>
              </a:rPr>
              <a:t>We ask that you ensure your child arrives at school on time.</a:t>
            </a:r>
          </a:p>
          <a:p>
            <a:endParaRPr lang="en-GB" sz="1600" i="1" dirty="0">
              <a:latin typeface="Segoe Print" panose="02000600000000000000" pitchFamily="2" charset="0"/>
            </a:endParaRPr>
          </a:p>
          <a:p>
            <a:pPr marL="285750" indent="-285750">
              <a:buFont typeface="Arial" panose="020B0604020202020204" pitchFamily="34" charset="0"/>
              <a:buChar char="•"/>
            </a:pPr>
            <a:r>
              <a:rPr lang="en-GB" sz="1600" dirty="0" err="1" smtClean="0">
                <a:latin typeface="Segoe Print"/>
              </a:rPr>
              <a:t>Gofynnwn</a:t>
            </a:r>
            <a:r>
              <a:rPr lang="en-GB" sz="1600" dirty="0" smtClean="0">
                <a:latin typeface="Segoe Print"/>
              </a:rPr>
              <a:t> </a:t>
            </a:r>
            <a:r>
              <a:rPr lang="en-GB" sz="1600" dirty="0" err="1">
                <a:latin typeface="Segoe Print"/>
              </a:rPr>
              <a:t>i</a:t>
            </a:r>
            <a:r>
              <a:rPr lang="en-GB" sz="1600" dirty="0">
                <a:latin typeface="Segoe Print"/>
              </a:rPr>
              <a:t> chi </a:t>
            </a:r>
            <a:r>
              <a:rPr lang="en-GB" sz="1600" dirty="0" err="1">
                <a:latin typeface="Segoe Print"/>
              </a:rPr>
              <a:t>sicrhau</a:t>
            </a:r>
            <a:r>
              <a:rPr lang="en-GB" sz="1600" dirty="0">
                <a:latin typeface="Segoe Print"/>
              </a:rPr>
              <a:t> </a:t>
            </a:r>
            <a:r>
              <a:rPr lang="en-GB" sz="1600" dirty="0" err="1">
                <a:latin typeface="Segoe Print"/>
              </a:rPr>
              <a:t>eich</a:t>
            </a:r>
            <a:r>
              <a:rPr lang="en-GB" sz="1600" dirty="0">
                <a:latin typeface="Segoe Print"/>
              </a:rPr>
              <a:t> bod </a:t>
            </a:r>
            <a:r>
              <a:rPr lang="en-GB" sz="1600" dirty="0" err="1">
                <a:latin typeface="Segoe Print"/>
              </a:rPr>
              <a:t>yn</a:t>
            </a:r>
            <a:r>
              <a:rPr lang="en-GB" sz="1600" dirty="0">
                <a:latin typeface="Segoe Print"/>
              </a:rPr>
              <a:t> </a:t>
            </a:r>
            <a:r>
              <a:rPr lang="en-GB" sz="1600" dirty="0" err="1">
                <a:latin typeface="Segoe Print"/>
              </a:rPr>
              <a:t>casglu</a:t>
            </a:r>
            <a:r>
              <a:rPr lang="en-GB" sz="1600" dirty="0">
                <a:latin typeface="Segoe Print"/>
              </a:rPr>
              <a:t> </a:t>
            </a:r>
            <a:r>
              <a:rPr lang="en-GB" sz="1600" dirty="0" err="1">
                <a:latin typeface="Segoe Print"/>
              </a:rPr>
              <a:t>eich</a:t>
            </a:r>
            <a:r>
              <a:rPr lang="en-GB" sz="1600" dirty="0">
                <a:latin typeface="Segoe Print"/>
              </a:rPr>
              <a:t> </a:t>
            </a:r>
            <a:r>
              <a:rPr lang="en-GB" sz="1600" dirty="0" err="1">
                <a:latin typeface="Segoe Print"/>
              </a:rPr>
              <a:t>plentyn</a:t>
            </a:r>
            <a:r>
              <a:rPr lang="en-GB" sz="1600" dirty="0">
                <a:latin typeface="Segoe Print"/>
              </a:rPr>
              <a:t> </a:t>
            </a:r>
            <a:r>
              <a:rPr lang="en-GB" sz="1600" dirty="0" smtClean="0">
                <a:latin typeface="Segoe Print"/>
              </a:rPr>
              <a:t>am </a:t>
            </a:r>
            <a:r>
              <a:rPr lang="en-GB" sz="1600" dirty="0">
                <a:solidFill>
                  <a:srgbClr val="FF0000"/>
                </a:solidFill>
                <a:latin typeface="Segoe Print"/>
              </a:rPr>
              <a:t>3:00</a:t>
            </a:r>
            <a:r>
              <a:rPr lang="en-GB" sz="1600" dirty="0">
                <a:latin typeface="Segoe Print"/>
              </a:rPr>
              <a:t>  </a:t>
            </a:r>
            <a:r>
              <a:rPr lang="en-GB" sz="1600" dirty="0" err="1">
                <a:latin typeface="Segoe Print"/>
              </a:rPr>
              <a:t>y.p</a:t>
            </a:r>
            <a:r>
              <a:rPr lang="en-GB" sz="1600" dirty="0">
                <a:latin typeface="Segoe Print"/>
              </a:rPr>
              <a:t> </a:t>
            </a:r>
            <a:r>
              <a:rPr lang="en-GB" sz="1600" dirty="0" err="1">
                <a:latin typeface="Segoe Print"/>
              </a:rPr>
              <a:t>wrth</a:t>
            </a:r>
            <a:r>
              <a:rPr lang="en-GB" sz="1600" dirty="0">
                <a:latin typeface="Segoe Print"/>
              </a:rPr>
              <a:t> y </a:t>
            </a:r>
            <a:r>
              <a:rPr lang="en-GB" sz="1600" dirty="0" err="1">
                <a:latin typeface="Segoe Print"/>
              </a:rPr>
              <a:t>glwyd</a:t>
            </a:r>
            <a:r>
              <a:rPr lang="en-GB" sz="1600" dirty="0">
                <a:latin typeface="Segoe Print"/>
              </a:rPr>
              <a:t>  </a:t>
            </a:r>
            <a:r>
              <a:rPr lang="en-GB" sz="1600" dirty="0" err="1">
                <a:latin typeface="Segoe Print"/>
              </a:rPr>
              <a:t>cefn</a:t>
            </a:r>
            <a:r>
              <a:rPr lang="en-GB" sz="1600" dirty="0">
                <a:latin typeface="Segoe Print"/>
              </a:rPr>
              <a:t>. </a:t>
            </a:r>
            <a:r>
              <a:rPr lang="en-GB" sz="1600" b="1" i="1" dirty="0">
                <a:latin typeface="Segoe Print"/>
              </a:rPr>
              <a:t>We kindly ask that you collect your child </a:t>
            </a:r>
            <a:r>
              <a:rPr lang="en-GB" sz="1600" b="1" i="1" dirty="0" smtClean="0">
                <a:latin typeface="Segoe Print"/>
              </a:rPr>
              <a:t>at </a:t>
            </a:r>
            <a:r>
              <a:rPr lang="en-GB" sz="1600" b="1" i="1" dirty="0">
                <a:latin typeface="Segoe Print"/>
              </a:rPr>
              <a:t>3pm at the back </a:t>
            </a:r>
            <a:r>
              <a:rPr lang="en-GB" sz="1600" b="1" i="1" dirty="0" smtClean="0">
                <a:latin typeface="Segoe Print"/>
              </a:rPr>
              <a:t>gate.</a:t>
            </a:r>
          </a:p>
          <a:p>
            <a:pPr marL="285750" indent="-285750">
              <a:buFont typeface="Arial" panose="020B0604020202020204" pitchFamily="34" charset="0"/>
              <a:buChar char="•"/>
            </a:pPr>
            <a:endParaRPr lang="en-GB" sz="1600" b="1" i="1" dirty="0">
              <a:latin typeface="Segoe Print"/>
            </a:endParaRPr>
          </a:p>
          <a:p>
            <a:endParaRPr lang="en-GB" sz="1600" i="1" dirty="0">
              <a:latin typeface="Segoe Print" panose="02000600000000000000" pitchFamily="2" charset="0"/>
            </a:endParaRPr>
          </a:p>
          <a:p>
            <a:endParaRPr lang="en-GB" sz="1600" i="1" dirty="0">
              <a:solidFill>
                <a:schemeClr val="accent1"/>
              </a:solidFill>
              <a:latin typeface="Segoe Print" panose="02000600000000000000" pitchFamily="2" charset="0"/>
            </a:endParaRPr>
          </a:p>
          <a:p>
            <a:r>
              <a:rPr lang="en-GB" sz="1600" i="1" dirty="0">
                <a:solidFill>
                  <a:schemeClr val="accent1"/>
                </a:solidFill>
                <a:latin typeface="Segoe Print"/>
              </a:rPr>
              <a:t>*</a:t>
            </a:r>
            <a:r>
              <a:rPr lang="en-GB" sz="1600" dirty="0" err="1">
                <a:solidFill>
                  <a:schemeClr val="accent1"/>
                </a:solidFill>
                <a:latin typeface="Segoe Print"/>
              </a:rPr>
              <a:t>Os</a:t>
            </a:r>
            <a:r>
              <a:rPr lang="en-GB" sz="1600" dirty="0">
                <a:solidFill>
                  <a:schemeClr val="accent1"/>
                </a:solidFill>
                <a:latin typeface="Segoe Print"/>
              </a:rPr>
              <a:t> </a:t>
            </a:r>
            <a:r>
              <a:rPr lang="en-GB" sz="1600" dirty="0" err="1">
                <a:solidFill>
                  <a:schemeClr val="accent1"/>
                </a:solidFill>
                <a:latin typeface="Segoe Print"/>
              </a:rPr>
              <a:t>fydd</a:t>
            </a:r>
            <a:r>
              <a:rPr lang="en-GB" sz="1600" dirty="0">
                <a:solidFill>
                  <a:schemeClr val="accent1"/>
                </a:solidFill>
                <a:latin typeface="Segoe Print"/>
              </a:rPr>
              <a:t> </a:t>
            </a:r>
            <a:r>
              <a:rPr lang="en-GB" sz="1600" dirty="0" err="1">
                <a:solidFill>
                  <a:schemeClr val="accent1"/>
                </a:solidFill>
                <a:latin typeface="Segoe Print"/>
              </a:rPr>
              <a:t>newid</a:t>
            </a:r>
            <a:r>
              <a:rPr lang="en-GB" sz="1600" dirty="0">
                <a:solidFill>
                  <a:schemeClr val="accent1"/>
                </a:solidFill>
                <a:latin typeface="Segoe Print"/>
              </a:rPr>
              <a:t> </a:t>
            </a:r>
            <a:r>
              <a:rPr lang="en-GB" sz="1600" dirty="0" err="1">
                <a:solidFill>
                  <a:schemeClr val="accent1"/>
                </a:solidFill>
                <a:latin typeface="Segoe Print"/>
              </a:rPr>
              <a:t>i</a:t>
            </a:r>
            <a:r>
              <a:rPr lang="en-GB" sz="1600" dirty="0">
                <a:solidFill>
                  <a:schemeClr val="accent1"/>
                </a:solidFill>
                <a:latin typeface="Segoe Print"/>
              </a:rPr>
              <a:t> </a:t>
            </a:r>
            <a:r>
              <a:rPr lang="en-GB" sz="1600" dirty="0" err="1">
                <a:solidFill>
                  <a:schemeClr val="accent1"/>
                </a:solidFill>
                <a:latin typeface="Segoe Print"/>
              </a:rPr>
              <a:t>drefniadau</a:t>
            </a:r>
            <a:r>
              <a:rPr lang="en-GB" sz="1600" dirty="0">
                <a:solidFill>
                  <a:schemeClr val="accent1"/>
                </a:solidFill>
                <a:latin typeface="Segoe Print"/>
              </a:rPr>
              <a:t> </a:t>
            </a:r>
            <a:r>
              <a:rPr lang="en-GB" sz="1600" dirty="0" err="1">
                <a:solidFill>
                  <a:schemeClr val="accent1"/>
                </a:solidFill>
                <a:latin typeface="Segoe Print"/>
              </a:rPr>
              <a:t>arferol</a:t>
            </a:r>
            <a:r>
              <a:rPr lang="en-GB" sz="1600" dirty="0">
                <a:solidFill>
                  <a:schemeClr val="accent1"/>
                </a:solidFill>
                <a:latin typeface="Segoe Print"/>
              </a:rPr>
              <a:t> </a:t>
            </a:r>
            <a:r>
              <a:rPr lang="en-GB" sz="1600" dirty="0" err="1">
                <a:solidFill>
                  <a:schemeClr val="accent1"/>
                </a:solidFill>
                <a:latin typeface="Segoe Print"/>
              </a:rPr>
              <a:t>casglu</a:t>
            </a:r>
            <a:r>
              <a:rPr lang="en-GB" sz="1600" dirty="0">
                <a:solidFill>
                  <a:schemeClr val="accent1"/>
                </a:solidFill>
                <a:latin typeface="Segoe Print"/>
              </a:rPr>
              <a:t> </a:t>
            </a:r>
            <a:r>
              <a:rPr lang="en-GB" sz="1600" dirty="0" err="1">
                <a:solidFill>
                  <a:schemeClr val="accent1"/>
                </a:solidFill>
                <a:latin typeface="Segoe Print"/>
              </a:rPr>
              <a:t>eich</a:t>
            </a:r>
            <a:r>
              <a:rPr lang="en-GB" sz="1600" dirty="0">
                <a:solidFill>
                  <a:schemeClr val="accent1"/>
                </a:solidFill>
                <a:latin typeface="Segoe Print"/>
              </a:rPr>
              <a:t> </a:t>
            </a:r>
            <a:r>
              <a:rPr lang="en-GB" sz="1600" dirty="0" err="1">
                <a:solidFill>
                  <a:schemeClr val="accent1"/>
                </a:solidFill>
                <a:latin typeface="Segoe Print"/>
              </a:rPr>
              <a:t>plentyn</a:t>
            </a:r>
            <a:r>
              <a:rPr lang="en-GB" sz="1600" dirty="0">
                <a:solidFill>
                  <a:schemeClr val="accent1"/>
                </a:solidFill>
                <a:latin typeface="Segoe Print"/>
              </a:rPr>
              <a:t> </a:t>
            </a:r>
            <a:r>
              <a:rPr lang="en-GB" sz="1600" dirty="0" err="1" smtClean="0">
                <a:solidFill>
                  <a:schemeClr val="accent1"/>
                </a:solidFill>
                <a:latin typeface="Segoe Print"/>
              </a:rPr>
              <a:t>gofynnwn</a:t>
            </a:r>
            <a:r>
              <a:rPr lang="en-GB" sz="1600" dirty="0" smtClean="0">
                <a:solidFill>
                  <a:schemeClr val="accent1"/>
                </a:solidFill>
                <a:latin typeface="Segoe Print"/>
              </a:rPr>
              <a:t> </a:t>
            </a:r>
            <a:r>
              <a:rPr lang="en-GB" sz="1600" dirty="0" err="1">
                <a:solidFill>
                  <a:schemeClr val="accent1"/>
                </a:solidFill>
                <a:latin typeface="Segoe Print"/>
              </a:rPr>
              <a:t>yn</a:t>
            </a:r>
            <a:r>
              <a:rPr lang="en-GB" sz="1600" dirty="0">
                <a:solidFill>
                  <a:schemeClr val="accent1"/>
                </a:solidFill>
                <a:latin typeface="Segoe Print"/>
              </a:rPr>
              <a:t> </a:t>
            </a:r>
            <a:r>
              <a:rPr lang="en-GB" sz="1600" dirty="0" err="1">
                <a:solidFill>
                  <a:schemeClr val="accent1"/>
                </a:solidFill>
                <a:latin typeface="Segoe Print"/>
              </a:rPr>
              <a:t>garedig</a:t>
            </a:r>
            <a:r>
              <a:rPr lang="en-GB" sz="1600" dirty="0">
                <a:solidFill>
                  <a:schemeClr val="accent1"/>
                </a:solidFill>
                <a:latin typeface="Segoe Print"/>
              </a:rPr>
              <a:t> </a:t>
            </a:r>
            <a:r>
              <a:rPr lang="en-GB" sz="1600" dirty="0" err="1">
                <a:solidFill>
                  <a:schemeClr val="accent1"/>
                </a:solidFill>
                <a:latin typeface="Segoe Print"/>
              </a:rPr>
              <a:t>i</a:t>
            </a:r>
            <a:r>
              <a:rPr lang="en-GB" sz="1600" dirty="0">
                <a:solidFill>
                  <a:schemeClr val="accent1"/>
                </a:solidFill>
                <a:latin typeface="Segoe Print"/>
              </a:rPr>
              <a:t> chi </a:t>
            </a:r>
            <a:r>
              <a:rPr lang="en-GB" sz="1600" dirty="0" err="1">
                <a:solidFill>
                  <a:schemeClr val="accent1"/>
                </a:solidFill>
                <a:latin typeface="Segoe Print"/>
              </a:rPr>
              <a:t>gysylltu</a:t>
            </a:r>
            <a:r>
              <a:rPr lang="en-GB" sz="1600" dirty="0">
                <a:solidFill>
                  <a:schemeClr val="accent1"/>
                </a:solidFill>
                <a:latin typeface="Segoe Print"/>
              </a:rPr>
              <a:t> </a:t>
            </a:r>
            <a:r>
              <a:rPr lang="en-GB" sz="1600" dirty="0" err="1">
                <a:solidFill>
                  <a:schemeClr val="accent1"/>
                </a:solidFill>
                <a:latin typeface="Segoe Print"/>
              </a:rPr>
              <a:t>â’r</a:t>
            </a:r>
            <a:r>
              <a:rPr lang="en-GB" sz="1600" dirty="0">
                <a:solidFill>
                  <a:schemeClr val="accent1"/>
                </a:solidFill>
                <a:latin typeface="Segoe Print"/>
              </a:rPr>
              <a:t> </a:t>
            </a:r>
            <a:r>
              <a:rPr lang="en-GB" sz="1600" dirty="0" err="1">
                <a:solidFill>
                  <a:schemeClr val="accent1"/>
                </a:solidFill>
                <a:latin typeface="Segoe Print"/>
              </a:rPr>
              <a:t>swyddfa</a:t>
            </a:r>
            <a:r>
              <a:rPr lang="en-GB" sz="1600" dirty="0">
                <a:solidFill>
                  <a:schemeClr val="accent1"/>
                </a:solidFill>
                <a:latin typeface="Segoe Print"/>
              </a:rPr>
              <a:t> neu </a:t>
            </a:r>
            <a:r>
              <a:rPr lang="en-GB" sz="1600" dirty="0" err="1">
                <a:solidFill>
                  <a:schemeClr val="accent1"/>
                </a:solidFill>
                <a:latin typeface="Segoe Print"/>
              </a:rPr>
              <a:t>anfon</a:t>
            </a:r>
            <a:r>
              <a:rPr lang="en-GB" sz="1600" dirty="0">
                <a:solidFill>
                  <a:schemeClr val="accent1"/>
                </a:solidFill>
                <a:latin typeface="Segoe Print"/>
              </a:rPr>
              <a:t> </a:t>
            </a:r>
            <a:r>
              <a:rPr lang="en-GB" sz="1600" dirty="0" err="1">
                <a:solidFill>
                  <a:schemeClr val="accent1"/>
                </a:solidFill>
                <a:latin typeface="Segoe Print"/>
              </a:rPr>
              <a:t>lythyr</a:t>
            </a:r>
            <a:r>
              <a:rPr lang="en-GB" sz="1600" dirty="0">
                <a:solidFill>
                  <a:schemeClr val="accent1"/>
                </a:solidFill>
                <a:latin typeface="Segoe Print"/>
              </a:rPr>
              <a:t> </a:t>
            </a:r>
            <a:r>
              <a:rPr lang="en-GB" sz="1600" dirty="0" err="1">
                <a:solidFill>
                  <a:schemeClr val="accent1"/>
                </a:solidFill>
                <a:latin typeface="Segoe Print"/>
              </a:rPr>
              <a:t>i</a:t>
            </a:r>
            <a:r>
              <a:rPr lang="en-GB" sz="1600" dirty="0">
                <a:solidFill>
                  <a:schemeClr val="accent1"/>
                </a:solidFill>
                <a:latin typeface="Segoe Print"/>
              </a:rPr>
              <a:t> </a:t>
            </a:r>
            <a:r>
              <a:rPr lang="en-GB" sz="1600" dirty="0" err="1">
                <a:solidFill>
                  <a:schemeClr val="accent1"/>
                </a:solidFill>
                <a:latin typeface="Segoe Print"/>
              </a:rPr>
              <a:t>gadarnhau’r</a:t>
            </a:r>
            <a:r>
              <a:rPr lang="en-GB" sz="1600" dirty="0">
                <a:solidFill>
                  <a:schemeClr val="accent1"/>
                </a:solidFill>
                <a:latin typeface="Segoe Print"/>
              </a:rPr>
              <a:t> </a:t>
            </a:r>
            <a:r>
              <a:rPr lang="en-GB" sz="1600" dirty="0" err="1">
                <a:solidFill>
                  <a:schemeClr val="accent1"/>
                </a:solidFill>
                <a:latin typeface="Segoe Print"/>
              </a:rPr>
              <a:t>trefniadau</a:t>
            </a:r>
            <a:r>
              <a:rPr lang="en-GB" sz="1600" dirty="0">
                <a:solidFill>
                  <a:schemeClr val="accent1"/>
                </a:solidFill>
                <a:latin typeface="Segoe Print"/>
              </a:rPr>
              <a:t>. </a:t>
            </a:r>
            <a:endParaRPr lang="en-GB" sz="1600" dirty="0" smtClean="0">
              <a:solidFill>
                <a:schemeClr val="accent1"/>
              </a:solidFill>
              <a:latin typeface="Segoe Print"/>
            </a:endParaRPr>
          </a:p>
          <a:p>
            <a:endParaRPr lang="en-GB" sz="1600" i="1" dirty="0">
              <a:solidFill>
                <a:schemeClr val="accent1"/>
              </a:solidFill>
              <a:latin typeface="Segoe Print"/>
            </a:endParaRPr>
          </a:p>
          <a:p>
            <a:r>
              <a:rPr lang="en-GB" sz="1600" i="1" dirty="0" smtClean="0">
                <a:solidFill>
                  <a:schemeClr val="accent1"/>
                </a:solidFill>
                <a:latin typeface="Segoe Print"/>
              </a:rPr>
              <a:t>If </a:t>
            </a:r>
            <a:r>
              <a:rPr lang="en-GB" sz="1600" i="1" dirty="0">
                <a:solidFill>
                  <a:schemeClr val="accent1"/>
                </a:solidFill>
                <a:latin typeface="Segoe Print"/>
              </a:rPr>
              <a:t>there is a change to your child’s usual circumstances with regards to collection from school we kindly ask that you inform the office </a:t>
            </a:r>
            <a:r>
              <a:rPr lang="en-GB" sz="1600" i="1" dirty="0" smtClean="0">
                <a:solidFill>
                  <a:schemeClr val="accent1"/>
                </a:solidFill>
                <a:latin typeface="Segoe Print"/>
              </a:rPr>
              <a:t>or </a:t>
            </a:r>
            <a:r>
              <a:rPr lang="en-GB" sz="1600" i="1" dirty="0">
                <a:solidFill>
                  <a:schemeClr val="accent1"/>
                </a:solidFill>
                <a:latin typeface="Segoe Print"/>
              </a:rPr>
              <a:t>notify us by letter to confirm the </a:t>
            </a:r>
            <a:r>
              <a:rPr lang="en-GB" sz="1600" i="1" dirty="0" smtClean="0">
                <a:solidFill>
                  <a:schemeClr val="accent1"/>
                </a:solidFill>
                <a:latin typeface="Segoe Print"/>
              </a:rPr>
              <a:t>arrangements*</a:t>
            </a:r>
            <a:endParaRPr lang="en-GB" sz="1600" u="sng" dirty="0">
              <a:solidFill>
                <a:schemeClr val="accent1"/>
              </a:solidFill>
              <a:latin typeface="Segoe Print"/>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360" y="260648"/>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9014" y="5517232"/>
            <a:ext cx="1287082" cy="994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23662734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93268" y="3212976"/>
            <a:ext cx="1421717" cy="1476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Text Box 7"/>
          <p:cNvSpPr txBox="1">
            <a:spLocks noChangeArrowheads="1"/>
          </p:cNvSpPr>
          <p:nvPr/>
        </p:nvSpPr>
        <p:spPr bwMode="auto">
          <a:xfrm>
            <a:off x="5220072" y="4221088"/>
            <a:ext cx="1532978"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100" dirty="0">
                <a:latin typeface="Segoe Print" panose="02000600000000000000" pitchFamily="2" charset="0"/>
              </a:rPr>
              <a:t> </a:t>
            </a:r>
            <a:r>
              <a:rPr lang="en-GB" altLang="en-US" sz="1100" dirty="0" err="1">
                <a:latin typeface="Segoe Print" panose="02000600000000000000" pitchFamily="2" charset="0"/>
              </a:rPr>
              <a:t>Amser</a:t>
            </a:r>
            <a:r>
              <a:rPr lang="en-GB" altLang="en-US" sz="1100" dirty="0">
                <a:latin typeface="Segoe Print" panose="02000600000000000000" pitchFamily="2" charset="0"/>
              </a:rPr>
              <a:t> </a:t>
            </a:r>
            <a:r>
              <a:rPr lang="en-GB" altLang="en-US" sz="1100" dirty="0" err="1">
                <a:latin typeface="Segoe Print" panose="02000600000000000000" pitchFamily="2" charset="0"/>
              </a:rPr>
              <a:t>mynd</a:t>
            </a:r>
            <a:r>
              <a:rPr lang="en-GB" altLang="en-US" sz="1100" dirty="0">
                <a:latin typeface="Segoe Print" panose="02000600000000000000" pitchFamily="2" charset="0"/>
              </a:rPr>
              <a:t> </a:t>
            </a:r>
            <a:r>
              <a:rPr lang="en-GB" altLang="en-US" sz="1100" dirty="0" err="1">
                <a:latin typeface="Segoe Print" panose="02000600000000000000" pitchFamily="2" charset="0"/>
              </a:rPr>
              <a:t>adref</a:t>
            </a:r>
            <a:endParaRPr kumimoji="0" lang="en-US" altLang="en-US" sz="1100" b="0" i="0" u="none" strike="noStrike" cap="none" normalizeH="0" baseline="0" dirty="0">
              <a:ln>
                <a:noFill/>
              </a:ln>
              <a:solidFill>
                <a:schemeClr val="tx1"/>
              </a:solidFill>
              <a:effectLst/>
              <a:latin typeface="Segoe Print" panose="02000600000000000000" pitchFamily="2" charset="0"/>
            </a:endParaRPr>
          </a:p>
        </p:txBody>
      </p:sp>
      <p:sp>
        <p:nvSpPr>
          <p:cNvPr id="2" name="Rectangle 1"/>
          <p:cNvSpPr/>
          <p:nvPr/>
        </p:nvSpPr>
        <p:spPr>
          <a:xfrm>
            <a:off x="107504" y="116632"/>
            <a:ext cx="8928992" cy="6624736"/>
          </a:xfrm>
          <a:prstGeom prst="rect">
            <a:avLst/>
          </a:prstGeom>
          <a:no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35236" y="494358"/>
            <a:ext cx="8378690" cy="1077218"/>
          </a:xfrm>
          <a:prstGeom prst="rect">
            <a:avLst/>
          </a:prstGeom>
          <a:noFill/>
        </p:spPr>
        <p:txBody>
          <a:bodyPr wrap="square" rtlCol="0">
            <a:spAutoFit/>
          </a:bodyPr>
          <a:lstStyle/>
          <a:p>
            <a:r>
              <a:rPr lang="en-GB" sz="2800" u="sng" dirty="0" err="1">
                <a:latin typeface="Segoe Print" panose="02000600000000000000" pitchFamily="2" charset="0"/>
              </a:rPr>
              <a:t>Trefn</a:t>
            </a:r>
            <a:r>
              <a:rPr lang="en-GB" sz="2800" u="sng" dirty="0">
                <a:latin typeface="Segoe Print" panose="02000600000000000000" pitchFamily="2" charset="0"/>
              </a:rPr>
              <a:t> y </a:t>
            </a:r>
            <a:r>
              <a:rPr lang="en-GB" sz="2800" u="sng" dirty="0" err="1">
                <a:latin typeface="Segoe Print" panose="02000600000000000000" pitchFamily="2" charset="0"/>
              </a:rPr>
              <a:t>Dydd</a:t>
            </a:r>
            <a:r>
              <a:rPr lang="en-GB" sz="2800" u="sng" dirty="0">
                <a:latin typeface="Segoe Print" panose="02000600000000000000" pitchFamily="2" charset="0"/>
              </a:rPr>
              <a:t>/ </a:t>
            </a:r>
            <a:r>
              <a:rPr lang="en-GB" sz="2800" i="1" u="sng" dirty="0">
                <a:latin typeface="Segoe Print" panose="02000600000000000000" pitchFamily="2" charset="0"/>
              </a:rPr>
              <a:t>Daily Timetable </a:t>
            </a:r>
            <a:endParaRPr lang="en-GB" sz="2800" i="1" dirty="0">
              <a:latin typeface="Segoe Print" panose="02000600000000000000"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endParaRPr lang="en-GB" i="1" dirty="0">
              <a:latin typeface="SassoonCRInfant" panose="02010503020300020003" pitchFamily="2" charset="0"/>
            </a:endParaRPr>
          </a:p>
        </p:txBody>
      </p:sp>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53198" y="1628800"/>
            <a:ext cx="1368152" cy="146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78760" y="3212976"/>
            <a:ext cx="1329144" cy="1439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7"/>
          <p:cNvSpPr txBox="1">
            <a:spLocks noChangeArrowheads="1"/>
          </p:cNvSpPr>
          <p:nvPr/>
        </p:nvSpPr>
        <p:spPr bwMode="auto">
          <a:xfrm>
            <a:off x="2374822" y="4158326"/>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0" fontAlgn="base" hangingPunct="0">
              <a:spcBef>
                <a:spcPct val="0"/>
              </a:spcBef>
              <a:spcAft>
                <a:spcPts val="800"/>
              </a:spcAft>
            </a:pPr>
            <a:r>
              <a:rPr lang="en-GB" altLang="en-US" sz="1200" dirty="0">
                <a:latin typeface="Segoe Print"/>
              </a:rPr>
              <a:t>Mynd am </a:t>
            </a:r>
            <a:r>
              <a:rPr lang="en-GB" altLang="en-US" sz="1200" dirty="0" err="1">
                <a:latin typeface="Segoe Print"/>
              </a:rPr>
              <a:t>dro</a:t>
            </a:r>
            <a:endParaRPr lang="en-GB" altLang="en-US" sz="1200" b="0" i="0" u="none" strike="noStrike" cap="none" normalizeH="0" baseline="0" dirty="0" err="1">
              <a:ln>
                <a:noFill/>
              </a:ln>
              <a:solidFill>
                <a:schemeClr val="tx1"/>
              </a:solidFill>
              <a:effectLst/>
              <a:latin typeface="Segoe Print"/>
            </a:endParaRPr>
          </a:p>
        </p:txBody>
      </p:sp>
      <p:sp>
        <p:nvSpPr>
          <p:cNvPr id="12" name="Text Box 7"/>
          <p:cNvSpPr txBox="1">
            <a:spLocks noChangeArrowheads="1"/>
          </p:cNvSpPr>
          <p:nvPr/>
        </p:nvSpPr>
        <p:spPr bwMode="auto">
          <a:xfrm>
            <a:off x="2339752" y="2720744"/>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Sesiwn</a:t>
            </a:r>
            <a:r>
              <a:rPr lang="en-GB" altLang="en-US" sz="1200" dirty="0">
                <a:latin typeface="Segoe Print" panose="02000600000000000000" pitchFamily="2" charset="0"/>
              </a:rPr>
              <a:t> </a:t>
            </a:r>
            <a:r>
              <a:rPr lang="en-GB" altLang="en-US" sz="1200" dirty="0" err="1">
                <a:latin typeface="Segoe Print" panose="02000600000000000000" pitchFamily="2" charset="0"/>
              </a:rPr>
              <a:t>Sgiliau</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1032" name="Picture 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19136" y="1636494"/>
            <a:ext cx="1253667" cy="1455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7"/>
          <p:cNvSpPr txBox="1">
            <a:spLocks noChangeArrowheads="1"/>
          </p:cNvSpPr>
          <p:nvPr/>
        </p:nvSpPr>
        <p:spPr bwMode="auto">
          <a:xfrm>
            <a:off x="5261859" y="2648242"/>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Thema</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22"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9592" y="1628800"/>
            <a:ext cx="1368152" cy="146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 Box 7"/>
          <p:cNvSpPr txBox="1">
            <a:spLocks noChangeArrowheads="1"/>
          </p:cNvSpPr>
          <p:nvPr/>
        </p:nvSpPr>
        <p:spPr bwMode="auto">
          <a:xfrm>
            <a:off x="925579" y="2657441"/>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Amser</a:t>
            </a:r>
            <a:r>
              <a:rPr lang="en-GB" altLang="en-US" sz="1200" dirty="0">
                <a:latin typeface="Segoe Print" panose="02000600000000000000" pitchFamily="2" charset="0"/>
              </a:rPr>
              <a:t> </a:t>
            </a:r>
            <a:r>
              <a:rPr lang="en-GB" altLang="en-US" sz="1200" dirty="0" err="1">
                <a:latin typeface="Segoe Print" panose="02000600000000000000" pitchFamily="2" charset="0"/>
              </a:rPr>
              <a:t>Cylch</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3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60232" y="1628800"/>
            <a:ext cx="1368152" cy="146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8" name="Picture 1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23545" y="1734560"/>
            <a:ext cx="1016379" cy="805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 Box 7"/>
          <p:cNvSpPr txBox="1">
            <a:spLocks noChangeArrowheads="1"/>
          </p:cNvSpPr>
          <p:nvPr/>
        </p:nvSpPr>
        <p:spPr bwMode="auto">
          <a:xfrm>
            <a:off x="6684490" y="2687310"/>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Amser</a:t>
            </a:r>
            <a:r>
              <a:rPr lang="en-GB" altLang="en-US" sz="1200" dirty="0">
                <a:latin typeface="Segoe Print" panose="02000600000000000000" pitchFamily="2" charset="0"/>
              </a:rPr>
              <a:t> </a:t>
            </a:r>
            <a:r>
              <a:rPr lang="en-GB" altLang="en-US" sz="1200" dirty="0" err="1">
                <a:latin typeface="Segoe Print" panose="02000600000000000000" pitchFamily="2" charset="0"/>
              </a:rPr>
              <a:t>cinio</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38"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32298" y="1628800"/>
            <a:ext cx="1400745" cy="144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9" name="Picture 15"/>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66335" y="1712003"/>
            <a:ext cx="739773" cy="86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Text Box 7"/>
          <p:cNvSpPr txBox="1">
            <a:spLocks noChangeArrowheads="1"/>
          </p:cNvSpPr>
          <p:nvPr/>
        </p:nvSpPr>
        <p:spPr bwMode="auto">
          <a:xfrm>
            <a:off x="3759102" y="2636912"/>
            <a:ext cx="1532978"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Amser</a:t>
            </a:r>
            <a:r>
              <a:rPr lang="en-GB" altLang="en-US" sz="1200" dirty="0">
                <a:latin typeface="Segoe Print" panose="02000600000000000000" pitchFamily="2" charset="0"/>
              </a:rPr>
              <a:t> </a:t>
            </a:r>
            <a:r>
              <a:rPr lang="en-GB" altLang="en-US" sz="1200" dirty="0" err="1">
                <a:latin typeface="Segoe Print" panose="02000600000000000000" pitchFamily="2" charset="0"/>
              </a:rPr>
              <a:t>chwarae</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43"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90928" y="3212976"/>
            <a:ext cx="1329144" cy="1439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0" name="Picture 16"/>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63307" y="3291389"/>
            <a:ext cx="710800" cy="825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Text Box 7"/>
          <p:cNvSpPr txBox="1">
            <a:spLocks noChangeArrowheads="1"/>
          </p:cNvSpPr>
          <p:nvPr/>
        </p:nvSpPr>
        <p:spPr bwMode="auto">
          <a:xfrm>
            <a:off x="3891137" y="4146999"/>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Amser</a:t>
            </a:r>
            <a:r>
              <a:rPr lang="en-GB" altLang="en-US" sz="1200" dirty="0">
                <a:latin typeface="Segoe Print" panose="02000600000000000000" pitchFamily="2" charset="0"/>
              </a:rPr>
              <a:t> </a:t>
            </a:r>
            <a:r>
              <a:rPr lang="en-GB" altLang="en-US" sz="1200" dirty="0" err="1">
                <a:latin typeface="Segoe Print" panose="02000600000000000000" pitchFamily="2" charset="0"/>
              </a:rPr>
              <a:t>stori</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674984" y="346958"/>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50878" y="4824994"/>
            <a:ext cx="1365250" cy="147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 name="Text Box 7">
            <a:extLst>
              <a:ext uri="{FF2B5EF4-FFF2-40B4-BE49-F238E27FC236}">
                <a16:creationId xmlns:a16="http://schemas.microsoft.com/office/drawing/2014/main" id="{B2F4FB47-85DA-4E8B-B604-62D684F013BA}"/>
              </a:ext>
            </a:extLst>
          </p:cNvPr>
          <p:cNvSpPr txBox="1">
            <a:spLocks noChangeArrowheads="1"/>
          </p:cNvSpPr>
          <p:nvPr/>
        </p:nvSpPr>
        <p:spPr bwMode="auto">
          <a:xfrm>
            <a:off x="2967014" y="5905114"/>
            <a:ext cx="1532978"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Sesiwn</a:t>
            </a:r>
            <a:r>
              <a:rPr lang="en-GB" altLang="en-US" sz="1200" dirty="0">
                <a:latin typeface="Segoe Print" panose="02000600000000000000" pitchFamily="2" charset="0"/>
              </a:rPr>
              <a:t> </a:t>
            </a:r>
            <a:r>
              <a:rPr lang="en-GB" altLang="en-US" sz="1200" dirty="0" err="1">
                <a:latin typeface="Segoe Print" panose="02000600000000000000" pitchFamily="2" charset="0"/>
              </a:rPr>
              <a:t>ganu</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40"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655464" y="4797152"/>
            <a:ext cx="1365250" cy="147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2" name="Text Box 7">
            <a:extLst>
              <a:ext uri="{FF2B5EF4-FFF2-40B4-BE49-F238E27FC236}">
                <a16:creationId xmlns:a16="http://schemas.microsoft.com/office/drawing/2014/main" id="{151FBE37-4DB7-4050-9604-72A6D73C3E08}"/>
              </a:ext>
            </a:extLst>
          </p:cNvPr>
          <p:cNvSpPr txBox="1">
            <a:spLocks noChangeArrowheads="1"/>
          </p:cNvSpPr>
          <p:nvPr/>
        </p:nvSpPr>
        <p:spPr bwMode="auto">
          <a:xfrm>
            <a:off x="4551190" y="5905114"/>
            <a:ext cx="1532978"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200" b="0" i="0" u="none" strike="noStrike" cap="none" normalizeH="0" baseline="0" dirty="0" err="1">
                <a:ln>
                  <a:noFill/>
                </a:ln>
                <a:solidFill>
                  <a:schemeClr val="tx1"/>
                </a:solidFill>
                <a:effectLst/>
                <a:latin typeface="Segoe Print" panose="02000600000000000000" pitchFamily="2" charset="0"/>
              </a:rPr>
              <a:t>Ymarfer</a:t>
            </a:r>
            <a:r>
              <a:rPr kumimoji="0" lang="en-GB" altLang="en-US" sz="1200" b="0" i="0" u="none" strike="noStrike" cap="none" normalizeH="0" baseline="0" dirty="0">
                <a:ln>
                  <a:noFill/>
                </a:ln>
                <a:solidFill>
                  <a:schemeClr val="tx1"/>
                </a:solidFill>
                <a:effectLst/>
                <a:latin typeface="Segoe Print" panose="02000600000000000000" pitchFamily="2" charset="0"/>
              </a:rPr>
              <a:t> </a:t>
            </a:r>
            <a:r>
              <a:rPr kumimoji="0" lang="en-GB" altLang="en-US" sz="1200" b="0" i="0" u="none" strike="noStrike" cap="none" normalizeH="0" baseline="0" dirty="0" err="1">
                <a:ln>
                  <a:noFill/>
                </a:ln>
                <a:solidFill>
                  <a:schemeClr val="tx1"/>
                </a:solidFill>
                <a:effectLst/>
                <a:latin typeface="Segoe Print" panose="02000600000000000000" pitchFamily="2" charset="0"/>
              </a:rPr>
              <a:t>corff</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3" name="Picture 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471118" y="1892159"/>
            <a:ext cx="931310" cy="684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532038" y="3335511"/>
            <a:ext cx="909045" cy="912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Kindergarten images clip art clipart image 5 - WikiClipArt"/>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624235" y="3325617"/>
            <a:ext cx="856564" cy="8527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rotWithShape="1">
          <a:blip r:embed="rId16"/>
          <a:srcRect l="16532" t="47199" r="55905" b="26901"/>
          <a:stretch/>
        </p:blipFill>
        <p:spPr>
          <a:xfrm>
            <a:off x="2442456" y="1746885"/>
            <a:ext cx="1216731" cy="643129"/>
          </a:xfrm>
          <a:prstGeom prst="rect">
            <a:avLst/>
          </a:prstGeom>
          <a:ln>
            <a:noFill/>
          </a:ln>
        </p:spPr>
      </p:pic>
      <p:pic>
        <p:nvPicPr>
          <p:cNvPr id="2058" name="Picture 10" descr="Cute yoga kids card with little girl doing yoga Vector Image"/>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l="27949" t="7828" r="29922" b="24272"/>
          <a:stretch/>
        </p:blipFill>
        <p:spPr bwMode="auto">
          <a:xfrm>
            <a:off x="2952981" y="2264349"/>
            <a:ext cx="250666" cy="43632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Free Pictures Of Kids Riding Bikes, Download Free Pictures Of Kids Riding  Bikes png images, Free ClipArts on Clipart Library"/>
          <p:cNvPicPr>
            <a:picLocks noChangeAspect="1" noChangeArrowheads="1"/>
          </p:cNvPicPr>
          <p:nvPr/>
        </p:nvPicPr>
        <p:blipFill rotWithShape="1">
          <a:blip r:embed="rId18" cstate="print">
            <a:extLst>
              <a:ext uri="{28A0092B-C50C-407E-A947-70E740481C1C}">
                <a14:useLocalDpi xmlns:a14="http://schemas.microsoft.com/office/drawing/2010/main" val="0"/>
              </a:ext>
            </a:extLst>
          </a:blip>
          <a:srcRect l="4921" t="19606" r="53735" b="7551"/>
          <a:stretch/>
        </p:blipFill>
        <p:spPr bwMode="auto">
          <a:xfrm>
            <a:off x="2624488" y="2363880"/>
            <a:ext cx="272769" cy="3604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062" name="Picture 14" descr="Kids Talking Stock Illustrations – 2,490 Kids Talking Stock Illustrations,  Vectors &amp;amp; Clipart - Dreamstime"/>
          <p:cNvPicPr>
            <a:picLocks noChangeAspect="1" noChangeArrowheads="1"/>
          </p:cNvPicPr>
          <p:nvPr/>
        </p:nvPicPr>
        <p:blipFill rotWithShape="1">
          <a:blip r:embed="rId19" cstate="print">
            <a:extLst>
              <a:ext uri="{28A0092B-C50C-407E-A947-70E740481C1C}">
                <a14:useLocalDpi xmlns:a14="http://schemas.microsoft.com/office/drawing/2010/main" val="0"/>
              </a:ext>
            </a:extLst>
          </a:blip>
          <a:srcRect b="7607"/>
          <a:stretch/>
        </p:blipFill>
        <p:spPr bwMode="auto">
          <a:xfrm>
            <a:off x="3198112" y="2410089"/>
            <a:ext cx="420045" cy="363911"/>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circle time clip art - Clip Art Library"/>
          <p:cNvPicPr>
            <a:picLocks noChangeAspect="1" noChangeArrowheads="1"/>
          </p:cNvPicPr>
          <p:nvPr/>
        </p:nvPicPr>
        <p:blipFill rotWithShape="1">
          <a:blip r:embed="rId20" cstate="print">
            <a:extLst>
              <a:ext uri="{28A0092B-C50C-407E-A947-70E740481C1C}">
                <a14:useLocalDpi xmlns:a14="http://schemas.microsoft.com/office/drawing/2010/main" val="0"/>
              </a:ext>
            </a:extLst>
          </a:blip>
          <a:srcRect t="18421" b="19064"/>
          <a:stretch/>
        </p:blipFill>
        <p:spPr bwMode="auto">
          <a:xfrm>
            <a:off x="1044805" y="1844823"/>
            <a:ext cx="1151855" cy="720081"/>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7,818 Child Singing Illustrations &amp;amp; Clip Art - iStock"/>
          <p:cNvPicPr>
            <a:picLocks noChangeAspect="1" noChangeArrowheads="1"/>
          </p:cNvPicPr>
          <p:nvPr/>
        </p:nvPicPr>
        <p:blipFill rotWithShape="1">
          <a:blip r:embed="rId21" cstate="print">
            <a:extLst>
              <a:ext uri="{28A0092B-C50C-407E-A947-70E740481C1C}">
                <a14:useLocalDpi xmlns:a14="http://schemas.microsoft.com/office/drawing/2010/main" val="0"/>
              </a:ext>
            </a:extLst>
          </a:blip>
          <a:srcRect r="44023"/>
          <a:stretch/>
        </p:blipFill>
        <p:spPr bwMode="auto">
          <a:xfrm>
            <a:off x="3221010" y="4969010"/>
            <a:ext cx="1085607" cy="925317"/>
          </a:xfrm>
          <a:prstGeom prst="rect">
            <a:avLst/>
          </a:prstGeom>
          <a:noFill/>
          <a:extLst>
            <a:ext uri="{909E8E84-426E-40DD-AFC4-6F175D3DCCD1}">
              <a14:hiddenFill xmlns:a14="http://schemas.microsoft.com/office/drawing/2010/main">
                <a:solidFill>
                  <a:srgbClr val="FFFFFF"/>
                </a:solidFill>
              </a14:hiddenFill>
            </a:ext>
          </a:extLst>
        </p:spPr>
      </p:pic>
      <p:pic>
        <p:nvPicPr>
          <p:cNvPr id="2072" name="Picture 24" descr="Sports Kids Clipart Transparent Png - Kids Sport Clipart Png, Png Download  - kindpng"/>
          <p:cNvPicPr>
            <a:picLocks noChangeAspect="1" noChangeArrowheads="1"/>
          </p:cNvPicPr>
          <p:nvPr/>
        </p:nvPicPr>
        <p:blipFill>
          <a:blip r:embed="rId22" cstate="print">
            <a:extLst>
              <a:ext uri="{BEBA8EAE-BF5A-486C-A8C5-ECC9F3942E4B}">
                <a14:imgProps xmlns:a14="http://schemas.microsoft.com/office/drawing/2010/main">
                  <a14:imgLayer r:embed="rId2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748421" y="4869160"/>
            <a:ext cx="1186959" cy="10448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204230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no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335236" y="494358"/>
            <a:ext cx="8378690" cy="5355312"/>
          </a:xfrm>
          <a:prstGeom prst="rect">
            <a:avLst/>
          </a:prstGeom>
          <a:noFill/>
        </p:spPr>
        <p:txBody>
          <a:bodyPr wrap="square" rtlCol="0">
            <a:spAutoFit/>
          </a:bodyPr>
          <a:lstStyle/>
          <a:p>
            <a:r>
              <a:rPr lang="en-GB" sz="2800" u="sng" dirty="0" err="1" smtClean="0">
                <a:latin typeface="Segoe Print" panose="02000600000000000000" pitchFamily="2" charset="0"/>
              </a:rPr>
              <a:t>Meddyginiaeth</a:t>
            </a:r>
            <a:r>
              <a:rPr lang="en-GB" sz="2800" u="sng" dirty="0" smtClean="0">
                <a:latin typeface="Segoe Print" panose="02000600000000000000" pitchFamily="2" charset="0"/>
              </a:rPr>
              <a:t> / </a:t>
            </a:r>
            <a:r>
              <a:rPr lang="en-GB" sz="2800" i="1" u="sng" dirty="0" smtClean="0">
                <a:latin typeface="Segoe Print" panose="02000600000000000000" pitchFamily="2" charset="0"/>
              </a:rPr>
              <a:t>Medicine </a:t>
            </a:r>
            <a:endParaRPr lang="en-GB" sz="2800" i="1" dirty="0">
              <a:latin typeface="Segoe Print" panose="02000600000000000000" pitchFamily="2" charset="0"/>
            </a:endParaRPr>
          </a:p>
          <a:p>
            <a:endParaRPr lang="en-GB" i="1" dirty="0" smtClean="0">
              <a:latin typeface="SassoonCRInfant" panose="02010503020300020003" pitchFamily="2" charset="0"/>
            </a:endParaRPr>
          </a:p>
          <a:p>
            <a:endParaRPr lang="en-GB" dirty="0">
              <a:latin typeface="SassoonCRInfant" panose="02010503020300020003" pitchFamily="2" charset="0"/>
            </a:endParaRPr>
          </a:p>
          <a:p>
            <a:r>
              <a:rPr lang="en-GB" sz="2000" dirty="0" err="1" smtClean="0">
                <a:latin typeface="Segoe Print" panose="02000600000000000000" pitchFamily="2" charset="0"/>
              </a:rPr>
              <a:t>Os</a:t>
            </a:r>
            <a:r>
              <a:rPr lang="en-GB" sz="2000" dirty="0" smtClean="0">
                <a:latin typeface="Segoe Print" panose="02000600000000000000" pitchFamily="2" charset="0"/>
              </a:rPr>
              <a:t> </a:t>
            </a:r>
            <a:r>
              <a:rPr lang="en-GB" sz="2000" dirty="0" err="1" smtClean="0">
                <a:latin typeface="Segoe Print" panose="02000600000000000000" pitchFamily="2" charset="0"/>
              </a:rPr>
              <a:t>oes</a:t>
            </a:r>
            <a:r>
              <a:rPr lang="en-GB" sz="2000" dirty="0" smtClean="0">
                <a:latin typeface="Segoe Print" panose="02000600000000000000" pitchFamily="2" charset="0"/>
              </a:rPr>
              <a:t> </a:t>
            </a:r>
            <a:r>
              <a:rPr lang="en-GB" sz="2000" dirty="0" err="1" smtClean="0">
                <a:latin typeface="Segoe Print" panose="02000600000000000000" pitchFamily="2" charset="0"/>
              </a:rPr>
              <a:t>angen</a:t>
            </a:r>
            <a:r>
              <a:rPr lang="en-GB" sz="2000" dirty="0" smtClean="0">
                <a:latin typeface="Segoe Print" panose="02000600000000000000" pitchFamily="2" charset="0"/>
              </a:rPr>
              <a:t> </a:t>
            </a:r>
            <a:r>
              <a:rPr lang="en-GB" sz="2000" dirty="0" err="1" smtClean="0">
                <a:latin typeface="Segoe Print" panose="02000600000000000000" pitchFamily="2" charset="0"/>
              </a:rPr>
              <a:t>meddyginiaeth</a:t>
            </a:r>
            <a:r>
              <a:rPr lang="en-GB" sz="2000" dirty="0" smtClean="0">
                <a:latin typeface="Segoe Print" panose="02000600000000000000" pitchFamily="2" charset="0"/>
              </a:rPr>
              <a:t> </a:t>
            </a:r>
            <a:r>
              <a:rPr lang="en-GB" sz="2000" dirty="0" err="1" smtClean="0">
                <a:latin typeface="Segoe Print" panose="02000600000000000000" pitchFamily="2" charset="0"/>
              </a:rPr>
              <a:t>ar</a:t>
            </a:r>
            <a:r>
              <a:rPr lang="en-GB" sz="2000" dirty="0" smtClean="0">
                <a:latin typeface="Segoe Print" panose="02000600000000000000" pitchFamily="2" charset="0"/>
              </a:rPr>
              <a:t> </a:t>
            </a:r>
            <a:r>
              <a:rPr lang="en-GB" sz="2000" dirty="0" err="1" smtClean="0">
                <a:latin typeface="Segoe Print" panose="02000600000000000000" pitchFamily="2" charset="0"/>
              </a:rPr>
              <a:t>eich</a:t>
            </a:r>
            <a:r>
              <a:rPr lang="en-GB" sz="2000" dirty="0" smtClean="0">
                <a:latin typeface="Segoe Print" panose="02000600000000000000" pitchFamily="2" charset="0"/>
              </a:rPr>
              <a:t> </a:t>
            </a:r>
            <a:r>
              <a:rPr lang="en-GB" sz="2000" dirty="0" err="1" smtClean="0">
                <a:latin typeface="Segoe Print" panose="02000600000000000000" pitchFamily="2" charset="0"/>
              </a:rPr>
              <a:t>plentyn</a:t>
            </a:r>
            <a:r>
              <a:rPr lang="en-GB" sz="2000" dirty="0" smtClean="0">
                <a:latin typeface="Segoe Print" panose="02000600000000000000" pitchFamily="2" charset="0"/>
              </a:rPr>
              <a:t> </a:t>
            </a:r>
            <a:r>
              <a:rPr lang="en-GB" sz="2000" dirty="0" err="1" smtClean="0">
                <a:latin typeface="Segoe Print" panose="02000600000000000000" pitchFamily="2" charset="0"/>
              </a:rPr>
              <a:t>yn</a:t>
            </a:r>
            <a:r>
              <a:rPr lang="en-GB" sz="2000" dirty="0" smtClean="0">
                <a:latin typeface="Segoe Print" panose="02000600000000000000" pitchFamily="2" charset="0"/>
              </a:rPr>
              <a:t> </a:t>
            </a:r>
            <a:r>
              <a:rPr lang="en-GB" sz="2000" dirty="0" err="1" smtClean="0">
                <a:latin typeface="Segoe Print" panose="02000600000000000000" pitchFamily="2" charset="0"/>
              </a:rPr>
              <a:t>ystod</a:t>
            </a:r>
            <a:r>
              <a:rPr lang="en-GB" sz="2000" dirty="0" smtClean="0">
                <a:latin typeface="Segoe Print" panose="02000600000000000000" pitchFamily="2" charset="0"/>
              </a:rPr>
              <a:t> y </a:t>
            </a:r>
            <a:r>
              <a:rPr lang="en-GB" sz="2000" dirty="0" err="1" smtClean="0">
                <a:latin typeface="Segoe Print" panose="02000600000000000000" pitchFamily="2" charset="0"/>
              </a:rPr>
              <a:t>dydd</a:t>
            </a:r>
            <a:r>
              <a:rPr lang="en-GB" sz="2000" dirty="0" smtClean="0">
                <a:latin typeface="Segoe Print" panose="02000600000000000000" pitchFamily="2" charset="0"/>
              </a:rPr>
              <a:t> a </a:t>
            </a:r>
            <a:r>
              <a:rPr lang="en-GB" sz="2000" dirty="0" err="1" smtClean="0">
                <a:latin typeface="Segoe Print" panose="02000600000000000000" pitchFamily="2" charset="0"/>
              </a:rPr>
              <a:t>dydych</a:t>
            </a:r>
            <a:r>
              <a:rPr lang="en-GB" sz="2000" dirty="0" smtClean="0">
                <a:latin typeface="Segoe Print" panose="02000600000000000000" pitchFamily="2" charset="0"/>
              </a:rPr>
              <a:t> chi </a:t>
            </a:r>
            <a:r>
              <a:rPr lang="en-GB" sz="2000" dirty="0" err="1" smtClean="0">
                <a:latin typeface="Segoe Print" panose="02000600000000000000" pitchFamily="2" charset="0"/>
              </a:rPr>
              <a:t>ddim</a:t>
            </a:r>
            <a:r>
              <a:rPr lang="en-GB" sz="2000" dirty="0" smtClean="0">
                <a:latin typeface="Segoe Print" panose="02000600000000000000" pitchFamily="2" charset="0"/>
              </a:rPr>
              <a:t> </a:t>
            </a:r>
            <a:r>
              <a:rPr lang="en-GB" sz="2000" dirty="0" err="1" smtClean="0">
                <a:latin typeface="Segoe Print" panose="02000600000000000000" pitchFamily="2" charset="0"/>
              </a:rPr>
              <a:t>yn</a:t>
            </a:r>
            <a:r>
              <a:rPr lang="en-GB" sz="2000" dirty="0" smtClean="0">
                <a:latin typeface="Segoe Print" panose="02000600000000000000" pitchFamily="2" charset="0"/>
              </a:rPr>
              <a:t> </a:t>
            </a:r>
            <a:r>
              <a:rPr lang="en-GB" sz="2000" dirty="0" err="1" smtClean="0">
                <a:latin typeface="Segoe Print" panose="02000600000000000000" pitchFamily="2" charset="0"/>
              </a:rPr>
              <a:t>gallu</a:t>
            </a:r>
            <a:r>
              <a:rPr lang="en-GB" sz="2000" dirty="0" smtClean="0">
                <a:latin typeface="Segoe Print" panose="02000600000000000000" pitchFamily="2" charset="0"/>
              </a:rPr>
              <a:t> </a:t>
            </a:r>
            <a:r>
              <a:rPr lang="en-GB" sz="2000" dirty="0" err="1" smtClean="0">
                <a:latin typeface="Segoe Print" panose="02000600000000000000" pitchFamily="2" charset="0"/>
              </a:rPr>
              <a:t>dod</a:t>
            </a:r>
            <a:r>
              <a:rPr lang="en-GB" sz="2000" dirty="0" smtClean="0">
                <a:latin typeface="Segoe Print" panose="02000600000000000000" pitchFamily="2" charset="0"/>
              </a:rPr>
              <a:t> </a:t>
            </a:r>
            <a:r>
              <a:rPr lang="en-GB" sz="2000" dirty="0" err="1" smtClean="0">
                <a:latin typeface="Segoe Print" panose="02000600000000000000" pitchFamily="2" charset="0"/>
              </a:rPr>
              <a:t>i’r</a:t>
            </a:r>
            <a:r>
              <a:rPr lang="en-GB" sz="2000" dirty="0" smtClean="0">
                <a:latin typeface="Segoe Print" panose="02000600000000000000" pitchFamily="2" charset="0"/>
              </a:rPr>
              <a:t> </a:t>
            </a:r>
            <a:r>
              <a:rPr lang="en-GB" sz="2000" dirty="0" err="1" smtClean="0">
                <a:latin typeface="Segoe Print" panose="02000600000000000000" pitchFamily="2" charset="0"/>
              </a:rPr>
              <a:t>ysgol</a:t>
            </a:r>
            <a:r>
              <a:rPr lang="en-GB" sz="2000" dirty="0" smtClean="0">
                <a:latin typeface="Segoe Print" panose="02000600000000000000" pitchFamily="2" charset="0"/>
              </a:rPr>
              <a:t> </a:t>
            </a:r>
            <a:r>
              <a:rPr lang="en-GB" sz="2000" dirty="0" err="1" smtClean="0">
                <a:latin typeface="Segoe Print" panose="02000600000000000000" pitchFamily="2" charset="0"/>
              </a:rPr>
              <a:t>i’w</a:t>
            </a:r>
            <a:r>
              <a:rPr lang="en-GB" sz="2000" dirty="0" smtClean="0">
                <a:latin typeface="Segoe Print" panose="02000600000000000000" pitchFamily="2" charset="0"/>
              </a:rPr>
              <a:t> </a:t>
            </a:r>
            <a:r>
              <a:rPr lang="en-GB" sz="2000" dirty="0" err="1" smtClean="0">
                <a:latin typeface="Segoe Print" panose="02000600000000000000" pitchFamily="2" charset="0"/>
              </a:rPr>
              <a:t>rhoi</a:t>
            </a:r>
            <a:r>
              <a:rPr lang="en-GB" sz="2000" dirty="0" smtClean="0">
                <a:latin typeface="Segoe Print" panose="02000600000000000000" pitchFamily="2" charset="0"/>
              </a:rPr>
              <a:t> </a:t>
            </a:r>
            <a:r>
              <a:rPr lang="en-GB" sz="2000" dirty="0" err="1">
                <a:latin typeface="Segoe Print" panose="02000600000000000000" pitchFamily="2" charset="0"/>
              </a:rPr>
              <a:t>i</a:t>
            </a:r>
            <a:r>
              <a:rPr lang="en-GB" sz="2000" dirty="0" err="1" smtClean="0">
                <a:latin typeface="Segoe Print" panose="02000600000000000000" pitchFamily="2" charset="0"/>
              </a:rPr>
              <a:t>’ch</a:t>
            </a:r>
            <a:r>
              <a:rPr lang="en-GB" sz="2000" dirty="0" smtClean="0">
                <a:latin typeface="Segoe Print" panose="02000600000000000000" pitchFamily="2" charset="0"/>
              </a:rPr>
              <a:t> </a:t>
            </a:r>
            <a:r>
              <a:rPr lang="en-GB" sz="2000" dirty="0" err="1" smtClean="0">
                <a:latin typeface="Segoe Print" panose="02000600000000000000" pitchFamily="2" charset="0"/>
              </a:rPr>
              <a:t>plentyn</a:t>
            </a:r>
            <a:r>
              <a:rPr lang="en-GB" sz="2000" dirty="0" smtClean="0">
                <a:latin typeface="Segoe Print" panose="02000600000000000000" pitchFamily="2" charset="0"/>
              </a:rPr>
              <a:t> </a:t>
            </a:r>
            <a:r>
              <a:rPr lang="en-GB" sz="2000" dirty="0" err="1" smtClean="0">
                <a:latin typeface="Segoe Print" panose="02000600000000000000" pitchFamily="2" charset="0"/>
              </a:rPr>
              <a:t>bydd</a:t>
            </a:r>
            <a:r>
              <a:rPr lang="en-GB" sz="2000" dirty="0" smtClean="0">
                <a:latin typeface="Segoe Print" panose="02000600000000000000" pitchFamily="2" charset="0"/>
              </a:rPr>
              <a:t> </a:t>
            </a:r>
            <a:r>
              <a:rPr lang="en-GB" sz="2000" dirty="0" err="1" smtClean="0">
                <a:latin typeface="Segoe Print" panose="02000600000000000000" pitchFamily="2" charset="0"/>
              </a:rPr>
              <a:t>angen</a:t>
            </a:r>
            <a:r>
              <a:rPr lang="en-GB" sz="2000" dirty="0" smtClean="0">
                <a:latin typeface="Segoe Print" panose="02000600000000000000" pitchFamily="2" charset="0"/>
              </a:rPr>
              <a:t> </a:t>
            </a:r>
            <a:r>
              <a:rPr lang="en-GB" sz="2000" dirty="0" err="1" smtClean="0">
                <a:latin typeface="Segoe Print" panose="02000600000000000000" pitchFamily="2" charset="0"/>
              </a:rPr>
              <a:t>llenwi</a:t>
            </a:r>
            <a:r>
              <a:rPr lang="en-GB" sz="2000" dirty="0" smtClean="0">
                <a:latin typeface="Segoe Print" panose="02000600000000000000" pitchFamily="2" charset="0"/>
              </a:rPr>
              <a:t> </a:t>
            </a:r>
            <a:r>
              <a:rPr lang="en-GB" sz="2000" dirty="0" err="1" smtClean="0">
                <a:latin typeface="Segoe Print" panose="02000600000000000000" pitchFamily="2" charset="0"/>
              </a:rPr>
              <a:t>ffurflen</a:t>
            </a:r>
            <a:r>
              <a:rPr lang="en-GB" sz="2000" dirty="0" smtClean="0">
                <a:latin typeface="Segoe Print" panose="02000600000000000000" pitchFamily="2" charset="0"/>
              </a:rPr>
              <a:t> </a:t>
            </a:r>
            <a:r>
              <a:rPr lang="en-GB" sz="2000" dirty="0" err="1" smtClean="0">
                <a:latin typeface="Segoe Print" panose="02000600000000000000" pitchFamily="2" charset="0"/>
              </a:rPr>
              <a:t>o’r</a:t>
            </a:r>
            <a:r>
              <a:rPr lang="en-GB" sz="2000" dirty="0" smtClean="0">
                <a:latin typeface="Segoe Print" panose="02000600000000000000" pitchFamily="2" charset="0"/>
              </a:rPr>
              <a:t> </a:t>
            </a:r>
            <a:r>
              <a:rPr lang="en-GB" sz="2000" dirty="0" err="1" smtClean="0">
                <a:latin typeface="Segoe Print" panose="02000600000000000000" pitchFamily="2" charset="0"/>
              </a:rPr>
              <a:t>swyddfa</a:t>
            </a:r>
            <a:r>
              <a:rPr lang="en-GB" sz="2000" dirty="0" smtClean="0">
                <a:latin typeface="Segoe Print" panose="02000600000000000000" pitchFamily="2" charset="0"/>
              </a:rPr>
              <a:t>. </a:t>
            </a:r>
            <a:r>
              <a:rPr lang="en-GB" sz="2000" dirty="0" err="1" smtClean="0">
                <a:latin typeface="Segoe Print" panose="02000600000000000000" pitchFamily="2" charset="0"/>
              </a:rPr>
              <a:t>Cedwir</a:t>
            </a:r>
            <a:r>
              <a:rPr lang="en-GB" sz="2000" dirty="0" smtClean="0">
                <a:latin typeface="Segoe Print" panose="02000600000000000000" pitchFamily="2" charset="0"/>
              </a:rPr>
              <a:t> y </a:t>
            </a:r>
            <a:r>
              <a:rPr lang="en-GB" sz="2000" dirty="0" err="1" smtClean="0">
                <a:latin typeface="Segoe Print" panose="02000600000000000000" pitchFamily="2" charset="0"/>
              </a:rPr>
              <a:t>feddyginiaeth</a:t>
            </a:r>
            <a:r>
              <a:rPr lang="en-GB" sz="2000" dirty="0" smtClean="0">
                <a:latin typeface="Segoe Print" panose="02000600000000000000" pitchFamily="2" charset="0"/>
              </a:rPr>
              <a:t> </a:t>
            </a:r>
            <a:r>
              <a:rPr lang="en-GB" sz="2000" dirty="0" err="1" smtClean="0">
                <a:latin typeface="Segoe Print" panose="02000600000000000000" pitchFamily="2" charset="0"/>
              </a:rPr>
              <a:t>yn</a:t>
            </a:r>
            <a:r>
              <a:rPr lang="en-GB" sz="2000" dirty="0" smtClean="0">
                <a:latin typeface="Segoe Print" panose="02000600000000000000" pitchFamily="2" charset="0"/>
              </a:rPr>
              <a:t> y </a:t>
            </a:r>
            <a:r>
              <a:rPr lang="en-GB" sz="2000" dirty="0" err="1" smtClean="0">
                <a:latin typeface="Segoe Print" panose="02000600000000000000" pitchFamily="2" charset="0"/>
              </a:rPr>
              <a:t>swyddfa</a:t>
            </a:r>
            <a:r>
              <a:rPr lang="en-GB" sz="2000" dirty="0" smtClean="0">
                <a:latin typeface="Segoe Print" panose="02000600000000000000" pitchFamily="2" charset="0"/>
              </a:rPr>
              <a:t> </a:t>
            </a:r>
            <a:r>
              <a:rPr lang="en-GB" sz="2000" dirty="0" err="1" smtClean="0">
                <a:latin typeface="Segoe Print" panose="02000600000000000000" pitchFamily="2" charset="0"/>
              </a:rPr>
              <a:t>gyda’r</a:t>
            </a:r>
            <a:r>
              <a:rPr lang="en-GB" sz="2000" dirty="0" smtClean="0">
                <a:latin typeface="Segoe Print" panose="02000600000000000000" pitchFamily="2" charset="0"/>
              </a:rPr>
              <a:t> </a:t>
            </a:r>
            <a:r>
              <a:rPr lang="en-GB" sz="2000" dirty="0" err="1" smtClean="0">
                <a:latin typeface="Segoe Print" panose="02000600000000000000" pitchFamily="2" charset="0"/>
              </a:rPr>
              <a:t>ffurflen</a:t>
            </a:r>
            <a:r>
              <a:rPr lang="en-GB" sz="2000" dirty="0" smtClean="0">
                <a:latin typeface="Segoe Print" panose="02000600000000000000" pitchFamily="2" charset="0"/>
              </a:rPr>
              <a:t>. Mae </a:t>
            </a:r>
            <a:r>
              <a:rPr lang="en-GB" sz="2000" dirty="0" err="1" smtClean="0">
                <a:latin typeface="Segoe Print" panose="02000600000000000000" pitchFamily="2" charset="0"/>
              </a:rPr>
              <a:t>copi</a:t>
            </a:r>
            <a:r>
              <a:rPr lang="en-GB" sz="2000" dirty="0" smtClean="0">
                <a:latin typeface="Segoe Print" panose="02000600000000000000" pitchFamily="2" charset="0"/>
              </a:rPr>
              <a:t> </a:t>
            </a:r>
            <a:r>
              <a:rPr lang="en-GB" sz="2000" dirty="0" err="1" smtClean="0">
                <a:latin typeface="Segoe Print" panose="02000600000000000000" pitchFamily="2" charset="0"/>
              </a:rPr>
              <a:t>o’r</a:t>
            </a:r>
            <a:r>
              <a:rPr lang="en-GB" sz="2000" dirty="0" smtClean="0">
                <a:latin typeface="Segoe Print" panose="02000600000000000000" pitchFamily="2" charset="0"/>
              </a:rPr>
              <a:t> </a:t>
            </a:r>
            <a:r>
              <a:rPr lang="en-GB" sz="2000" dirty="0" err="1" smtClean="0">
                <a:latin typeface="Segoe Print" panose="02000600000000000000" pitchFamily="2" charset="0"/>
              </a:rPr>
              <a:t>ffurflen</a:t>
            </a:r>
            <a:r>
              <a:rPr lang="en-GB" sz="2000" dirty="0" smtClean="0">
                <a:latin typeface="Segoe Print" panose="02000600000000000000" pitchFamily="2" charset="0"/>
              </a:rPr>
              <a:t> </a:t>
            </a:r>
            <a:r>
              <a:rPr lang="en-GB" sz="2000" dirty="0" err="1" smtClean="0">
                <a:latin typeface="Segoe Print" panose="02000600000000000000" pitchFamily="2" charset="0"/>
              </a:rPr>
              <a:t>ar</a:t>
            </a:r>
            <a:r>
              <a:rPr lang="en-GB" sz="2000" dirty="0" smtClean="0">
                <a:latin typeface="Segoe Print" panose="02000600000000000000" pitchFamily="2" charset="0"/>
              </a:rPr>
              <a:t> </a:t>
            </a:r>
            <a:r>
              <a:rPr lang="en-GB" sz="2000" dirty="0" err="1" smtClean="0">
                <a:latin typeface="Segoe Print" panose="02000600000000000000" pitchFamily="2" charset="0"/>
              </a:rPr>
              <a:t>wefan</a:t>
            </a:r>
            <a:r>
              <a:rPr lang="en-GB" sz="2000" dirty="0" smtClean="0">
                <a:latin typeface="Segoe Print" panose="02000600000000000000" pitchFamily="2" charset="0"/>
              </a:rPr>
              <a:t> </a:t>
            </a:r>
            <a:r>
              <a:rPr lang="en-GB" sz="2000" dirty="0" err="1" smtClean="0">
                <a:latin typeface="Segoe Print" panose="02000600000000000000" pitchFamily="2" charset="0"/>
              </a:rPr>
              <a:t>yr</a:t>
            </a:r>
            <a:r>
              <a:rPr lang="en-GB" sz="2000" dirty="0" smtClean="0">
                <a:latin typeface="Segoe Print" panose="02000600000000000000" pitchFamily="2" charset="0"/>
              </a:rPr>
              <a:t> </a:t>
            </a:r>
            <a:r>
              <a:rPr lang="en-GB" sz="2000" dirty="0" err="1" smtClean="0">
                <a:latin typeface="Segoe Print" panose="02000600000000000000" pitchFamily="2" charset="0"/>
              </a:rPr>
              <a:t>ysgol</a:t>
            </a:r>
            <a:r>
              <a:rPr lang="en-GB" sz="2000" dirty="0" smtClean="0">
                <a:latin typeface="Segoe Print" panose="02000600000000000000" pitchFamily="2" charset="0"/>
              </a:rPr>
              <a:t> </a:t>
            </a:r>
            <a:r>
              <a:rPr lang="en-GB" sz="2000" dirty="0" err="1" smtClean="0">
                <a:latin typeface="Segoe Print" panose="02000600000000000000" pitchFamily="2" charset="0"/>
              </a:rPr>
              <a:t>hefyd</a:t>
            </a:r>
            <a:r>
              <a:rPr lang="en-GB" sz="2000" dirty="0" smtClean="0">
                <a:latin typeface="Segoe Print" panose="02000600000000000000" pitchFamily="2" charset="0"/>
              </a:rPr>
              <a:t>. </a:t>
            </a:r>
          </a:p>
          <a:p>
            <a:endParaRPr lang="en-GB" sz="2000" i="1" dirty="0" smtClean="0">
              <a:latin typeface="Segoe Print" panose="02000600000000000000" pitchFamily="2" charset="0"/>
            </a:endParaRPr>
          </a:p>
          <a:p>
            <a:endParaRPr lang="en-GB" sz="2000" i="1" dirty="0">
              <a:latin typeface="Segoe Print" panose="02000600000000000000" pitchFamily="2" charset="0"/>
            </a:endParaRPr>
          </a:p>
          <a:p>
            <a:endParaRPr lang="en-GB" sz="2000" i="1" dirty="0">
              <a:latin typeface="Segoe Print" panose="02000600000000000000" pitchFamily="2" charset="0"/>
            </a:endParaRPr>
          </a:p>
          <a:p>
            <a:r>
              <a:rPr lang="en-GB" sz="2000" i="1" dirty="0" smtClean="0">
                <a:latin typeface="Segoe Print" panose="02000600000000000000" pitchFamily="2" charset="0"/>
              </a:rPr>
              <a:t>If your child needs medication during the day and you are unable to come to school to give it to your child you will need to fill in a form from the office. The medication is kept in the office with the form. There is also a copy of the form on the school’s website. </a:t>
            </a:r>
            <a:endParaRPr lang="en-GB" sz="2000" i="1" dirty="0">
              <a:latin typeface="Segoe Print" panose="02000600000000000000" pitchFamily="2" charset="0"/>
            </a:endParaRPr>
          </a:p>
          <a:p>
            <a:endParaRPr lang="en-GB" i="1" dirty="0">
              <a:latin typeface="SassoonCRInfant" panose="02010503020300020003" pitchFamily="2" charset="0"/>
            </a:endParaRP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4984" y="346958"/>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244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Gofynnwn i’r plant ddod i’r ysgol yn ddyddiol mewn esgidiau a dillad sy’n addas ar gyfer gwneud ymarfer corff – e.e. trainyrs a trowsus loncian/leggings neu i ddod a sgidiau i newid ond ni fyddant yn newid eu dillad.</a:t>
            </a:r>
          </a:p>
          <a:p>
            <a:pPr algn="ctr"/>
            <a:r>
              <a:rPr lang="en-GB"/>
              <a:t>We ask that children come to school daily dressed in comfortable clothes that are appropriate for doing P.E - e.g. trainers, joggers/leggings or to bring a pair of trainers to change into but they will not be changing into PE kit.</a:t>
            </a:r>
          </a:p>
        </p:txBody>
      </p:sp>
      <p:sp>
        <p:nvSpPr>
          <p:cNvPr id="4" name="TextBox 3"/>
          <p:cNvSpPr txBox="1"/>
          <p:nvPr/>
        </p:nvSpPr>
        <p:spPr>
          <a:xfrm>
            <a:off x="369774" y="571671"/>
            <a:ext cx="7586602" cy="584775"/>
          </a:xfrm>
          <a:prstGeom prst="rect">
            <a:avLst/>
          </a:prstGeom>
          <a:noFill/>
        </p:spPr>
        <p:txBody>
          <a:bodyPr wrap="square" rtlCol="0">
            <a:spAutoFit/>
          </a:bodyPr>
          <a:lstStyle/>
          <a:p>
            <a:r>
              <a:rPr lang="en-GB" sz="3200" u="sng" dirty="0" err="1">
                <a:latin typeface="Segoe Print" panose="02000600000000000000" pitchFamily="2" charset="0"/>
              </a:rPr>
              <a:t>Ymarfer</a:t>
            </a:r>
            <a:r>
              <a:rPr lang="en-GB" sz="3200" u="sng" dirty="0">
                <a:latin typeface="Segoe Print" panose="02000600000000000000" pitchFamily="2" charset="0"/>
              </a:rPr>
              <a:t> </a:t>
            </a:r>
            <a:r>
              <a:rPr lang="en-GB" sz="3200" u="sng" dirty="0" err="1">
                <a:latin typeface="Segoe Print" panose="02000600000000000000" pitchFamily="2" charset="0"/>
              </a:rPr>
              <a:t>Corff</a:t>
            </a:r>
            <a:r>
              <a:rPr lang="en-GB" sz="3200" u="sng" dirty="0">
                <a:latin typeface="Segoe Print" panose="02000600000000000000" pitchFamily="2" charset="0"/>
              </a:rPr>
              <a:t>/ </a:t>
            </a:r>
            <a:r>
              <a:rPr lang="en-GB" sz="3200" i="1" u="sng" dirty="0">
                <a:latin typeface="Segoe Print" panose="02000600000000000000" pitchFamily="2" charset="0"/>
              </a:rPr>
              <a:t>Physical Education</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6376" y="379076"/>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369774" y="1360331"/>
            <a:ext cx="8640961" cy="4093428"/>
          </a:xfrm>
          <a:prstGeom prst="rect">
            <a:avLst/>
          </a:prstGeom>
          <a:noFill/>
        </p:spPr>
        <p:txBody>
          <a:bodyPr wrap="square" rtlCol="0">
            <a:spAutoFit/>
          </a:bodyPr>
          <a:lstStyle/>
          <a:p>
            <a:pPr lvl="0"/>
            <a:r>
              <a:rPr lang="en-GB" b="1" u="sng" dirty="0" err="1">
                <a:latin typeface="Segoe Print" panose="02000600000000000000" pitchFamily="2" charset="0"/>
              </a:rPr>
              <a:t>Ymgylchiadau</a:t>
            </a:r>
            <a:r>
              <a:rPr lang="en-GB" b="1" u="sng" dirty="0">
                <a:latin typeface="Segoe Print" panose="02000600000000000000" pitchFamily="2" charset="0"/>
              </a:rPr>
              <a:t> </a:t>
            </a:r>
            <a:r>
              <a:rPr lang="en-GB" b="1" u="sng" dirty="0" err="1">
                <a:latin typeface="Segoe Print" panose="02000600000000000000" pitchFamily="2" charset="0"/>
              </a:rPr>
              <a:t>Cyffredinol</a:t>
            </a:r>
            <a:r>
              <a:rPr lang="en-GB" b="1" u="sng" dirty="0">
                <a:latin typeface="Segoe Print" panose="02000600000000000000" pitchFamily="2" charset="0"/>
              </a:rPr>
              <a:t> / </a:t>
            </a:r>
            <a:r>
              <a:rPr lang="en-GB" b="1" i="1" u="sng" dirty="0">
                <a:latin typeface="Segoe Print" panose="02000600000000000000" pitchFamily="2" charset="0"/>
              </a:rPr>
              <a:t>General Circumstances</a:t>
            </a:r>
          </a:p>
          <a:p>
            <a:pPr lvl="0"/>
            <a:endParaRPr lang="en-GB" dirty="0">
              <a:latin typeface="Segoe Print" panose="02000600000000000000" pitchFamily="2" charset="0"/>
            </a:endParaRPr>
          </a:p>
          <a:p>
            <a:pPr lvl="0"/>
            <a:r>
              <a:rPr lang="en-GB" dirty="0" err="1" smtClean="0">
                <a:latin typeface="Segoe Print" panose="02000600000000000000" pitchFamily="2" charset="0"/>
              </a:rPr>
              <a:t>Gofynnwn</a:t>
            </a:r>
            <a:r>
              <a:rPr lang="en-GB" dirty="0" smtClean="0">
                <a:latin typeface="Segoe Print" panose="02000600000000000000" pitchFamily="2" charset="0"/>
              </a:rPr>
              <a:t> </a:t>
            </a:r>
            <a:r>
              <a:rPr lang="en-GB" dirty="0" err="1">
                <a:latin typeface="Segoe Print" panose="02000600000000000000" pitchFamily="2" charset="0"/>
              </a:rPr>
              <a:t>i’r</a:t>
            </a:r>
            <a:r>
              <a:rPr lang="en-GB" dirty="0">
                <a:latin typeface="Segoe Print" panose="02000600000000000000" pitchFamily="2" charset="0"/>
              </a:rPr>
              <a:t> plant </a:t>
            </a:r>
            <a:r>
              <a:rPr lang="en-GB" dirty="0" err="1">
                <a:latin typeface="Segoe Print" panose="02000600000000000000" pitchFamily="2" charset="0"/>
              </a:rPr>
              <a:t>ddod</a:t>
            </a:r>
            <a:r>
              <a:rPr lang="en-GB" dirty="0">
                <a:latin typeface="Segoe Print" panose="02000600000000000000" pitchFamily="2" charset="0"/>
              </a:rPr>
              <a:t> </a:t>
            </a:r>
            <a:r>
              <a:rPr lang="en-GB" dirty="0" err="1">
                <a:latin typeface="Segoe Print" panose="02000600000000000000" pitchFamily="2" charset="0"/>
              </a:rPr>
              <a:t>i’r</a:t>
            </a:r>
            <a:r>
              <a:rPr lang="en-GB" dirty="0">
                <a:latin typeface="Segoe Print" panose="02000600000000000000" pitchFamily="2" charset="0"/>
              </a:rPr>
              <a:t> </a:t>
            </a:r>
            <a:r>
              <a:rPr lang="en-GB" dirty="0" err="1">
                <a:latin typeface="Segoe Print" panose="02000600000000000000" pitchFamily="2" charset="0"/>
              </a:rPr>
              <a:t>ysgol</a:t>
            </a:r>
            <a:r>
              <a:rPr lang="en-GB" dirty="0">
                <a:latin typeface="Segoe Print" panose="02000600000000000000" pitchFamily="2" charset="0"/>
              </a:rPr>
              <a:t> </a:t>
            </a:r>
            <a:r>
              <a:rPr lang="en-GB" dirty="0" err="1" smtClean="0">
                <a:latin typeface="Segoe Print" panose="02000600000000000000" pitchFamily="2" charset="0"/>
              </a:rPr>
              <a:t>mewn</a:t>
            </a:r>
            <a:r>
              <a:rPr lang="en-GB" dirty="0" smtClean="0">
                <a:latin typeface="Segoe Print" panose="02000600000000000000" pitchFamily="2" charset="0"/>
              </a:rPr>
              <a:t> </a:t>
            </a:r>
            <a:r>
              <a:rPr lang="en-GB" dirty="0" err="1" smtClean="0">
                <a:latin typeface="Segoe Print" panose="02000600000000000000" pitchFamily="2" charset="0"/>
              </a:rPr>
              <a:t>gwisg</a:t>
            </a:r>
            <a:r>
              <a:rPr lang="en-GB" dirty="0" smtClean="0">
                <a:latin typeface="Segoe Print" panose="02000600000000000000" pitchFamily="2" charset="0"/>
              </a:rPr>
              <a:t> </a:t>
            </a:r>
            <a:r>
              <a:rPr lang="en-GB" dirty="0" err="1" smtClean="0">
                <a:latin typeface="Segoe Print" panose="02000600000000000000" pitchFamily="2" charset="0"/>
              </a:rPr>
              <a:t>ysgol</a:t>
            </a:r>
            <a:r>
              <a:rPr lang="en-GB" dirty="0" smtClean="0">
                <a:latin typeface="Segoe Print" panose="02000600000000000000" pitchFamily="2" charset="0"/>
              </a:rPr>
              <a:t> (</a:t>
            </a:r>
            <a:r>
              <a:rPr lang="en-GB" dirty="0" err="1" smtClean="0">
                <a:latin typeface="Segoe Print" panose="02000600000000000000" pitchFamily="2" charset="0"/>
              </a:rPr>
              <a:t>fel</a:t>
            </a:r>
            <a:r>
              <a:rPr lang="en-GB" dirty="0" smtClean="0">
                <a:latin typeface="Segoe Print" panose="02000600000000000000" pitchFamily="2" charset="0"/>
              </a:rPr>
              <a:t> </a:t>
            </a:r>
            <a:r>
              <a:rPr lang="en-GB" dirty="0" err="1" smtClean="0">
                <a:latin typeface="Segoe Print" panose="02000600000000000000" pitchFamily="2" charset="0"/>
              </a:rPr>
              <a:t>arfer</a:t>
            </a:r>
            <a:r>
              <a:rPr lang="en-GB" dirty="0" smtClean="0">
                <a:latin typeface="Segoe Print" panose="02000600000000000000" pitchFamily="2" charset="0"/>
              </a:rPr>
              <a:t>) </a:t>
            </a:r>
            <a:r>
              <a:rPr lang="en-GB" dirty="0" err="1" smtClean="0">
                <a:latin typeface="Segoe Print" panose="02000600000000000000" pitchFamily="2" charset="0"/>
              </a:rPr>
              <a:t>ar</a:t>
            </a:r>
            <a:r>
              <a:rPr lang="en-GB" dirty="0" smtClean="0">
                <a:latin typeface="Segoe Print" panose="02000600000000000000" pitchFamily="2" charset="0"/>
              </a:rPr>
              <a:t> </a:t>
            </a:r>
            <a:r>
              <a:rPr lang="en-GB" dirty="0" err="1" smtClean="0">
                <a:latin typeface="Segoe Print" panose="02000600000000000000" pitchFamily="2" charset="0"/>
              </a:rPr>
              <a:t>ddiwrnodau</a:t>
            </a:r>
            <a:r>
              <a:rPr lang="en-GB" dirty="0" smtClean="0">
                <a:latin typeface="Segoe Print" panose="02000600000000000000" pitchFamily="2" charset="0"/>
              </a:rPr>
              <a:t> </a:t>
            </a:r>
            <a:r>
              <a:rPr lang="en-GB" dirty="0" err="1" smtClean="0">
                <a:latin typeface="Segoe Print" panose="02000600000000000000" pitchFamily="2" charset="0"/>
              </a:rPr>
              <a:t>ymarfer</a:t>
            </a:r>
            <a:r>
              <a:rPr lang="en-GB" dirty="0" smtClean="0">
                <a:latin typeface="Segoe Print" panose="02000600000000000000" pitchFamily="2" charset="0"/>
              </a:rPr>
              <a:t> </a:t>
            </a:r>
            <a:r>
              <a:rPr lang="en-GB" dirty="0" err="1" smtClean="0">
                <a:latin typeface="Segoe Print" panose="02000600000000000000" pitchFamily="2" charset="0"/>
              </a:rPr>
              <a:t>corff</a:t>
            </a:r>
            <a:r>
              <a:rPr lang="en-GB" dirty="0" smtClean="0">
                <a:latin typeface="Segoe Print" panose="02000600000000000000" pitchFamily="2" charset="0"/>
              </a:rPr>
              <a:t>. </a:t>
            </a:r>
            <a:r>
              <a:rPr lang="en-GB" dirty="0" err="1" smtClean="0">
                <a:latin typeface="Segoe Print" panose="02000600000000000000" pitchFamily="2" charset="0"/>
              </a:rPr>
              <a:t>Mi</a:t>
            </a:r>
            <a:r>
              <a:rPr lang="en-GB" dirty="0" smtClean="0">
                <a:latin typeface="Segoe Print" panose="02000600000000000000" pitchFamily="2" charset="0"/>
              </a:rPr>
              <a:t> </a:t>
            </a:r>
            <a:r>
              <a:rPr lang="en-GB" dirty="0" err="1" smtClean="0">
                <a:latin typeface="Segoe Print" panose="02000600000000000000" pitchFamily="2" charset="0"/>
              </a:rPr>
              <a:t>fydd</a:t>
            </a:r>
            <a:r>
              <a:rPr lang="en-GB" dirty="0" smtClean="0">
                <a:latin typeface="Segoe Print" panose="02000600000000000000" pitchFamily="2" charset="0"/>
              </a:rPr>
              <a:t> y plant </a:t>
            </a:r>
            <a:r>
              <a:rPr lang="en-GB" dirty="0" err="1" smtClean="0">
                <a:latin typeface="Segoe Print" panose="02000600000000000000" pitchFamily="2" charset="0"/>
              </a:rPr>
              <a:t>yn</a:t>
            </a:r>
            <a:r>
              <a:rPr lang="en-GB" dirty="0" smtClean="0">
                <a:latin typeface="Segoe Print" panose="02000600000000000000" pitchFamily="2" charset="0"/>
              </a:rPr>
              <a:t> </a:t>
            </a:r>
            <a:r>
              <a:rPr lang="en-GB" dirty="0" err="1" smtClean="0">
                <a:latin typeface="Segoe Print" panose="02000600000000000000" pitchFamily="2" charset="0"/>
              </a:rPr>
              <a:t>newid</a:t>
            </a:r>
            <a:r>
              <a:rPr lang="en-GB" dirty="0" smtClean="0">
                <a:latin typeface="Segoe Print" panose="02000600000000000000" pitchFamily="2" charset="0"/>
              </a:rPr>
              <a:t> </a:t>
            </a:r>
            <a:r>
              <a:rPr lang="en-GB" dirty="0" err="1" smtClean="0">
                <a:latin typeface="Segoe Print" panose="02000600000000000000" pitchFamily="2" charset="0"/>
              </a:rPr>
              <a:t>mewn</a:t>
            </a:r>
            <a:r>
              <a:rPr lang="en-GB" dirty="0" smtClean="0">
                <a:latin typeface="Segoe Print" panose="02000600000000000000" pitchFamily="2" charset="0"/>
              </a:rPr>
              <a:t> </a:t>
            </a:r>
            <a:r>
              <a:rPr lang="en-GB" dirty="0" err="1" smtClean="0">
                <a:latin typeface="Segoe Print" panose="02000600000000000000" pitchFamily="2" charset="0"/>
              </a:rPr>
              <a:t>i’w</a:t>
            </a:r>
            <a:r>
              <a:rPr lang="en-GB" dirty="0" smtClean="0">
                <a:latin typeface="Segoe Print" panose="02000600000000000000" pitchFamily="2" charset="0"/>
              </a:rPr>
              <a:t> </a:t>
            </a:r>
            <a:r>
              <a:rPr lang="en-GB" dirty="0" err="1" smtClean="0">
                <a:latin typeface="Segoe Print" panose="02000600000000000000" pitchFamily="2" charset="0"/>
              </a:rPr>
              <a:t>gwisgoedd</a:t>
            </a:r>
            <a:r>
              <a:rPr lang="en-GB" dirty="0" smtClean="0">
                <a:latin typeface="Segoe Print" panose="02000600000000000000" pitchFamily="2" charset="0"/>
              </a:rPr>
              <a:t> </a:t>
            </a:r>
            <a:r>
              <a:rPr lang="en-GB" dirty="0" err="1" smtClean="0">
                <a:latin typeface="Segoe Print" panose="02000600000000000000" pitchFamily="2" charset="0"/>
              </a:rPr>
              <a:t>ymarfer</a:t>
            </a:r>
            <a:r>
              <a:rPr lang="en-GB" dirty="0" smtClean="0">
                <a:latin typeface="Segoe Print" panose="02000600000000000000" pitchFamily="2" charset="0"/>
              </a:rPr>
              <a:t> </a:t>
            </a:r>
            <a:r>
              <a:rPr lang="en-GB" dirty="0" err="1" smtClean="0">
                <a:latin typeface="Segoe Print" panose="02000600000000000000" pitchFamily="2" charset="0"/>
              </a:rPr>
              <a:t>corff</a:t>
            </a:r>
            <a:r>
              <a:rPr lang="en-GB" dirty="0" smtClean="0">
                <a:latin typeface="Segoe Print" panose="02000600000000000000" pitchFamily="2" charset="0"/>
              </a:rPr>
              <a:t> </a:t>
            </a:r>
            <a:r>
              <a:rPr lang="en-GB" dirty="0" err="1" smtClean="0">
                <a:latin typeface="Segoe Print" panose="02000600000000000000" pitchFamily="2" charset="0"/>
              </a:rPr>
              <a:t>cyn</a:t>
            </a:r>
            <a:r>
              <a:rPr lang="en-GB" dirty="0" smtClean="0">
                <a:latin typeface="Segoe Print" panose="02000600000000000000" pitchFamily="2" charset="0"/>
              </a:rPr>
              <a:t> y </a:t>
            </a:r>
            <a:r>
              <a:rPr lang="en-GB" dirty="0" err="1" smtClean="0">
                <a:latin typeface="Segoe Print" panose="02000600000000000000" pitchFamily="2" charset="0"/>
              </a:rPr>
              <a:t>sesiwn</a:t>
            </a:r>
            <a:r>
              <a:rPr lang="en-GB" dirty="0" smtClean="0">
                <a:latin typeface="Segoe Print" panose="02000600000000000000" pitchFamily="2" charset="0"/>
              </a:rPr>
              <a:t>. </a:t>
            </a:r>
          </a:p>
          <a:p>
            <a:pPr lvl="0"/>
            <a:endParaRPr lang="en-GB" dirty="0">
              <a:latin typeface="Segoe Print" panose="02000600000000000000" pitchFamily="2" charset="0"/>
            </a:endParaRPr>
          </a:p>
          <a:p>
            <a:pPr lvl="0"/>
            <a:r>
              <a:rPr lang="en-GB" i="1" dirty="0">
                <a:latin typeface="Segoe Print" panose="02000600000000000000" pitchFamily="2" charset="0"/>
              </a:rPr>
              <a:t>We ask that children come to school </a:t>
            </a:r>
            <a:r>
              <a:rPr lang="en-GB" i="1" dirty="0" smtClean="0">
                <a:latin typeface="Segoe Print" panose="02000600000000000000" pitchFamily="2" charset="0"/>
              </a:rPr>
              <a:t>on P.E days in school uniform (as normal). The children will be changing into their P.E kits in school. </a:t>
            </a:r>
            <a:endParaRPr lang="en-GB" sz="1600" b="1" i="1" dirty="0" smtClean="0">
              <a:latin typeface="Segoe Print" panose="02000600000000000000" pitchFamily="2" charset="0"/>
            </a:endParaRPr>
          </a:p>
          <a:p>
            <a:pPr lvl="0"/>
            <a:endParaRPr lang="en-GB" sz="1600" b="1" i="1" dirty="0">
              <a:latin typeface="Segoe Print" panose="02000600000000000000" pitchFamily="2" charset="0"/>
            </a:endParaRPr>
          </a:p>
          <a:p>
            <a:pPr lvl="0"/>
            <a:endParaRPr lang="en-GB" b="1" i="1" dirty="0">
              <a:latin typeface="Segoe Print" panose="02000600000000000000" pitchFamily="2" charset="0"/>
            </a:endParaRPr>
          </a:p>
          <a:p>
            <a:pPr lvl="0"/>
            <a:r>
              <a:rPr lang="en-GB" b="1" u="sng" dirty="0" err="1">
                <a:latin typeface="Segoe Print" panose="02000600000000000000" pitchFamily="2" charset="0"/>
              </a:rPr>
              <a:t>Ymgylchiadau</a:t>
            </a:r>
            <a:r>
              <a:rPr lang="en-GB" b="1" u="sng" dirty="0">
                <a:latin typeface="Segoe Print" panose="02000600000000000000" pitchFamily="2" charset="0"/>
              </a:rPr>
              <a:t> </a:t>
            </a:r>
            <a:r>
              <a:rPr lang="en-GB" b="1" u="sng" dirty="0" err="1">
                <a:latin typeface="Segoe Print" panose="02000600000000000000" pitchFamily="2" charset="0"/>
              </a:rPr>
              <a:t>presennol</a:t>
            </a:r>
            <a:r>
              <a:rPr lang="en-GB" b="1" u="sng" dirty="0">
                <a:latin typeface="Segoe Print" panose="02000600000000000000" pitchFamily="2" charset="0"/>
              </a:rPr>
              <a:t> / </a:t>
            </a:r>
            <a:r>
              <a:rPr lang="en-GB" b="1" i="1" u="sng" dirty="0">
                <a:latin typeface="Segoe Print" panose="02000600000000000000" pitchFamily="2" charset="0"/>
              </a:rPr>
              <a:t>Current Circumstances</a:t>
            </a:r>
          </a:p>
          <a:p>
            <a:pPr lvl="0"/>
            <a:r>
              <a:rPr lang="en-GB" sz="1600" b="1" i="1" u="sng" dirty="0" smtClean="0">
                <a:latin typeface="Segoe Print" panose="02000600000000000000" pitchFamily="2" charset="0"/>
              </a:rPr>
              <a:t> </a:t>
            </a:r>
            <a:endParaRPr lang="en-GB" sz="1600" b="1" i="1" u="sng" dirty="0">
              <a:latin typeface="Segoe Print" panose="02000600000000000000" pitchFamily="2" charset="0"/>
            </a:endParaRPr>
          </a:p>
          <a:p>
            <a:pPr lvl="0"/>
            <a:r>
              <a:rPr lang="en-GB" sz="1600" dirty="0">
                <a:latin typeface="Segoe Print" panose="02000600000000000000" pitchFamily="2" charset="0"/>
              </a:rPr>
              <a:t>-</a:t>
            </a:r>
            <a:r>
              <a:rPr lang="en-GB" sz="1600" dirty="0" err="1">
                <a:latin typeface="Segoe Print" panose="02000600000000000000" pitchFamily="2" charset="0"/>
              </a:rPr>
              <a:t>Dosbarth</a:t>
            </a:r>
            <a:r>
              <a:rPr lang="en-GB" sz="1600" dirty="0">
                <a:latin typeface="Segoe Print" panose="02000600000000000000" pitchFamily="2" charset="0"/>
              </a:rPr>
              <a:t> </a:t>
            </a:r>
            <a:r>
              <a:rPr lang="en-GB" sz="1600" dirty="0" smtClean="0">
                <a:latin typeface="Segoe Print" panose="02000600000000000000" pitchFamily="2" charset="0"/>
              </a:rPr>
              <a:t>Miss </a:t>
            </a:r>
            <a:r>
              <a:rPr lang="en-GB" sz="1600" dirty="0">
                <a:latin typeface="Segoe Print" panose="02000600000000000000" pitchFamily="2" charset="0"/>
              </a:rPr>
              <a:t>H</a:t>
            </a:r>
            <a:r>
              <a:rPr lang="en-GB" sz="1600" dirty="0" smtClean="0">
                <a:latin typeface="Segoe Print" panose="02000600000000000000" pitchFamily="2" charset="0"/>
              </a:rPr>
              <a:t>arris – </a:t>
            </a:r>
            <a:r>
              <a:rPr lang="en-GB" sz="1600" dirty="0" err="1" smtClean="0">
                <a:solidFill>
                  <a:srgbClr val="FF0000"/>
                </a:solidFill>
                <a:latin typeface="Segoe Print" panose="02000600000000000000" pitchFamily="2" charset="0"/>
              </a:rPr>
              <a:t>Dydd</a:t>
            </a:r>
            <a:r>
              <a:rPr lang="en-GB" sz="1600" dirty="0" smtClean="0">
                <a:solidFill>
                  <a:srgbClr val="FF0000"/>
                </a:solidFill>
                <a:latin typeface="Segoe Print" panose="02000600000000000000" pitchFamily="2" charset="0"/>
              </a:rPr>
              <a:t> </a:t>
            </a:r>
            <a:r>
              <a:rPr lang="en-GB" sz="1600" dirty="0" err="1" smtClean="0">
                <a:solidFill>
                  <a:srgbClr val="FF0000"/>
                </a:solidFill>
                <a:latin typeface="Segoe Print" panose="02000600000000000000" pitchFamily="2" charset="0"/>
              </a:rPr>
              <a:t>Llun</a:t>
            </a:r>
            <a:r>
              <a:rPr lang="en-GB" sz="1600" dirty="0" smtClean="0">
                <a:solidFill>
                  <a:srgbClr val="FF0000"/>
                </a:solidFill>
                <a:latin typeface="Segoe Print" panose="02000600000000000000" pitchFamily="2" charset="0"/>
              </a:rPr>
              <a:t> / Monday</a:t>
            </a:r>
            <a:endParaRPr lang="en-GB" sz="1600" dirty="0">
              <a:solidFill>
                <a:srgbClr val="FF0000"/>
              </a:solidFill>
              <a:latin typeface="Segoe Print" panose="02000600000000000000" pitchFamily="2" charset="0"/>
            </a:endParaRPr>
          </a:p>
          <a:p>
            <a:pPr lvl="0"/>
            <a:endParaRPr lang="en-GB" sz="1600" dirty="0">
              <a:latin typeface="Segoe Print" panose="02000600000000000000" pitchFamily="2" charset="0"/>
            </a:endParaRPr>
          </a:p>
          <a:p>
            <a:pPr lvl="0"/>
            <a:r>
              <a:rPr lang="en-GB" sz="1600" dirty="0">
                <a:latin typeface="Segoe Print" panose="02000600000000000000" pitchFamily="2" charset="0"/>
              </a:rPr>
              <a:t>-</a:t>
            </a:r>
            <a:r>
              <a:rPr lang="en-GB" sz="1600" dirty="0" err="1">
                <a:latin typeface="Segoe Print" panose="02000600000000000000" pitchFamily="2" charset="0"/>
              </a:rPr>
              <a:t>Dosbarth</a:t>
            </a:r>
            <a:r>
              <a:rPr lang="en-GB" sz="1600" dirty="0">
                <a:latin typeface="Segoe Print" panose="02000600000000000000" pitchFamily="2" charset="0"/>
              </a:rPr>
              <a:t> </a:t>
            </a:r>
            <a:r>
              <a:rPr lang="en-GB" sz="1600" dirty="0" smtClean="0">
                <a:latin typeface="Segoe Print" panose="02000600000000000000" pitchFamily="2" charset="0"/>
              </a:rPr>
              <a:t>Mrs Rees-Morgan – </a:t>
            </a:r>
            <a:r>
              <a:rPr lang="en-GB" sz="1600" dirty="0" err="1" smtClean="0">
                <a:solidFill>
                  <a:srgbClr val="FF0000"/>
                </a:solidFill>
                <a:latin typeface="Segoe Print" panose="02000600000000000000" pitchFamily="2" charset="0"/>
              </a:rPr>
              <a:t>Dydd</a:t>
            </a:r>
            <a:r>
              <a:rPr lang="en-GB" sz="1600" dirty="0">
                <a:solidFill>
                  <a:srgbClr val="FF0000"/>
                </a:solidFill>
                <a:latin typeface="Segoe Print" panose="02000600000000000000" pitchFamily="2" charset="0"/>
              </a:rPr>
              <a:t> </a:t>
            </a:r>
            <a:r>
              <a:rPr lang="en-GB" sz="1600" dirty="0" err="1" smtClean="0">
                <a:solidFill>
                  <a:srgbClr val="FF0000"/>
                </a:solidFill>
                <a:latin typeface="Segoe Print" panose="02000600000000000000" pitchFamily="2" charset="0"/>
              </a:rPr>
              <a:t>Llun</a:t>
            </a:r>
            <a:r>
              <a:rPr lang="en-GB" sz="1600" dirty="0" smtClean="0">
                <a:solidFill>
                  <a:srgbClr val="FF0000"/>
                </a:solidFill>
                <a:latin typeface="Segoe Print" panose="02000600000000000000" pitchFamily="2" charset="0"/>
              </a:rPr>
              <a:t> / Monday</a:t>
            </a:r>
            <a:endParaRPr lang="en-GB" sz="2800" b="1" i="1" u="sng" dirty="0">
              <a:solidFill>
                <a:srgbClr val="FF0000"/>
              </a:solidFill>
            </a:endParaRPr>
          </a:p>
        </p:txBody>
      </p:sp>
      <p:pic>
        <p:nvPicPr>
          <p:cNvPr id="8" name="Picture 7"/>
          <p:cNvPicPr>
            <a:picLocks noChangeAspect="1"/>
          </p:cNvPicPr>
          <p:nvPr/>
        </p:nvPicPr>
        <p:blipFill>
          <a:blip r:embed="rId5"/>
          <a:stretch>
            <a:fillRect/>
          </a:stretch>
        </p:blipFill>
        <p:spPr>
          <a:xfrm>
            <a:off x="2483768" y="5730758"/>
            <a:ext cx="3888432" cy="876149"/>
          </a:xfrm>
          <a:prstGeom prst="rect">
            <a:avLst/>
          </a:prstGeom>
        </p:spPr>
      </p:pic>
    </p:spTree>
    <p:custDataLst>
      <p:tags r:id="rId1"/>
    </p:custDataLst>
    <p:extLst>
      <p:ext uri="{BB962C8B-B14F-4D97-AF65-F5344CB8AC3E}">
        <p14:creationId xmlns:p14="http://schemas.microsoft.com/office/powerpoint/2010/main" val="23206275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2116" y="188640"/>
            <a:ext cx="974380" cy="1061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297766" y="303039"/>
            <a:ext cx="8378690" cy="461665"/>
          </a:xfrm>
          <a:prstGeom prst="rect">
            <a:avLst/>
          </a:prstGeom>
          <a:noFill/>
        </p:spPr>
        <p:txBody>
          <a:bodyPr wrap="square" lIns="91440" tIns="45720" rIns="91440" bIns="45720" rtlCol="0" anchor="t">
            <a:spAutoFit/>
          </a:bodyPr>
          <a:lstStyle/>
          <a:p>
            <a:r>
              <a:rPr lang="en-GB" sz="2400" b="1" u="sng" dirty="0" err="1" smtClean="0">
                <a:latin typeface="Segoe Print"/>
              </a:rPr>
              <a:t>Cysyniad</a:t>
            </a:r>
            <a:r>
              <a:rPr lang="en-GB" sz="2400" b="1" u="sng" dirty="0" smtClean="0">
                <a:latin typeface="Segoe Print"/>
              </a:rPr>
              <a:t> </a:t>
            </a:r>
            <a:r>
              <a:rPr lang="en-GB" sz="2400" b="1" u="sng" dirty="0" err="1" smtClean="0">
                <a:latin typeface="Segoe Print"/>
              </a:rPr>
              <a:t>Ysgol</a:t>
            </a:r>
            <a:r>
              <a:rPr lang="en-GB" sz="2400" b="1" u="sng" dirty="0" smtClean="0">
                <a:latin typeface="Segoe Print"/>
              </a:rPr>
              <a:t> </a:t>
            </a:r>
            <a:r>
              <a:rPr lang="en-GB" sz="2400" b="1" u="sng" dirty="0" err="1" smtClean="0">
                <a:latin typeface="Segoe Print"/>
              </a:rPr>
              <a:t>Gyfan</a:t>
            </a:r>
            <a:r>
              <a:rPr lang="en-GB" sz="2400" b="1" u="sng" dirty="0" smtClean="0">
                <a:latin typeface="Segoe Print"/>
              </a:rPr>
              <a:t> : </a:t>
            </a:r>
            <a:r>
              <a:rPr lang="en-GB" sz="2400" b="1" u="sng" dirty="0" err="1" smtClean="0">
                <a:latin typeface="Segoe Print"/>
              </a:rPr>
              <a:t>Caredigrwydd</a:t>
            </a:r>
            <a:endParaRPr lang="en-GB" sz="2400" b="1" u="sng" dirty="0">
              <a:latin typeface="Segoe Print"/>
            </a:endParaRPr>
          </a:p>
        </p:txBody>
      </p:sp>
      <p:sp>
        <p:nvSpPr>
          <p:cNvPr id="5" name="TextBox 4"/>
          <p:cNvSpPr txBox="1"/>
          <p:nvPr/>
        </p:nvSpPr>
        <p:spPr>
          <a:xfrm>
            <a:off x="251520" y="1125899"/>
            <a:ext cx="7931386" cy="4247317"/>
          </a:xfrm>
          <a:prstGeom prst="rect">
            <a:avLst/>
          </a:prstGeom>
          <a:noFill/>
        </p:spPr>
        <p:txBody>
          <a:bodyPr wrap="square" rtlCol="0">
            <a:spAutoFit/>
          </a:bodyPr>
          <a:lstStyle/>
          <a:p>
            <a:pPr marL="285750" indent="-285750">
              <a:buFont typeface="Arial" panose="020B0604020202020204" pitchFamily="34" charset="0"/>
              <a:buChar char="•"/>
            </a:pPr>
            <a:r>
              <a:rPr lang="en-GB" dirty="0" err="1" smtClean="0">
                <a:latin typeface="Bradley Hand ITC" panose="03070402050302030203" pitchFamily="66" charset="0"/>
              </a:rPr>
              <a:t>Cynllunio</a:t>
            </a:r>
            <a:r>
              <a:rPr lang="en-GB" dirty="0" smtClean="0">
                <a:latin typeface="Bradley Hand ITC" panose="03070402050302030203" pitchFamily="66" charset="0"/>
              </a:rPr>
              <a:t> </a:t>
            </a:r>
            <a:r>
              <a:rPr lang="en-GB" dirty="0" err="1" smtClean="0">
                <a:latin typeface="Bradley Hand ITC" panose="03070402050302030203" pitchFamily="66" charset="0"/>
              </a:rPr>
              <a:t>fel</a:t>
            </a:r>
            <a:r>
              <a:rPr lang="en-GB" dirty="0" smtClean="0">
                <a:latin typeface="Bradley Hand ITC" panose="03070402050302030203" pitchFamily="66" charset="0"/>
              </a:rPr>
              <a:t> </a:t>
            </a:r>
            <a:r>
              <a:rPr lang="en-GB" dirty="0" err="1" smtClean="0">
                <a:latin typeface="Bradley Hand ITC" panose="03070402050302030203" pitchFamily="66" charset="0"/>
              </a:rPr>
              <a:t>adran</a:t>
            </a:r>
            <a:r>
              <a:rPr lang="en-GB" dirty="0" smtClean="0">
                <a:latin typeface="Bradley Hand ITC" panose="03070402050302030203" pitchFamily="66" charset="0"/>
              </a:rPr>
              <a:t> </a:t>
            </a:r>
            <a:r>
              <a:rPr lang="en-GB" dirty="0" err="1" smtClean="0">
                <a:latin typeface="Bradley Hand ITC" panose="03070402050302030203" pitchFamily="66" charset="0"/>
              </a:rPr>
              <a:t>er</a:t>
            </a:r>
            <a:r>
              <a:rPr lang="en-GB" dirty="0" smtClean="0">
                <a:latin typeface="Bradley Hand ITC" panose="03070402050302030203" pitchFamily="66" charset="0"/>
              </a:rPr>
              <a:t> </a:t>
            </a:r>
            <a:r>
              <a:rPr lang="en-GB" dirty="0" err="1" smtClean="0">
                <a:latin typeface="Bradley Hand ITC" panose="03070402050302030203" pitchFamily="66" charset="0"/>
              </a:rPr>
              <a:t>mwyn</a:t>
            </a:r>
            <a:r>
              <a:rPr lang="en-GB" dirty="0" smtClean="0">
                <a:latin typeface="Bradley Hand ITC" panose="03070402050302030203" pitchFamily="66" charset="0"/>
              </a:rPr>
              <a:t> </a:t>
            </a:r>
            <a:r>
              <a:rPr lang="en-GB" dirty="0" err="1" smtClean="0">
                <a:latin typeface="Bradley Hand ITC" panose="03070402050302030203" pitchFamily="66" charset="0"/>
              </a:rPr>
              <a:t>sicrhau</a:t>
            </a:r>
            <a:r>
              <a:rPr lang="en-GB" dirty="0" smtClean="0">
                <a:latin typeface="Bradley Hand ITC" panose="03070402050302030203" pitchFamily="66" charset="0"/>
              </a:rPr>
              <a:t> </a:t>
            </a:r>
            <a:r>
              <a:rPr lang="en-GB" dirty="0" err="1" smtClean="0">
                <a:latin typeface="Bradley Hand ITC" panose="03070402050302030203" pitchFamily="66" charset="0"/>
              </a:rPr>
              <a:t>cysondeb</a:t>
            </a:r>
            <a:r>
              <a:rPr lang="en-GB" dirty="0" smtClean="0">
                <a:latin typeface="Bradley Hand ITC" panose="03070402050302030203" pitchFamily="66" charset="0"/>
              </a:rPr>
              <a:t> / Planning as a department for consistency.</a:t>
            </a:r>
          </a:p>
          <a:p>
            <a:pPr marL="285750" indent="-285750">
              <a:buFont typeface="Arial" panose="020B0604020202020204" pitchFamily="34" charset="0"/>
              <a:buChar char="•"/>
            </a:pPr>
            <a:r>
              <a:rPr lang="en-GB" dirty="0" err="1" smtClean="0">
                <a:latin typeface="Bradley Hand ITC" panose="03070402050302030203" pitchFamily="66" charset="0"/>
              </a:rPr>
              <a:t>Llais</a:t>
            </a:r>
            <a:r>
              <a:rPr lang="en-GB" dirty="0" smtClean="0">
                <a:latin typeface="Bradley Hand ITC" panose="03070402050302030203" pitchFamily="66" charset="0"/>
              </a:rPr>
              <a:t> y </a:t>
            </a:r>
            <a:r>
              <a:rPr lang="en-GB" dirty="0" err="1" smtClean="0">
                <a:latin typeface="Bradley Hand ITC" panose="03070402050302030203" pitchFamily="66" charset="0"/>
              </a:rPr>
              <a:t>plentyn</a:t>
            </a:r>
            <a:r>
              <a:rPr lang="en-GB" dirty="0" smtClean="0">
                <a:latin typeface="Bradley Hand ITC" panose="03070402050302030203" pitchFamily="66" charset="0"/>
              </a:rPr>
              <a:t> </a:t>
            </a:r>
            <a:r>
              <a:rPr lang="en-GB" dirty="0" err="1" smtClean="0">
                <a:latin typeface="Bradley Hand ITC" panose="03070402050302030203" pitchFamily="66" charset="0"/>
              </a:rPr>
              <a:t>yn</a:t>
            </a:r>
            <a:r>
              <a:rPr lang="en-GB" dirty="0" smtClean="0">
                <a:latin typeface="Bradley Hand ITC" panose="03070402050302030203" pitchFamily="66" charset="0"/>
              </a:rPr>
              <a:t> </a:t>
            </a:r>
            <a:r>
              <a:rPr lang="en-GB" dirty="0" err="1" smtClean="0">
                <a:latin typeface="Bradley Hand ITC" panose="03070402050302030203" pitchFamily="66" charset="0"/>
              </a:rPr>
              <a:t>bwydo</a:t>
            </a:r>
            <a:r>
              <a:rPr lang="en-GB" dirty="0" smtClean="0">
                <a:latin typeface="Bradley Hand ITC" panose="03070402050302030203" pitchFamily="66" charset="0"/>
              </a:rPr>
              <a:t> </a:t>
            </a:r>
            <a:r>
              <a:rPr lang="en-GB" dirty="0" err="1" smtClean="0">
                <a:latin typeface="Bradley Hand ITC" panose="03070402050302030203" pitchFamily="66" charset="0"/>
              </a:rPr>
              <a:t>mewn</a:t>
            </a:r>
            <a:r>
              <a:rPr lang="en-GB" dirty="0" smtClean="0">
                <a:latin typeface="Bradley Hand ITC" panose="03070402050302030203" pitchFamily="66" charset="0"/>
              </a:rPr>
              <a:t> </a:t>
            </a:r>
            <a:r>
              <a:rPr lang="en-GB" dirty="0" err="1" smtClean="0">
                <a:latin typeface="Bradley Hand ITC" panose="03070402050302030203" pitchFamily="66" charset="0"/>
              </a:rPr>
              <a:t>i’r</a:t>
            </a:r>
            <a:r>
              <a:rPr lang="en-GB" dirty="0" smtClean="0">
                <a:latin typeface="Bradley Hand ITC" panose="03070402050302030203" pitchFamily="66" charset="0"/>
              </a:rPr>
              <a:t> </a:t>
            </a:r>
            <a:r>
              <a:rPr lang="en-GB" dirty="0" err="1" smtClean="0">
                <a:latin typeface="Bradley Hand ITC" panose="03070402050302030203" pitchFamily="66" charset="0"/>
              </a:rPr>
              <a:t>thema</a:t>
            </a:r>
            <a:r>
              <a:rPr lang="en-GB" dirty="0" smtClean="0">
                <a:latin typeface="Bradley Hand ITC" panose="03070402050302030203" pitchFamily="66" charset="0"/>
              </a:rPr>
              <a:t> / </a:t>
            </a:r>
            <a:r>
              <a:rPr lang="en-GB" dirty="0" err="1" smtClean="0">
                <a:latin typeface="Bradley Hand ITC" panose="03070402050302030203" pitchFamily="66" charset="0"/>
              </a:rPr>
              <a:t>Childrens</a:t>
            </a:r>
            <a:r>
              <a:rPr lang="en-GB" dirty="0" smtClean="0">
                <a:latin typeface="Bradley Hand ITC" panose="03070402050302030203" pitchFamily="66" charset="0"/>
              </a:rPr>
              <a:t>’ voice contributes to planning.</a:t>
            </a:r>
          </a:p>
          <a:p>
            <a:pPr marL="285750" indent="-285750">
              <a:buFont typeface="Arial" panose="020B0604020202020204" pitchFamily="34" charset="0"/>
              <a:buChar char="•"/>
            </a:pPr>
            <a:r>
              <a:rPr lang="en-GB" dirty="0" err="1" smtClean="0">
                <a:latin typeface="Bradley Hand ITC" panose="03070402050302030203" pitchFamily="66" charset="0"/>
              </a:rPr>
              <a:t>Dylanwad</a:t>
            </a:r>
            <a:r>
              <a:rPr lang="en-GB" dirty="0" smtClean="0">
                <a:latin typeface="Bradley Hand ITC" panose="03070402050302030203" pitchFamily="66" charset="0"/>
              </a:rPr>
              <a:t> </a:t>
            </a:r>
            <a:r>
              <a:rPr lang="en-GB" dirty="0" err="1" smtClean="0">
                <a:latin typeface="Bradley Hand ITC" panose="03070402050302030203" pitchFamily="66" charset="0"/>
              </a:rPr>
              <a:t>disgybl</a:t>
            </a:r>
            <a:r>
              <a:rPr lang="en-GB" dirty="0" smtClean="0">
                <a:latin typeface="Bradley Hand ITC" panose="03070402050302030203" pitchFamily="66" charset="0"/>
              </a:rPr>
              <a:t> / Pupil influenced</a:t>
            </a:r>
          </a:p>
          <a:p>
            <a:endParaRPr lang="en-GB" dirty="0" smtClean="0">
              <a:latin typeface="Bradley Hand ITC" panose="03070402050302030203" pitchFamily="66" charset="0"/>
            </a:endParaRPr>
          </a:p>
          <a:p>
            <a:r>
              <a:rPr lang="en-GB" u="sng" dirty="0" err="1" smtClean="0">
                <a:latin typeface="Bradley Hand ITC" panose="03070402050302030203" pitchFamily="66" charset="0"/>
              </a:rPr>
              <a:t>Straeon</a:t>
            </a:r>
            <a:r>
              <a:rPr lang="en-GB" u="sng" dirty="0" smtClean="0">
                <a:latin typeface="Bradley Hand ITC" panose="03070402050302030203" pitchFamily="66" charset="0"/>
              </a:rPr>
              <a:t> / Stories</a:t>
            </a:r>
            <a:endParaRPr lang="en-GB" dirty="0" smtClean="0">
              <a:latin typeface="Bradley Hand ITC" panose="03070402050302030203" pitchFamily="66" charset="0"/>
            </a:endParaRPr>
          </a:p>
          <a:p>
            <a:endParaRPr lang="en-GB" dirty="0">
              <a:solidFill>
                <a:srgbClr val="00B050"/>
              </a:solidFill>
              <a:latin typeface="Bradley Hand ITC" panose="03070402050302030203" pitchFamily="66" charset="0"/>
            </a:endParaRPr>
          </a:p>
          <a:p>
            <a:r>
              <a:rPr lang="en-GB" dirty="0" smtClean="0">
                <a:solidFill>
                  <a:srgbClr val="00B050"/>
                </a:solidFill>
                <a:latin typeface="Bradley Hand ITC" panose="03070402050302030203" pitchFamily="66" charset="0"/>
              </a:rPr>
              <a:t>*</a:t>
            </a:r>
            <a:r>
              <a:rPr lang="en-GB" dirty="0" err="1" smtClean="0">
                <a:solidFill>
                  <a:srgbClr val="00B050"/>
                </a:solidFill>
                <a:latin typeface="Bradley Hand ITC" panose="03070402050302030203" pitchFamily="66" charset="0"/>
              </a:rPr>
              <a:t>Mae’n</a:t>
            </a:r>
            <a:r>
              <a:rPr lang="en-GB" dirty="0" smtClean="0">
                <a:solidFill>
                  <a:srgbClr val="00B050"/>
                </a:solidFill>
                <a:latin typeface="Bradley Hand ITC" panose="03070402050302030203" pitchFamily="66" charset="0"/>
              </a:rPr>
              <a:t> </a:t>
            </a:r>
            <a:r>
              <a:rPr lang="en-GB" dirty="0" err="1" smtClean="0">
                <a:solidFill>
                  <a:srgbClr val="00B050"/>
                </a:solidFill>
                <a:latin typeface="Bradley Hand ITC" panose="03070402050302030203" pitchFamily="66" charset="0"/>
              </a:rPr>
              <a:t>iawn</a:t>
            </a:r>
            <a:r>
              <a:rPr lang="en-GB" dirty="0" smtClean="0">
                <a:solidFill>
                  <a:srgbClr val="00B050"/>
                </a:solidFill>
                <a:latin typeface="Bradley Hand ITC" panose="03070402050302030203" pitchFamily="66" charset="0"/>
              </a:rPr>
              <a:t> </a:t>
            </a:r>
            <a:r>
              <a:rPr lang="en-GB" dirty="0" err="1" smtClean="0">
                <a:solidFill>
                  <a:srgbClr val="00B050"/>
                </a:solidFill>
                <a:latin typeface="Bradley Hand ITC" panose="03070402050302030203" pitchFamily="66" charset="0"/>
              </a:rPr>
              <a:t>i</a:t>
            </a:r>
            <a:r>
              <a:rPr lang="en-GB" dirty="0" smtClean="0">
                <a:solidFill>
                  <a:srgbClr val="00B050"/>
                </a:solidFill>
                <a:latin typeface="Bradley Hand ITC" panose="03070402050302030203" pitchFamily="66" charset="0"/>
              </a:rPr>
              <a:t> </a:t>
            </a:r>
            <a:r>
              <a:rPr lang="en-GB" dirty="0" err="1" smtClean="0">
                <a:solidFill>
                  <a:srgbClr val="00B050"/>
                </a:solidFill>
                <a:latin typeface="Bradley Hand ITC" panose="03070402050302030203" pitchFamily="66" charset="0"/>
              </a:rPr>
              <a:t>fod</a:t>
            </a:r>
            <a:r>
              <a:rPr lang="en-GB" dirty="0" smtClean="0">
                <a:solidFill>
                  <a:srgbClr val="00B050"/>
                </a:solidFill>
                <a:latin typeface="Bradley Hand ITC" panose="03070402050302030203" pitchFamily="66" charset="0"/>
              </a:rPr>
              <a:t> </a:t>
            </a:r>
            <a:r>
              <a:rPr lang="en-GB" dirty="0" err="1" smtClean="0">
                <a:solidFill>
                  <a:srgbClr val="00B050"/>
                </a:solidFill>
                <a:latin typeface="Bradley Hand ITC" panose="03070402050302030203" pitchFamily="66" charset="0"/>
              </a:rPr>
              <a:t>yn</a:t>
            </a:r>
            <a:r>
              <a:rPr lang="en-GB" dirty="0" smtClean="0">
                <a:solidFill>
                  <a:srgbClr val="00B050"/>
                </a:solidFill>
                <a:latin typeface="Bradley Hand ITC" panose="03070402050302030203" pitchFamily="66" charset="0"/>
              </a:rPr>
              <a:t> </a:t>
            </a:r>
            <a:r>
              <a:rPr lang="en-GB" dirty="0" err="1" smtClean="0">
                <a:solidFill>
                  <a:srgbClr val="00B050"/>
                </a:solidFill>
                <a:latin typeface="Bradley Hand ITC" panose="03070402050302030203" pitchFamily="66" charset="0"/>
              </a:rPr>
              <a:t>wahanol</a:t>
            </a:r>
            <a:r>
              <a:rPr lang="en-GB" dirty="0" smtClean="0">
                <a:solidFill>
                  <a:srgbClr val="00B050"/>
                </a:solidFill>
                <a:latin typeface="Bradley Hand ITC" panose="03070402050302030203" pitchFamily="66" charset="0"/>
              </a:rPr>
              <a:t>/ It’s ok to be different </a:t>
            </a:r>
          </a:p>
          <a:p>
            <a:r>
              <a:rPr lang="en-GB" dirty="0" err="1" smtClean="0">
                <a:latin typeface="Bradley Hand ITC" panose="03070402050302030203" pitchFamily="66" charset="0"/>
              </a:rPr>
              <a:t>Dysgu</a:t>
            </a:r>
            <a:r>
              <a:rPr lang="en-GB" dirty="0" smtClean="0">
                <a:latin typeface="Bradley Hand ITC" panose="03070402050302030203" pitchFamily="66" charset="0"/>
              </a:rPr>
              <a:t> am </a:t>
            </a:r>
            <a:r>
              <a:rPr lang="en-GB" dirty="0" err="1" smtClean="0">
                <a:latin typeface="Bradley Hand ITC" panose="03070402050302030203" pitchFamily="66" charset="0"/>
              </a:rPr>
              <a:t>garedigrwydd</a:t>
            </a:r>
            <a:r>
              <a:rPr lang="en-GB" dirty="0" smtClean="0">
                <a:latin typeface="Bradley Hand ITC" panose="03070402050302030203" pitchFamily="66" charset="0"/>
              </a:rPr>
              <a:t> </a:t>
            </a:r>
            <a:r>
              <a:rPr lang="en-GB" dirty="0" err="1" smtClean="0">
                <a:latin typeface="Bradley Hand ITC" panose="03070402050302030203" pitchFamily="66" charset="0"/>
              </a:rPr>
              <a:t>tuag</a:t>
            </a:r>
            <a:r>
              <a:rPr lang="en-GB" dirty="0" smtClean="0">
                <a:latin typeface="Bradley Hand ITC" panose="03070402050302030203" pitchFamily="66" charset="0"/>
              </a:rPr>
              <a:t> at </a:t>
            </a:r>
            <a:r>
              <a:rPr lang="en-GB" dirty="0" err="1" smtClean="0">
                <a:latin typeface="Bradley Hand ITC" panose="03070402050302030203" pitchFamily="66" charset="0"/>
              </a:rPr>
              <a:t>ein</a:t>
            </a:r>
            <a:r>
              <a:rPr lang="en-GB" dirty="0" smtClean="0">
                <a:latin typeface="Bradley Hand ITC" panose="03070402050302030203" pitchFamily="66" charset="0"/>
              </a:rPr>
              <a:t> </a:t>
            </a:r>
            <a:r>
              <a:rPr lang="en-GB" dirty="0" err="1" smtClean="0">
                <a:latin typeface="Bradley Hand ITC" panose="03070402050302030203" pitchFamily="66" charset="0"/>
              </a:rPr>
              <a:t>hun</a:t>
            </a:r>
            <a:r>
              <a:rPr lang="en-GB" dirty="0" smtClean="0">
                <a:latin typeface="Bradley Hand ITC" panose="03070402050302030203" pitchFamily="66" charset="0"/>
              </a:rPr>
              <a:t> / </a:t>
            </a:r>
            <a:r>
              <a:rPr lang="en-GB" i="1" dirty="0" smtClean="0">
                <a:latin typeface="Bradley Hand ITC" panose="03070402050302030203" pitchFamily="66" charset="0"/>
              </a:rPr>
              <a:t>Learn about kindness towards ourselves and others. </a:t>
            </a:r>
          </a:p>
          <a:p>
            <a:endParaRPr lang="en-GB" i="1" dirty="0" smtClean="0">
              <a:latin typeface="Bradley Hand ITC" panose="03070402050302030203" pitchFamily="66" charset="0"/>
            </a:endParaRPr>
          </a:p>
          <a:p>
            <a:r>
              <a:rPr lang="en-GB" i="1" dirty="0" smtClean="0">
                <a:latin typeface="Bradley Hand ITC" panose="03070402050302030203" pitchFamily="66" charset="0"/>
              </a:rPr>
              <a:t>*</a:t>
            </a:r>
            <a:r>
              <a:rPr lang="en-GB" dirty="0" err="1" smtClean="0">
                <a:solidFill>
                  <a:srgbClr val="7030A0"/>
                </a:solidFill>
                <a:latin typeface="Bradley Hand ITC" panose="03070402050302030203" pitchFamily="66" charset="0"/>
              </a:rPr>
              <a:t>Wyt</a:t>
            </a:r>
            <a:r>
              <a:rPr lang="en-GB" dirty="0" smtClean="0">
                <a:solidFill>
                  <a:srgbClr val="7030A0"/>
                </a:solidFill>
                <a:latin typeface="Bradley Hand ITC" panose="03070402050302030203" pitchFamily="66" charset="0"/>
              </a:rPr>
              <a:t> </a:t>
            </a:r>
            <a:r>
              <a:rPr lang="en-GB" dirty="0" err="1" smtClean="0">
                <a:solidFill>
                  <a:srgbClr val="7030A0"/>
                </a:solidFill>
                <a:latin typeface="Bradley Hand ITC" panose="03070402050302030203" pitchFamily="66" charset="0"/>
              </a:rPr>
              <a:t>ti</a:t>
            </a:r>
            <a:r>
              <a:rPr lang="en-GB" dirty="0" smtClean="0">
                <a:solidFill>
                  <a:srgbClr val="7030A0"/>
                </a:solidFill>
                <a:latin typeface="Bradley Hand ITC" panose="03070402050302030203" pitchFamily="66" charset="0"/>
              </a:rPr>
              <a:t> </a:t>
            </a:r>
            <a:r>
              <a:rPr lang="en-GB" dirty="0" err="1" smtClean="0">
                <a:solidFill>
                  <a:srgbClr val="7030A0"/>
                </a:solidFill>
                <a:latin typeface="Bradley Hand ITC" panose="03070402050302030203" pitchFamily="66" charset="0"/>
              </a:rPr>
              <a:t>wedi</a:t>
            </a:r>
            <a:r>
              <a:rPr lang="en-GB" dirty="0" smtClean="0">
                <a:solidFill>
                  <a:srgbClr val="7030A0"/>
                </a:solidFill>
                <a:latin typeface="Bradley Hand ITC" panose="03070402050302030203" pitchFamily="66" charset="0"/>
              </a:rPr>
              <a:t> </a:t>
            </a:r>
            <a:r>
              <a:rPr lang="en-GB" dirty="0" err="1" smtClean="0">
                <a:solidFill>
                  <a:srgbClr val="7030A0"/>
                </a:solidFill>
                <a:latin typeface="Bradley Hand ITC" panose="03070402050302030203" pitchFamily="66" charset="0"/>
              </a:rPr>
              <a:t>llenwi</a:t>
            </a:r>
            <a:r>
              <a:rPr lang="en-GB" dirty="0" smtClean="0">
                <a:solidFill>
                  <a:srgbClr val="7030A0"/>
                </a:solidFill>
                <a:latin typeface="Bradley Hand ITC" panose="03070402050302030203" pitchFamily="66" charset="0"/>
              </a:rPr>
              <a:t> </a:t>
            </a:r>
            <a:r>
              <a:rPr lang="en-GB" dirty="0" err="1" smtClean="0">
                <a:solidFill>
                  <a:srgbClr val="7030A0"/>
                </a:solidFill>
                <a:latin typeface="Bradley Hand ITC" panose="03070402050302030203" pitchFamily="66" charset="0"/>
              </a:rPr>
              <a:t>bwced</a:t>
            </a:r>
            <a:r>
              <a:rPr lang="en-GB" dirty="0" smtClean="0">
                <a:solidFill>
                  <a:srgbClr val="7030A0"/>
                </a:solidFill>
                <a:latin typeface="Bradley Hand ITC" panose="03070402050302030203" pitchFamily="66" charset="0"/>
              </a:rPr>
              <a:t> </a:t>
            </a:r>
            <a:r>
              <a:rPr lang="en-GB" dirty="0" err="1" smtClean="0">
                <a:solidFill>
                  <a:srgbClr val="7030A0"/>
                </a:solidFill>
                <a:latin typeface="Bradley Hand ITC" panose="03070402050302030203" pitchFamily="66" charset="0"/>
              </a:rPr>
              <a:t>heddiw</a:t>
            </a:r>
            <a:r>
              <a:rPr lang="en-GB" dirty="0" smtClean="0">
                <a:solidFill>
                  <a:srgbClr val="7030A0"/>
                </a:solidFill>
                <a:latin typeface="Bradley Hand ITC" panose="03070402050302030203" pitchFamily="66" charset="0"/>
              </a:rPr>
              <a:t>? / Have you filled a bucket today?</a:t>
            </a:r>
          </a:p>
          <a:p>
            <a:r>
              <a:rPr lang="en-GB" dirty="0" err="1" smtClean="0">
                <a:latin typeface="Bradley Hand ITC" panose="03070402050302030203" pitchFamily="66" charset="0"/>
              </a:rPr>
              <a:t>Pwysleisio’r</a:t>
            </a:r>
            <a:r>
              <a:rPr lang="en-GB" dirty="0" smtClean="0">
                <a:latin typeface="Bradley Hand ITC" panose="03070402050302030203" pitchFamily="66" charset="0"/>
              </a:rPr>
              <a:t> </a:t>
            </a:r>
            <a:r>
              <a:rPr lang="en-GB" dirty="0" err="1" smtClean="0">
                <a:latin typeface="Bradley Hand ITC" panose="03070402050302030203" pitchFamily="66" charset="0"/>
              </a:rPr>
              <a:t>pwysigrwydd</a:t>
            </a:r>
            <a:r>
              <a:rPr lang="en-GB" dirty="0" smtClean="0">
                <a:latin typeface="Bradley Hand ITC" panose="03070402050302030203" pitchFamily="66" charset="0"/>
              </a:rPr>
              <a:t> o </a:t>
            </a:r>
            <a:r>
              <a:rPr lang="en-GB" dirty="0" err="1" smtClean="0">
                <a:latin typeface="Bradley Hand ITC" panose="03070402050302030203" pitchFamily="66" charset="0"/>
              </a:rPr>
              <a:t>fod</a:t>
            </a:r>
            <a:r>
              <a:rPr lang="en-GB" dirty="0" smtClean="0">
                <a:latin typeface="Bradley Hand ITC" panose="03070402050302030203" pitchFamily="66" charset="0"/>
              </a:rPr>
              <a:t> </a:t>
            </a:r>
            <a:r>
              <a:rPr lang="en-GB" dirty="0" err="1" smtClean="0">
                <a:latin typeface="Bradley Hand ITC" panose="03070402050302030203" pitchFamily="66" charset="0"/>
              </a:rPr>
              <a:t>yn</a:t>
            </a:r>
            <a:r>
              <a:rPr lang="en-GB" dirty="0" smtClean="0">
                <a:latin typeface="Bradley Hand ITC" panose="03070402050302030203" pitchFamily="66" charset="0"/>
              </a:rPr>
              <a:t> </a:t>
            </a:r>
            <a:r>
              <a:rPr lang="en-GB" dirty="0" err="1" smtClean="0">
                <a:latin typeface="Bradley Hand ITC" panose="03070402050302030203" pitchFamily="66" charset="0"/>
              </a:rPr>
              <a:t>garedig</a:t>
            </a:r>
            <a:r>
              <a:rPr lang="en-GB" dirty="0" smtClean="0">
                <a:latin typeface="Bradley Hand ITC" panose="03070402050302030203" pitchFamily="66" charset="0"/>
              </a:rPr>
              <a:t> </a:t>
            </a:r>
            <a:r>
              <a:rPr lang="en-GB" dirty="0" err="1" smtClean="0">
                <a:latin typeface="Bradley Hand ITC" panose="03070402050302030203" pitchFamily="66" charset="0"/>
              </a:rPr>
              <a:t>tuag</a:t>
            </a:r>
            <a:r>
              <a:rPr lang="en-GB" dirty="0" smtClean="0">
                <a:latin typeface="Bradley Hand ITC" panose="03070402050302030203" pitchFamily="66" charset="0"/>
              </a:rPr>
              <a:t> at </a:t>
            </a:r>
            <a:r>
              <a:rPr lang="en-GB" dirty="0" err="1" smtClean="0">
                <a:latin typeface="Bradley Hand ITC" panose="03070402050302030203" pitchFamily="66" charset="0"/>
              </a:rPr>
              <a:t>eraill</a:t>
            </a:r>
            <a:r>
              <a:rPr lang="en-GB" dirty="0">
                <a:latin typeface="Bradley Hand ITC" panose="03070402050302030203" pitchFamily="66" charset="0"/>
              </a:rPr>
              <a:t> </a:t>
            </a:r>
            <a:r>
              <a:rPr lang="en-GB" dirty="0" err="1" smtClean="0">
                <a:latin typeface="Bradley Hand ITC" panose="03070402050302030203" pitchFamily="66" charset="0"/>
              </a:rPr>
              <a:t>wrth</a:t>
            </a:r>
            <a:r>
              <a:rPr lang="en-GB" dirty="0" smtClean="0">
                <a:latin typeface="Bradley Hand ITC" panose="03070402050302030203" pitchFamily="66" charset="0"/>
              </a:rPr>
              <a:t> </a:t>
            </a:r>
            <a:r>
              <a:rPr lang="en-GB" dirty="0" err="1" smtClean="0">
                <a:latin typeface="Bradley Hand ITC" panose="03070402050302030203" pitchFamily="66" charset="0"/>
              </a:rPr>
              <a:t>rannu</a:t>
            </a:r>
            <a:r>
              <a:rPr lang="en-GB" dirty="0" smtClean="0">
                <a:latin typeface="Bradley Hand ITC" panose="03070402050302030203" pitchFamily="66" charset="0"/>
              </a:rPr>
              <a:t> ac </a:t>
            </a:r>
            <a:r>
              <a:rPr lang="en-GB" dirty="0" err="1" smtClean="0">
                <a:latin typeface="Bradley Hand ITC" panose="03070402050302030203" pitchFamily="66" charset="0"/>
              </a:rPr>
              <a:t>ati</a:t>
            </a:r>
            <a:r>
              <a:rPr lang="en-GB" dirty="0">
                <a:latin typeface="Bradley Hand ITC" panose="03070402050302030203" pitchFamily="66" charset="0"/>
              </a:rPr>
              <a:t> </a:t>
            </a:r>
            <a:r>
              <a:rPr lang="en-GB" dirty="0" smtClean="0">
                <a:latin typeface="Bradley Hand ITC" panose="03070402050302030203" pitchFamily="66" charset="0"/>
              </a:rPr>
              <a:t>/ Emphasising the importance of being kind towards others by sharing.</a:t>
            </a:r>
          </a:p>
        </p:txBody>
      </p:sp>
      <p:pic>
        <p:nvPicPr>
          <p:cNvPr id="1026" name="Picture 2" descr="Have You Filled a Bucket Today? A Guide to Daily Happiness for Kids:  Amazon.co.uk: Carol McCloud: 8601200456028: Book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77743" y="5290512"/>
            <a:ext cx="1768746" cy="135486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Mae'n Iawn Bod Yn Wahanol / It's Okay to be Different : Todd Parr:  Amazon.co.uk: Book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48941" y="2420888"/>
            <a:ext cx="1067929" cy="108529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172129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69774" y="620688"/>
            <a:ext cx="8378690" cy="461665"/>
          </a:xfrm>
          <a:prstGeom prst="rect">
            <a:avLst/>
          </a:prstGeom>
          <a:noFill/>
        </p:spPr>
        <p:txBody>
          <a:bodyPr wrap="square" rtlCol="0">
            <a:spAutoFit/>
          </a:bodyPr>
          <a:lstStyle/>
          <a:p>
            <a:r>
              <a:rPr lang="en-GB" sz="2400" b="1" u="sng" dirty="0" err="1">
                <a:latin typeface="Segoe Print" panose="02000600000000000000" pitchFamily="2" charset="0"/>
              </a:rPr>
              <a:t>Cwricwlwm</a:t>
            </a:r>
            <a:r>
              <a:rPr lang="en-GB" sz="2400" b="1" u="sng" dirty="0">
                <a:latin typeface="Segoe Print" panose="02000600000000000000" pitchFamily="2" charset="0"/>
              </a:rPr>
              <a:t> </a:t>
            </a:r>
            <a:r>
              <a:rPr lang="en-GB" sz="2400" b="1" u="sng" dirty="0" err="1">
                <a:latin typeface="Segoe Print" panose="02000600000000000000" pitchFamily="2" charset="0"/>
              </a:rPr>
              <a:t>Newydd</a:t>
            </a:r>
            <a:r>
              <a:rPr lang="en-GB" sz="2400" b="1" u="sng" dirty="0">
                <a:latin typeface="Segoe Print" panose="02000600000000000000" pitchFamily="2" charset="0"/>
              </a:rPr>
              <a:t> /</a:t>
            </a:r>
            <a:r>
              <a:rPr lang="en-GB" sz="2400" b="1" i="1" u="sng" dirty="0">
                <a:latin typeface="Segoe Print" panose="02000600000000000000" pitchFamily="2" charset="0"/>
              </a:rPr>
              <a:t>New Curriculum</a:t>
            </a:r>
            <a:r>
              <a:rPr lang="en-GB" sz="2400" b="1" i="1" u="sng" dirty="0">
                <a:latin typeface="SassoonCRInfant" panose="02010503020300020003" pitchFamily="2" charset="0"/>
              </a:rPr>
              <a:t>.</a:t>
            </a:r>
          </a:p>
        </p:txBody>
      </p:sp>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0392" y="351470"/>
            <a:ext cx="792088" cy="862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Aspire 2Be on Twitter: &quot;This week's #teachmetuesday is for the Welsh  schools out there! Following on from last week's sketchnote about the  curriculum reforms in Wales as recommended by @GHCDon 🏴󠁧󠁢󠁷󠁬󠁳󠁿RT o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3502" y="1349039"/>
            <a:ext cx="3855420" cy="51405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04564" y="1357795"/>
            <a:ext cx="3843900" cy="5131804"/>
          </a:xfrm>
          <a:prstGeom prst="rect">
            <a:avLst/>
          </a:prstGeom>
        </p:spPr>
      </p:pic>
      <p:cxnSp>
        <p:nvCxnSpPr>
          <p:cNvPr id="10" name="Straight Connector 9"/>
          <p:cNvCxnSpPr/>
          <p:nvPr/>
        </p:nvCxnSpPr>
        <p:spPr>
          <a:xfrm>
            <a:off x="4559119" y="1586409"/>
            <a:ext cx="0" cy="472291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4931980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69774" y="404664"/>
            <a:ext cx="8378690" cy="677108"/>
          </a:xfrm>
          <a:prstGeom prst="rect">
            <a:avLst/>
          </a:prstGeom>
          <a:noFill/>
        </p:spPr>
        <p:txBody>
          <a:bodyPr wrap="square" rtlCol="0">
            <a:spAutoFit/>
          </a:bodyPr>
          <a:lstStyle/>
          <a:p>
            <a:r>
              <a:rPr lang="en-GB" sz="2000" u="sng" dirty="0" err="1" smtClean="0">
                <a:latin typeface="Segoe Print" panose="02000600000000000000" pitchFamily="2" charset="0"/>
              </a:rPr>
              <a:t>Darllen</a:t>
            </a:r>
            <a:r>
              <a:rPr lang="en-GB" sz="2000" u="sng" dirty="0" smtClean="0">
                <a:latin typeface="Segoe Print" panose="02000600000000000000" pitchFamily="2" charset="0"/>
              </a:rPr>
              <a:t> </a:t>
            </a:r>
            <a:r>
              <a:rPr lang="en-GB" sz="2000" u="sng" dirty="0" err="1" smtClean="0">
                <a:latin typeface="Segoe Print" panose="02000600000000000000" pitchFamily="2" charset="0"/>
              </a:rPr>
              <a:t>yn</a:t>
            </a:r>
            <a:r>
              <a:rPr lang="en-GB" sz="2000" u="sng" dirty="0" smtClean="0">
                <a:latin typeface="Segoe Print" panose="02000600000000000000" pitchFamily="2" charset="0"/>
              </a:rPr>
              <a:t> y t</a:t>
            </a:r>
            <a:r>
              <a:rPr lang="cy-GB" sz="2000" u="sng" dirty="0" smtClean="0">
                <a:latin typeface="Segoe Print" panose="02000600000000000000" pitchFamily="2" charset="0"/>
              </a:rPr>
              <a:t>ŷ / Reading at home</a:t>
            </a:r>
            <a:endParaRPr lang="en-GB" sz="2000" i="1" u="sng" dirty="0">
              <a:latin typeface="Segoe Print" panose="02000600000000000000" pitchFamily="2" charset="0"/>
            </a:endParaRPr>
          </a:p>
          <a:p>
            <a:endParaRPr lang="en-GB" i="1" dirty="0">
              <a:latin typeface="SassoonCRInfant" panose="02010503020300020003" pitchFamily="2" charset="0"/>
            </a:endParaRPr>
          </a:p>
        </p:txBody>
      </p:sp>
      <p:sp>
        <p:nvSpPr>
          <p:cNvPr id="3" name="TextBox 2"/>
          <p:cNvSpPr txBox="1"/>
          <p:nvPr/>
        </p:nvSpPr>
        <p:spPr>
          <a:xfrm>
            <a:off x="607910" y="1297796"/>
            <a:ext cx="7848872" cy="1384995"/>
          </a:xfrm>
          <a:prstGeom prst="rect">
            <a:avLst/>
          </a:prstGeom>
          <a:noFill/>
        </p:spPr>
        <p:txBody>
          <a:bodyPr wrap="square" rtlCol="0">
            <a:spAutoFit/>
          </a:bodyPr>
          <a:lstStyle/>
          <a:p>
            <a:endParaRPr lang="en-GB" sz="2800" dirty="0">
              <a:latin typeface="SassoonCRInfant" panose="02010503020300020003" pitchFamily="2" charset="0"/>
            </a:endParaRPr>
          </a:p>
          <a:p>
            <a:endParaRPr lang="en-GB" sz="2800" dirty="0">
              <a:latin typeface="SassoonCRInfant" panose="02010503020300020003" pitchFamily="2" charset="0"/>
            </a:endParaRPr>
          </a:p>
          <a:p>
            <a:endParaRPr lang="en-GB" sz="2800" dirty="0">
              <a:latin typeface="SassoonCRInfant" panose="02010503020300020003" pitchFamily="2" charset="0"/>
            </a:endParaRPr>
          </a:p>
        </p:txBody>
      </p:sp>
      <p:pic>
        <p:nvPicPr>
          <p:cNvPr id="9"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1601" y="959310"/>
            <a:ext cx="3040279" cy="2280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descr="https://attachments.office.net/owa/HarrisA171%40Hwbcymru.net/service.svc/s/GetAttachmentThumbnail?id=AQMkAGI0M2ZlYTk2LWQ1YWUtNDcxZi1iNzFlLWNhYmUzMWM0OTU3ZgBGAAADXBfvqebgEEGpjemul9m6cwcAuk26QjW0%2BEWJL7BzpIBaHQAAAgEMAAAAuk26QjW0%2BEWJL7BzpIBaHQAEOkxATwAAAAESABAAwt5HTrz9TkOw7HSxH36dIg%3D%3D&amp;thumbnailType=2&amp;token=eyJhbGciOiJSUzI1NiIsImtpZCI6IkZBRDY1NDI2MkM2QUYyOTYxQUExRThDQUI3OEZGMUIyNzBFNzA3RTkiLCJ0eXAiOiJKV1QiLCJ4NXQiOiItdFpVSml4cThwWWFvZWpLdDRfeHNuRG5CLWsifQ.eyJvcmlnaW4iOiJodHRwczovL291dGxvb2sub2ZmaWNlLmNvbSIsInVjIjoiNDc0YzFmNGQwZTMyNGZiY2FmMmMwZTNjMWE3YzM1YTIiLCJzaWduaW5fc3RhdGUiOiJbXCJpbmtub3dubnR3a1wiXSIsInZlciI6IkV4Y2hhbmdlLkNhbGxiYWNrLlYxIiwiYXBwY3R4c2VuZGVyIjoiT3dhRG93bmxvYWRANGYzZjBlNTItYjczNC00MTY0LTk0MDktMWI2MDFkMTQ3OTkzIiwiaXNzcmluZyI6IldXIiwiYXBwY3R4Ijoie1wibXNleGNocHJvdFwiOlwib3dhXCIsXCJwdWlkXCI6XCIxMTUzOTc3MDI1NjQ1NjU4NTIwXCIsXCJzY29wZVwiOlwiT3dhRG93bmxvYWRcIixcIm9pZFwiOlwiZDE5YjY5M2EtODUwYi00ZjY2LTk4MTctNDAwZTRhY2VhZmVkXCIsXCJwcmltYXJ5c2lkXCI6XCJTLTEtNS0yMS0yMTgzNTkxNDgzLTE2MzQ5NjgyNS01ODI0NTQzMDAtODcwMTY2M1wifSIsIm5iZiI6MTY0ODQ2MDkzNCwiZXhwIjoxNjQ4NDYxNTM0LCJpc3MiOiIwMDAwMDAwMi0wMDAwLTBmZjEtY2UwMC0wMDAwMDAwMDAwMDBANGYzZjBlNTItYjczNC00MTY0LTk0MDktMWI2MDFkMTQ3OTkzIiwiYXVkIjoiMDAwMDAwMDItMDAwMC0wZmYxLWNlMDAtMDAwMDAwMDAwMDAwL2F0dGFjaG1lbnRzLm9mZmljZS5uZXRANGYzZjBlNTItYjczNC00MTY0LTk0MDktMWI2MDFkMTQ3OTkzIiwiaGFwcCI6Im93YSJ9.lBW9bWTVyp8W1vmPiAIxXvrvppJjotboPxPU6IKPGgEvksMLA0mD5MeZwb5zQMnZWDIwfp4u8UAOiDAJmCmekOPoWnl4sWm1QPTahF0X8CFCnzkhtqifr5bxLm1Db-EJFJCw81uvhkIWHARdzt5C4SSsAeCAzvbPjMIFXOvGuaPJYmK4nBIwBucadTWOFkAoVaQHtKP_8h1Vc6a1E_J7b635NrFsu3hGb990Enzdrb10crgkvxmy3fwE6ys7h9kXgybqh4z4gJedTqYGoPlMUsxQb6T-3GmiO1I-keVkOnmVFRviQeCSqPc4aD3ALmqPzauXm37MrJaAGQj1cBd1bA&amp;X-OWA-CANARY=zaTGnMfSRkCPhKFQWluj6RCUiTigENoYtffinU-I0l4_wcEZs3mRLMdAoMLx_piSfw2QEpb38sQ.&amp;owa=outlook.office.com&amp;scriptVer=20220318002.04&amp;animation=tru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92409" y="969951"/>
            <a:ext cx="4520682" cy="238139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s://attachments.office.net/owa/HarrisA171%40Hwbcymru.net/service.svc/s/GetAttachmentThumbnail?id=AQMkAGI0M2ZlYTk2LWQ1YWUtNDcxZi1iNzFlLWNhYmUzMWM0OTU3ZgBGAAADXBfvqebgEEGpjemul9m6cwcAuk26QjW0%2BEWJL7BzpIBaHQAAAgEMAAAAuk26QjW0%2BEWJL7BzpIBaHQAEOkxATgAAAAESABAAsbyYDd97xUGQsbxCD4fN8w%3D%3D&amp;thumbnailType=2&amp;token=eyJhbGciOiJSUzI1NiIsImtpZCI6IkZBRDY1NDI2MkM2QUYyOTYxQUExRThDQUI3OEZGMUIyNzBFNzA3RTkiLCJ0eXAiOiJKV1QiLCJ4NXQiOiItdFpVSml4cThwWWFvZWpLdDRfeHNuRG5CLWsifQ.eyJvcmlnaW4iOiJodHRwczovL291dGxvb2sub2ZmaWNlLmNvbSIsInVjIjoiNDc0YzFmNGQwZTMyNGZiY2FmMmMwZTNjMWE3YzM1YTIiLCJzaWduaW5fc3RhdGUiOiJbXCJpbmtub3dubnR3a1wiXSIsInZlciI6IkV4Y2hhbmdlLkNhbGxiYWNrLlYxIiwiYXBwY3R4c2VuZGVyIjoiT3dhRG93bmxvYWRANGYzZjBlNTItYjczNC00MTY0LTk0MDktMWI2MDFkMTQ3OTkzIiwiaXNzcmluZyI6IldXIiwiYXBwY3R4Ijoie1wibXNleGNocHJvdFwiOlwib3dhXCIsXCJwdWlkXCI6XCIxMTUzOTc3MDI1NjQ1NjU4NTIwXCIsXCJzY29wZVwiOlwiT3dhRG93bmxvYWRcIixcIm9pZFwiOlwiZDE5YjY5M2EtODUwYi00ZjY2LTk4MTctNDAwZTRhY2VhZmVkXCIsXCJwcmltYXJ5c2lkXCI6XCJTLTEtNS0yMS0yMTgzNTkxNDgzLTE2MzQ5NjgyNS01ODI0NTQzMDAtODcwMTY2M1wifSIsIm5iZiI6MTY0ODQ2MDkzNCwiZXhwIjoxNjQ4NDYxNTM0LCJpc3MiOiIwMDAwMDAwMi0wMDAwLTBmZjEtY2UwMC0wMDAwMDAwMDAwMDBANGYzZjBlNTItYjczNC00MTY0LTk0MDktMWI2MDFkMTQ3OTkzIiwiYXVkIjoiMDAwMDAwMDItMDAwMC0wZmYxLWNlMDAtMDAwMDAwMDAwMDAwL2F0dGFjaG1lbnRzLm9mZmljZS5uZXRANGYzZjBlNTItYjczNC00MTY0LTk0MDktMWI2MDFkMTQ3OTkzIiwiaGFwcCI6Im93YSJ9.lBW9bWTVyp8W1vmPiAIxXvrvppJjotboPxPU6IKPGgEvksMLA0mD5MeZwb5zQMnZWDIwfp4u8UAOiDAJmCmekOPoWnl4sWm1QPTahF0X8CFCnzkhtqifr5bxLm1Db-EJFJCw81uvhkIWHARdzt5C4SSsAeCAzvbPjMIFXOvGuaPJYmK4nBIwBucadTWOFkAoVaQHtKP_8h1Vc6a1E_J7b635NrFsu3hGb990Enzdrb10crgkvxmy3fwE6ys7h9kXgybqh4z4gJedTqYGoPlMUsxQb6T-3GmiO1I-keVkOnmVFRviQeCSqPc4aD3ALmqPzauXm37MrJaAGQj1cBd1bA&amp;X-OWA-CANARY=J2lFmEz490OoFZBDrmJw8FCZFj-gENoYnDmLBWzeCjxC53WB9y4tWVixVYFpzsDMUrt_t1tdJAU.&amp;owa=outlook.office.com&amp;scriptVer=20220318002.04&amp;animation=tru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02804" y="4152684"/>
            <a:ext cx="6538391" cy="223224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196660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https://cloudfiles.j2e.com/mL76C8N98QyOr1rmR1-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073" t="6152" r="5882" b="8957"/>
          <a:stretch/>
        </p:blipFill>
        <p:spPr bwMode="auto">
          <a:xfrm rot="5400000">
            <a:off x="1599803" y="1150316"/>
            <a:ext cx="5944393" cy="4557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7072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Jesus Fuentes - Experience Center Manager - First Tech Federal Credit Union  | Linked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5716" y="361458"/>
            <a:ext cx="5112568" cy="61350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58991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69774" y="571671"/>
            <a:ext cx="5930418" cy="523220"/>
          </a:xfrm>
          <a:prstGeom prst="rect">
            <a:avLst/>
          </a:prstGeom>
          <a:noFill/>
        </p:spPr>
        <p:txBody>
          <a:bodyPr wrap="square" rtlCol="0">
            <a:spAutoFit/>
          </a:bodyPr>
          <a:lstStyle/>
          <a:p>
            <a:r>
              <a:rPr lang="en-GB" sz="2800" u="sng" dirty="0" err="1">
                <a:latin typeface="Segoe Print" panose="02000600000000000000" pitchFamily="2" charset="0"/>
              </a:rPr>
              <a:t>Gwisg</a:t>
            </a:r>
            <a:r>
              <a:rPr lang="en-GB" sz="2800" u="sng" dirty="0">
                <a:latin typeface="Segoe Print" panose="02000600000000000000" pitchFamily="2" charset="0"/>
              </a:rPr>
              <a:t> </a:t>
            </a:r>
            <a:r>
              <a:rPr lang="en-GB" sz="2800" u="sng" dirty="0" err="1" smtClean="0">
                <a:latin typeface="Segoe Print" panose="02000600000000000000" pitchFamily="2" charset="0"/>
              </a:rPr>
              <a:t>Ysgol</a:t>
            </a:r>
            <a:r>
              <a:rPr lang="en-GB" sz="2800" u="sng" dirty="0" smtClean="0">
                <a:latin typeface="Segoe Print" panose="02000600000000000000" pitchFamily="2" charset="0"/>
              </a:rPr>
              <a:t>/</a:t>
            </a:r>
            <a:r>
              <a:rPr lang="en-GB" sz="2800" i="1" u="sng" dirty="0" smtClean="0">
                <a:latin typeface="Segoe Print" panose="02000600000000000000" pitchFamily="2" charset="0"/>
              </a:rPr>
              <a:t>School</a:t>
            </a:r>
            <a:r>
              <a:rPr lang="en-GB" sz="2800" u="sng" dirty="0" smtClean="0">
                <a:latin typeface="Segoe Print" panose="02000600000000000000" pitchFamily="2" charset="0"/>
              </a:rPr>
              <a:t> </a:t>
            </a:r>
            <a:r>
              <a:rPr lang="en-GB" sz="2800" i="1" u="sng" dirty="0">
                <a:latin typeface="Segoe Print" panose="02000600000000000000" pitchFamily="2" charset="0"/>
              </a:rPr>
              <a:t>Uniform</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6376" y="379076"/>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5705" t="6524" r="18753" b="6698"/>
          <a:stretch/>
        </p:blipFill>
        <p:spPr bwMode="auto">
          <a:xfrm rot="5400000">
            <a:off x="1048227" y="835184"/>
            <a:ext cx="2395129" cy="3422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868415" y="1700808"/>
            <a:ext cx="144016" cy="144016"/>
          </a:xfrm>
          <a:prstGeom prst="rect">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5"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8754" t="23706" r="13468" b="2183"/>
          <a:stretch/>
        </p:blipFill>
        <p:spPr bwMode="auto">
          <a:xfrm>
            <a:off x="505862" y="3832906"/>
            <a:ext cx="3451350" cy="2620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0558"/>
          <a:stretch/>
        </p:blipFill>
        <p:spPr bwMode="auto">
          <a:xfrm rot="5400000">
            <a:off x="4958673" y="1716203"/>
            <a:ext cx="3213580" cy="3470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4032449" y="5350577"/>
            <a:ext cx="5004047" cy="1200329"/>
          </a:xfrm>
          <a:prstGeom prst="rect">
            <a:avLst/>
          </a:prstGeom>
          <a:noFill/>
        </p:spPr>
        <p:txBody>
          <a:bodyPr wrap="square" rtlCol="0">
            <a:spAutoFit/>
          </a:bodyPr>
          <a:lstStyle/>
          <a:p>
            <a:r>
              <a:rPr lang="en-GB" dirty="0" err="1">
                <a:latin typeface="Segoe Print" panose="02000600000000000000" pitchFamily="2" charset="0"/>
              </a:rPr>
              <a:t>Rwy’n</a:t>
            </a:r>
            <a:r>
              <a:rPr lang="en-GB" dirty="0">
                <a:latin typeface="Segoe Print" panose="02000600000000000000" pitchFamily="2" charset="0"/>
              </a:rPr>
              <a:t> </a:t>
            </a:r>
            <a:r>
              <a:rPr lang="en-GB" dirty="0" err="1">
                <a:latin typeface="Segoe Print" panose="02000600000000000000" pitchFamily="2" charset="0"/>
              </a:rPr>
              <a:t>flin</a:t>
            </a:r>
            <a:r>
              <a:rPr lang="en-GB" dirty="0">
                <a:latin typeface="Segoe Print" panose="02000600000000000000" pitchFamily="2" charset="0"/>
              </a:rPr>
              <a:t> </a:t>
            </a:r>
            <a:r>
              <a:rPr lang="en-GB" dirty="0" err="1">
                <a:latin typeface="Segoe Print" panose="02000600000000000000" pitchFamily="2" charset="0"/>
              </a:rPr>
              <a:t>mae</a:t>
            </a:r>
            <a:r>
              <a:rPr lang="en-GB" dirty="0">
                <a:latin typeface="Segoe Print" panose="02000600000000000000" pitchFamily="2" charset="0"/>
              </a:rPr>
              <a:t> </a:t>
            </a:r>
            <a:r>
              <a:rPr lang="en-GB" dirty="0" err="1">
                <a:latin typeface="Segoe Print" panose="02000600000000000000" pitchFamily="2" charset="0"/>
              </a:rPr>
              <a:t>fy</a:t>
            </a:r>
            <a:r>
              <a:rPr lang="en-GB" dirty="0">
                <a:latin typeface="Segoe Print" panose="02000600000000000000" pitchFamily="2" charset="0"/>
              </a:rPr>
              <a:t> </a:t>
            </a:r>
            <a:r>
              <a:rPr lang="en-GB" dirty="0" err="1">
                <a:latin typeface="Segoe Print" panose="02000600000000000000" pitchFamily="2" charset="0"/>
              </a:rPr>
              <a:t>nghrys</a:t>
            </a:r>
            <a:r>
              <a:rPr lang="en-GB" dirty="0">
                <a:latin typeface="Segoe Print" panose="02000600000000000000" pitchFamily="2" charset="0"/>
              </a:rPr>
              <a:t> </a:t>
            </a:r>
            <a:r>
              <a:rPr lang="en-GB" dirty="0" err="1">
                <a:latin typeface="Segoe Print" panose="02000600000000000000" pitchFamily="2" charset="0"/>
              </a:rPr>
              <a:t>yn</a:t>
            </a:r>
            <a:r>
              <a:rPr lang="en-GB" dirty="0">
                <a:latin typeface="Segoe Print" panose="02000600000000000000" pitchFamily="2" charset="0"/>
              </a:rPr>
              <a:t> </a:t>
            </a:r>
            <a:r>
              <a:rPr lang="en-GB" dirty="0" err="1">
                <a:latin typeface="Segoe Print" panose="02000600000000000000" pitchFamily="2" charset="0"/>
              </a:rPr>
              <a:t>frwnt</a:t>
            </a:r>
            <a:r>
              <a:rPr lang="en-GB" dirty="0">
                <a:latin typeface="Segoe Print" panose="02000600000000000000" pitchFamily="2" charset="0"/>
              </a:rPr>
              <a:t> </a:t>
            </a:r>
            <a:r>
              <a:rPr lang="en-GB" dirty="0" err="1">
                <a:latin typeface="Segoe Print" panose="02000600000000000000" pitchFamily="2" charset="0"/>
              </a:rPr>
              <a:t>ond</a:t>
            </a:r>
            <a:r>
              <a:rPr lang="en-GB" dirty="0">
                <a:latin typeface="Segoe Print" panose="02000600000000000000" pitchFamily="2" charset="0"/>
              </a:rPr>
              <a:t> </a:t>
            </a:r>
            <a:r>
              <a:rPr lang="en-GB" dirty="0" err="1">
                <a:latin typeface="Segoe Print" panose="02000600000000000000" pitchFamily="2" charset="0"/>
              </a:rPr>
              <a:t>mae’n</a:t>
            </a:r>
            <a:r>
              <a:rPr lang="en-GB" dirty="0">
                <a:latin typeface="Segoe Print" panose="02000600000000000000" pitchFamily="2" charset="0"/>
              </a:rPr>
              <a:t> </a:t>
            </a:r>
            <a:r>
              <a:rPr lang="en-GB" dirty="0" err="1">
                <a:latin typeface="Segoe Print" panose="02000600000000000000" pitchFamily="2" charset="0"/>
              </a:rPr>
              <a:t>dangos</a:t>
            </a:r>
            <a:r>
              <a:rPr lang="en-GB" dirty="0">
                <a:latin typeface="Segoe Print" panose="02000600000000000000" pitchFamily="2" charset="0"/>
              </a:rPr>
              <a:t> </a:t>
            </a:r>
            <a:r>
              <a:rPr lang="en-GB" dirty="0" err="1">
                <a:latin typeface="Segoe Print" panose="02000600000000000000" pitchFamily="2" charset="0"/>
              </a:rPr>
              <a:t>fy</a:t>
            </a:r>
            <a:r>
              <a:rPr lang="en-GB" dirty="0">
                <a:latin typeface="Segoe Print" panose="02000600000000000000" pitchFamily="2" charset="0"/>
              </a:rPr>
              <a:t> mod </a:t>
            </a:r>
            <a:r>
              <a:rPr lang="en-GB" dirty="0" err="1">
                <a:latin typeface="Segoe Print" panose="02000600000000000000" pitchFamily="2" charset="0"/>
              </a:rPr>
              <a:t>yn</a:t>
            </a:r>
            <a:r>
              <a:rPr lang="en-GB" dirty="0">
                <a:latin typeface="Segoe Print" panose="02000600000000000000" pitchFamily="2" charset="0"/>
              </a:rPr>
              <a:t> </a:t>
            </a:r>
            <a:r>
              <a:rPr lang="en-GB" dirty="0" err="1">
                <a:latin typeface="Segoe Print" panose="02000600000000000000" pitchFamily="2" charset="0"/>
              </a:rPr>
              <a:t>dysgu</a:t>
            </a:r>
            <a:r>
              <a:rPr lang="en-GB" dirty="0">
                <a:latin typeface="Segoe Print" panose="02000600000000000000" pitchFamily="2" charset="0"/>
              </a:rPr>
              <a:t> / </a:t>
            </a:r>
            <a:r>
              <a:rPr lang="en-GB" b="1" i="1" dirty="0">
                <a:latin typeface="Segoe Print" panose="02000600000000000000" pitchFamily="2" charset="0"/>
              </a:rPr>
              <a:t>I’m sorry that my shirt got dirty but it shows I’ve been learning!</a:t>
            </a:r>
          </a:p>
        </p:txBody>
      </p:sp>
    </p:spTree>
    <p:custDataLst>
      <p:tags r:id="rId1"/>
    </p:custDataLst>
    <p:extLst>
      <p:ext uri="{BB962C8B-B14F-4D97-AF65-F5344CB8AC3E}">
        <p14:creationId xmlns:p14="http://schemas.microsoft.com/office/powerpoint/2010/main" val="27556973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3901" y="188640"/>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251520" y="375047"/>
            <a:ext cx="8378690" cy="461665"/>
          </a:xfrm>
          <a:prstGeom prst="rect">
            <a:avLst/>
          </a:prstGeom>
          <a:noFill/>
        </p:spPr>
        <p:txBody>
          <a:bodyPr wrap="square" rtlCol="0">
            <a:spAutoFit/>
          </a:bodyPr>
          <a:lstStyle/>
          <a:p>
            <a:r>
              <a:rPr lang="en-GB" sz="2400" b="1" u="sng" dirty="0" err="1">
                <a:latin typeface="Segoe Print" panose="02000600000000000000" pitchFamily="2" charset="0"/>
              </a:rPr>
              <a:t>Sesiynau</a:t>
            </a:r>
            <a:r>
              <a:rPr lang="en-GB" sz="2400" b="1" u="sng" dirty="0">
                <a:latin typeface="Segoe Print" panose="02000600000000000000" pitchFamily="2" charset="0"/>
              </a:rPr>
              <a:t> </a:t>
            </a:r>
            <a:r>
              <a:rPr lang="en-GB" sz="2400" b="1" u="sng" dirty="0" err="1">
                <a:latin typeface="Segoe Print" panose="02000600000000000000" pitchFamily="2" charset="0"/>
              </a:rPr>
              <a:t>Ysgol</a:t>
            </a:r>
            <a:r>
              <a:rPr lang="en-GB" sz="2400" b="1" u="sng" dirty="0">
                <a:latin typeface="Segoe Print" panose="02000600000000000000" pitchFamily="2" charset="0"/>
              </a:rPr>
              <a:t> </a:t>
            </a:r>
            <a:r>
              <a:rPr lang="en-GB" sz="2400" b="1" u="sng" dirty="0" err="1">
                <a:latin typeface="Segoe Print" panose="02000600000000000000" pitchFamily="2" charset="0"/>
              </a:rPr>
              <a:t>Goed</a:t>
            </a:r>
            <a:r>
              <a:rPr lang="en-GB" sz="2400" b="1" u="sng" dirty="0">
                <a:latin typeface="Segoe Print" panose="02000600000000000000" pitchFamily="2" charset="0"/>
              </a:rPr>
              <a:t> / Forest School Sessions </a:t>
            </a:r>
            <a:endParaRPr lang="en-GB" sz="2400" b="1" i="1" u="sng" dirty="0">
              <a:latin typeface="SassoonCRInfant" panose="02010503020300020003" pitchFamily="2" charset="0"/>
            </a:endParaRPr>
          </a:p>
        </p:txBody>
      </p:sp>
      <p:sp>
        <p:nvSpPr>
          <p:cNvPr id="4" name="TextBox 3"/>
          <p:cNvSpPr txBox="1"/>
          <p:nvPr/>
        </p:nvSpPr>
        <p:spPr>
          <a:xfrm>
            <a:off x="323528" y="1349039"/>
            <a:ext cx="8640960" cy="4384217"/>
          </a:xfrm>
          <a:prstGeom prst="rect">
            <a:avLst/>
          </a:prstGeom>
          <a:noFill/>
        </p:spPr>
        <p:txBody>
          <a:bodyPr wrap="square" rtlCol="0">
            <a:spAutoFit/>
          </a:bodyPr>
          <a:lstStyle/>
          <a:p>
            <a:pPr fontAlgn="base"/>
            <a:r>
              <a:rPr lang="en-US" dirty="0" err="1">
                <a:solidFill>
                  <a:srgbClr val="000000"/>
                </a:solidFill>
                <a:latin typeface="Segoe Print" panose="02000600000000000000" pitchFamily="2" charset="0"/>
              </a:rPr>
              <a:t>Prif</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bwriad</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Ysgol</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Goed</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yw</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i</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annog</a:t>
            </a:r>
            <a:r>
              <a:rPr lang="en-US" dirty="0">
                <a:solidFill>
                  <a:srgbClr val="000000"/>
                </a:solidFill>
                <a:latin typeface="Segoe Print" panose="02000600000000000000" pitchFamily="2" charset="0"/>
              </a:rPr>
              <a:t> plant </a:t>
            </a:r>
            <a:r>
              <a:rPr lang="en-US" dirty="0" err="1">
                <a:solidFill>
                  <a:srgbClr val="000000"/>
                </a:solidFill>
                <a:latin typeface="Segoe Print" panose="02000600000000000000" pitchFamily="2" charset="0"/>
              </a:rPr>
              <a:t>i</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fwynhau</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gwerthfawrogi</a:t>
            </a:r>
            <a:r>
              <a:rPr lang="en-US" dirty="0">
                <a:solidFill>
                  <a:srgbClr val="000000"/>
                </a:solidFill>
                <a:latin typeface="Segoe Print" panose="02000600000000000000" pitchFamily="2" charset="0"/>
              </a:rPr>
              <a:t> a </a:t>
            </a:r>
            <a:r>
              <a:rPr lang="en-US" dirty="0" err="1">
                <a:solidFill>
                  <a:srgbClr val="000000"/>
                </a:solidFill>
                <a:latin typeface="Segoe Print" panose="02000600000000000000" pitchFamily="2" charset="0"/>
              </a:rPr>
              <a:t>chwilota</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yn</a:t>
            </a:r>
            <a:r>
              <a:rPr lang="en-US" dirty="0">
                <a:solidFill>
                  <a:srgbClr val="000000"/>
                </a:solidFill>
                <a:latin typeface="Segoe Print" panose="02000600000000000000" pitchFamily="2" charset="0"/>
              </a:rPr>
              <a:t> y </a:t>
            </a:r>
            <a:r>
              <a:rPr lang="en-US" dirty="0" err="1">
                <a:solidFill>
                  <a:srgbClr val="000000"/>
                </a:solidFill>
                <a:latin typeface="Segoe Print" panose="02000600000000000000" pitchFamily="2" charset="0"/>
              </a:rPr>
              <a:t>byd</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natur</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Mae’n</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cynnig</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cyfleoedd</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i</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blant</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ddatblygu</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eu</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strwythur</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holistaidd</a:t>
            </a:r>
            <a:r>
              <a:rPr lang="en-US" dirty="0">
                <a:solidFill>
                  <a:srgbClr val="000000"/>
                </a:solidFill>
                <a:latin typeface="Segoe Print" panose="02000600000000000000" pitchFamily="2" charset="0"/>
              </a:rPr>
              <a:t> ac </a:t>
            </a:r>
            <a:r>
              <a:rPr lang="en-US" dirty="0" err="1">
                <a:solidFill>
                  <a:srgbClr val="000000"/>
                </a:solidFill>
                <a:latin typeface="Segoe Print" panose="02000600000000000000" pitchFamily="2" charset="0"/>
              </a:rPr>
              <a:t>i</a:t>
            </a:r>
            <a:r>
              <a:rPr lang="en-US" dirty="0" smtClean="0">
                <a:solidFill>
                  <a:srgbClr val="000000"/>
                </a:solidFill>
                <a:latin typeface="Segoe Print" panose="02000600000000000000" pitchFamily="2" charset="0"/>
              </a:rPr>
              <a:t> </a:t>
            </a:r>
            <a:r>
              <a:rPr lang="en-US" dirty="0" err="1" smtClean="0">
                <a:solidFill>
                  <a:srgbClr val="000000"/>
                </a:solidFill>
                <a:latin typeface="Segoe Print" panose="02000600000000000000" pitchFamily="2" charset="0"/>
              </a:rPr>
              <a:t>asesu</a:t>
            </a:r>
            <a:r>
              <a:rPr lang="en-US" dirty="0" smtClean="0">
                <a:solidFill>
                  <a:srgbClr val="000000"/>
                </a:solidFill>
                <a:latin typeface="Segoe Print" panose="02000600000000000000" pitchFamily="2" charset="0"/>
              </a:rPr>
              <a:t> </a:t>
            </a:r>
            <a:r>
              <a:rPr lang="en-US" dirty="0">
                <a:solidFill>
                  <a:srgbClr val="000000"/>
                </a:solidFill>
                <a:latin typeface="Segoe Print" panose="02000600000000000000" pitchFamily="2" charset="0"/>
              </a:rPr>
              <a:t>a </a:t>
            </a:r>
            <a:r>
              <a:rPr lang="en-US" dirty="0" err="1">
                <a:solidFill>
                  <a:srgbClr val="000000"/>
                </a:solidFill>
                <a:latin typeface="Segoe Print" panose="02000600000000000000" pitchFamily="2" charset="0"/>
              </a:rPr>
              <a:t>rheoli</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risg</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yn</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annibynnol</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Yn</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ganolog</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i</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hyn</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mae’r</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amgylchedd</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drwy</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brofi’r</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tymhorau</a:t>
            </a:r>
            <a:r>
              <a:rPr lang="en-US" dirty="0">
                <a:solidFill>
                  <a:srgbClr val="000000"/>
                </a:solidFill>
                <a:latin typeface="Segoe Print" panose="02000600000000000000" pitchFamily="2" charset="0"/>
              </a:rPr>
              <a:t> a </a:t>
            </a:r>
            <a:r>
              <a:rPr lang="en-US" dirty="0" err="1">
                <a:solidFill>
                  <a:srgbClr val="000000"/>
                </a:solidFill>
                <a:latin typeface="Segoe Print" panose="02000600000000000000" pitchFamily="2" charset="0"/>
              </a:rPr>
              <a:t>rhyfeddodau’r</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byd</a:t>
            </a:r>
            <a:r>
              <a:rPr lang="en-US" dirty="0">
                <a:solidFill>
                  <a:srgbClr val="000000"/>
                </a:solidFill>
                <a:latin typeface="Segoe Print" panose="02000600000000000000" pitchFamily="2" charset="0"/>
              </a:rPr>
              <a:t> </a:t>
            </a:r>
            <a:r>
              <a:rPr lang="en-US" dirty="0" err="1" smtClean="0">
                <a:solidFill>
                  <a:srgbClr val="000000"/>
                </a:solidFill>
                <a:latin typeface="Segoe Print" panose="02000600000000000000" pitchFamily="2" charset="0"/>
              </a:rPr>
              <a:t>natur</a:t>
            </a:r>
            <a:r>
              <a:rPr lang="en-US" dirty="0" smtClean="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o’u</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cwmpas</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Magu</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hyder</a:t>
            </a:r>
            <a:r>
              <a:rPr lang="en-US" dirty="0">
                <a:solidFill>
                  <a:srgbClr val="000000"/>
                </a:solidFill>
                <a:latin typeface="Segoe Print" panose="02000600000000000000" pitchFamily="2" charset="0"/>
              </a:rPr>
              <a:t> a </a:t>
            </a:r>
            <a:r>
              <a:rPr lang="en-US" dirty="0" err="1">
                <a:solidFill>
                  <a:srgbClr val="000000"/>
                </a:solidFill>
                <a:latin typeface="Segoe Print" panose="02000600000000000000" pitchFamily="2" charset="0"/>
              </a:rPr>
              <a:t>pharch</a:t>
            </a:r>
            <a:r>
              <a:rPr lang="en-US" dirty="0">
                <a:solidFill>
                  <a:srgbClr val="000000"/>
                </a:solidFill>
                <a:latin typeface="Segoe Print" panose="02000600000000000000" pitchFamily="2" charset="0"/>
              </a:rPr>
              <a:t> at </a:t>
            </a:r>
            <a:r>
              <a:rPr lang="en-US" dirty="0" err="1">
                <a:solidFill>
                  <a:srgbClr val="000000"/>
                </a:solidFill>
                <a:latin typeface="Segoe Print" panose="02000600000000000000" pitchFamily="2" charset="0"/>
              </a:rPr>
              <a:t>bobl</a:t>
            </a:r>
            <a:r>
              <a:rPr lang="en-US" dirty="0">
                <a:solidFill>
                  <a:srgbClr val="000000"/>
                </a:solidFill>
                <a:latin typeface="Segoe Print" panose="02000600000000000000" pitchFamily="2" charset="0"/>
              </a:rPr>
              <a:t> a </a:t>
            </a:r>
            <a:r>
              <a:rPr lang="en-US" dirty="0" err="1">
                <a:solidFill>
                  <a:srgbClr val="000000"/>
                </a:solidFill>
                <a:latin typeface="Segoe Print" panose="02000600000000000000" pitchFamily="2" charset="0"/>
              </a:rPr>
              <a:t>natur</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yw</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ein</a:t>
            </a:r>
            <a:r>
              <a:rPr lang="en-US" dirty="0">
                <a:solidFill>
                  <a:srgbClr val="000000"/>
                </a:solidFill>
                <a:latin typeface="Segoe Print" panose="02000600000000000000" pitchFamily="2" charset="0"/>
              </a:rPr>
              <a:t> nod a </a:t>
            </a:r>
            <a:r>
              <a:rPr lang="en-US" dirty="0" err="1">
                <a:solidFill>
                  <a:srgbClr val="000000"/>
                </a:solidFill>
                <a:latin typeface="Segoe Print" panose="02000600000000000000" pitchFamily="2" charset="0"/>
              </a:rPr>
              <a:t>rhoi’r</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cyfle</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i</a:t>
            </a:r>
            <a:r>
              <a:rPr lang="en-US" dirty="0">
                <a:solidFill>
                  <a:srgbClr val="000000"/>
                </a:solidFill>
                <a:latin typeface="Segoe Print" panose="02000600000000000000" pitchFamily="2" charset="0"/>
              </a:rPr>
              <a:t> bob </a:t>
            </a:r>
            <a:r>
              <a:rPr lang="en-US" dirty="0" err="1">
                <a:solidFill>
                  <a:srgbClr val="000000"/>
                </a:solidFill>
                <a:latin typeface="Segoe Print" panose="02000600000000000000" pitchFamily="2" charset="0"/>
              </a:rPr>
              <a:t>plentyn</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lwyddo</a:t>
            </a:r>
            <a:r>
              <a:rPr lang="en-US" dirty="0">
                <a:solidFill>
                  <a:srgbClr val="000000"/>
                </a:solidFill>
                <a:latin typeface="Segoe Print" panose="02000600000000000000" pitchFamily="2" charset="0"/>
              </a:rPr>
              <a:t>.</a:t>
            </a:r>
          </a:p>
          <a:p>
            <a:pPr fontAlgn="base"/>
            <a:endParaRPr lang="en-US" dirty="0">
              <a:solidFill>
                <a:srgbClr val="000000"/>
              </a:solidFill>
              <a:latin typeface="Segoe Print" panose="02000600000000000000" pitchFamily="2" charset="0"/>
            </a:endParaRPr>
          </a:p>
          <a:p>
            <a:pPr fontAlgn="base"/>
            <a:r>
              <a:rPr lang="en-US" i="1" dirty="0">
                <a:solidFill>
                  <a:srgbClr val="000000"/>
                </a:solidFill>
                <a:latin typeface="Segoe Print" panose="02000600000000000000" pitchFamily="2" charset="0"/>
              </a:rPr>
              <a:t>The main aim of Forest School is to encourage children to enjoy, appreciate and explore the natural environment. The approach promotes the children’s holistic development and to confidently assess and manage risks independently. Central to all of this is the environment. Children experience the seasons, the wonders of nature and the world around them. Forest School’s aim is to boost children’s self-confidence and respect to themselves, others and nature and to ensure they know how it feels to succeed.</a:t>
            </a:r>
          </a:p>
        </p:txBody>
      </p:sp>
      <p:pic>
        <p:nvPicPr>
          <p:cNvPr id="5" name="Picture 2" descr="Cathedral - Forest Schoo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92724" y="5229200"/>
            <a:ext cx="3195700" cy="1417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5740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69774" y="476672"/>
            <a:ext cx="8378690" cy="5909310"/>
          </a:xfrm>
          <a:prstGeom prst="rect">
            <a:avLst/>
          </a:prstGeom>
          <a:noFill/>
        </p:spPr>
        <p:txBody>
          <a:bodyPr wrap="square" rtlCol="0">
            <a:spAutoFit/>
          </a:bodyPr>
          <a:lstStyle/>
          <a:p>
            <a:r>
              <a:rPr lang="en-GB" sz="2400" u="sng" dirty="0" err="1">
                <a:latin typeface="Segoe Print" panose="02000600000000000000" pitchFamily="2" charset="0"/>
              </a:rPr>
              <a:t>Tudalen</a:t>
            </a:r>
            <a:r>
              <a:rPr lang="en-GB" sz="2400" u="sng" dirty="0">
                <a:latin typeface="Segoe Print" panose="02000600000000000000" pitchFamily="2" charset="0"/>
              </a:rPr>
              <a:t> </a:t>
            </a:r>
            <a:r>
              <a:rPr lang="en-GB" sz="2400" u="sng" dirty="0" err="1">
                <a:latin typeface="Segoe Print" panose="02000600000000000000" pitchFamily="2" charset="0"/>
              </a:rPr>
              <a:t>Trydar</a:t>
            </a:r>
            <a:r>
              <a:rPr lang="en-GB" sz="2400" u="sng" dirty="0">
                <a:latin typeface="Segoe Print" panose="02000600000000000000" pitchFamily="2" charset="0"/>
              </a:rPr>
              <a:t>/ </a:t>
            </a:r>
            <a:r>
              <a:rPr lang="en-GB" sz="2400" i="1" u="sng" dirty="0">
                <a:latin typeface="Segoe Print" panose="02000600000000000000" pitchFamily="2" charset="0"/>
              </a:rPr>
              <a:t>Twitter Page</a:t>
            </a:r>
          </a:p>
          <a:p>
            <a:endParaRPr lang="en-GB" sz="2400" i="1" u="sng" dirty="0">
              <a:latin typeface="Segoe Print" panose="02000600000000000000" pitchFamily="2" charset="0"/>
            </a:endParaRPr>
          </a:p>
          <a:p>
            <a:r>
              <a:rPr lang="en-GB" sz="2000" dirty="0">
                <a:latin typeface="Segoe Print" panose="02000600000000000000" pitchFamily="2" charset="0"/>
              </a:rPr>
              <a:t>Mae </a:t>
            </a:r>
            <a:r>
              <a:rPr lang="en-GB" sz="2000" dirty="0" err="1">
                <a:latin typeface="Segoe Print" panose="02000600000000000000" pitchFamily="2" charset="0"/>
              </a:rPr>
              <a:t>gan</a:t>
            </a:r>
            <a:r>
              <a:rPr lang="en-GB" sz="2000" dirty="0">
                <a:latin typeface="Segoe Print" panose="02000600000000000000" pitchFamily="2" charset="0"/>
              </a:rPr>
              <a:t> y </a:t>
            </a:r>
            <a:r>
              <a:rPr lang="en-GB" sz="2000" dirty="0" err="1">
                <a:latin typeface="Segoe Print" panose="02000600000000000000" pitchFamily="2" charset="0"/>
              </a:rPr>
              <a:t>dosbarthiadau</a:t>
            </a:r>
            <a:r>
              <a:rPr lang="en-GB" sz="2000" dirty="0">
                <a:latin typeface="Segoe Print" panose="02000600000000000000" pitchFamily="2" charset="0"/>
              </a:rPr>
              <a:t> </a:t>
            </a:r>
            <a:r>
              <a:rPr lang="en-GB" sz="2000" dirty="0" err="1" smtClean="0">
                <a:latin typeface="Segoe Print" panose="02000600000000000000" pitchFamily="2" charset="0"/>
              </a:rPr>
              <a:t>Blwyddyn</a:t>
            </a:r>
            <a:r>
              <a:rPr lang="en-GB" sz="2000" dirty="0" smtClean="0">
                <a:latin typeface="Segoe Print" panose="02000600000000000000" pitchFamily="2" charset="0"/>
              </a:rPr>
              <a:t> 1 </a:t>
            </a:r>
            <a:r>
              <a:rPr lang="en-GB" sz="2000" dirty="0" err="1">
                <a:latin typeface="Segoe Print" panose="02000600000000000000" pitchFamily="2" charset="0"/>
              </a:rPr>
              <a:t>gyfrif</a:t>
            </a:r>
            <a:r>
              <a:rPr lang="en-GB" sz="2000" dirty="0">
                <a:latin typeface="Segoe Print" panose="02000600000000000000" pitchFamily="2" charset="0"/>
              </a:rPr>
              <a:t> </a:t>
            </a:r>
            <a:r>
              <a:rPr lang="en-GB" sz="2000" dirty="0" err="1">
                <a:latin typeface="Segoe Print" panose="02000600000000000000" pitchFamily="2" charset="0"/>
              </a:rPr>
              <a:t>Trydar</a:t>
            </a:r>
            <a:r>
              <a:rPr lang="en-GB" sz="2000" dirty="0">
                <a:latin typeface="Segoe Print" panose="02000600000000000000" pitchFamily="2" charset="0"/>
              </a:rPr>
              <a:t> </a:t>
            </a:r>
            <a:r>
              <a:rPr lang="en-GB" sz="2000" dirty="0" err="1">
                <a:latin typeface="Segoe Print" panose="02000600000000000000" pitchFamily="2" charset="0"/>
              </a:rPr>
              <a:t>caëedig</a:t>
            </a:r>
            <a:r>
              <a:rPr lang="en-GB" sz="2000" dirty="0">
                <a:latin typeface="Segoe Print" panose="02000600000000000000" pitchFamily="2" charset="0"/>
              </a:rPr>
              <a:t>: </a:t>
            </a:r>
            <a:r>
              <a:rPr lang="en-GB" sz="2000" dirty="0" smtClean="0">
                <a:latin typeface="Segoe Print" panose="02000600000000000000" pitchFamily="2" charset="0"/>
              </a:rPr>
              <a:t>@cnedd_bl1. </a:t>
            </a:r>
            <a:r>
              <a:rPr lang="en-GB" sz="2000" dirty="0">
                <a:latin typeface="Segoe Print" panose="02000600000000000000" pitchFamily="2" charset="0"/>
              </a:rPr>
              <a:t>A </a:t>
            </a:r>
            <a:r>
              <a:rPr lang="en-GB" sz="2000" dirty="0" err="1">
                <a:latin typeface="Segoe Print" panose="02000600000000000000" pitchFamily="2" charset="0"/>
              </a:rPr>
              <a:t>fyddech</a:t>
            </a:r>
            <a:r>
              <a:rPr lang="en-GB" sz="2000" dirty="0">
                <a:latin typeface="Segoe Print" panose="02000600000000000000" pitchFamily="2" charset="0"/>
              </a:rPr>
              <a:t> </a:t>
            </a:r>
            <a:r>
              <a:rPr lang="en-GB" sz="2000" dirty="0" err="1">
                <a:latin typeface="Segoe Print" panose="02000600000000000000" pitchFamily="2" charset="0"/>
              </a:rPr>
              <a:t>gystal</a:t>
            </a:r>
            <a:r>
              <a:rPr lang="en-GB" sz="2000" dirty="0">
                <a:latin typeface="Segoe Print" panose="02000600000000000000" pitchFamily="2" charset="0"/>
              </a:rPr>
              <a:t> â </a:t>
            </a:r>
            <a:r>
              <a:rPr lang="en-GB" sz="2000" dirty="0" err="1">
                <a:latin typeface="Segoe Print" panose="02000600000000000000" pitchFamily="2" charset="0"/>
              </a:rPr>
              <a:t>danfon</a:t>
            </a:r>
            <a:r>
              <a:rPr lang="en-GB" sz="2000" dirty="0">
                <a:latin typeface="Segoe Print" panose="02000600000000000000" pitchFamily="2" charset="0"/>
              </a:rPr>
              <a:t> </a:t>
            </a:r>
            <a:r>
              <a:rPr lang="en-GB" sz="2000" dirty="0" err="1">
                <a:latin typeface="Segoe Print" panose="02000600000000000000" pitchFamily="2" charset="0"/>
              </a:rPr>
              <a:t>eich</a:t>
            </a:r>
            <a:r>
              <a:rPr lang="en-GB" sz="2000" dirty="0">
                <a:latin typeface="Segoe Print" panose="02000600000000000000" pitchFamily="2" charset="0"/>
              </a:rPr>
              <a:t> </a:t>
            </a:r>
            <a:r>
              <a:rPr lang="en-GB" sz="2000" dirty="0" err="1">
                <a:latin typeface="Segoe Print" panose="02000600000000000000" pitchFamily="2" charset="0"/>
              </a:rPr>
              <a:t>enw</a:t>
            </a:r>
            <a:r>
              <a:rPr lang="en-GB" sz="2000" dirty="0">
                <a:latin typeface="Segoe Print" panose="02000600000000000000" pitchFamily="2" charset="0"/>
              </a:rPr>
              <a:t> </a:t>
            </a:r>
            <a:r>
              <a:rPr lang="en-GB" sz="2000" dirty="0" err="1">
                <a:latin typeface="Segoe Print" panose="02000600000000000000" pitchFamily="2" charset="0"/>
              </a:rPr>
              <a:t>defnyddiwr</a:t>
            </a:r>
            <a:r>
              <a:rPr lang="en-GB" sz="2000" dirty="0">
                <a:latin typeface="Segoe Print" panose="02000600000000000000" pitchFamily="2" charset="0"/>
              </a:rPr>
              <a:t> </a:t>
            </a:r>
            <a:r>
              <a:rPr lang="en-GB" sz="2000" dirty="0" err="1">
                <a:latin typeface="Segoe Print" panose="02000600000000000000" pitchFamily="2" charset="0"/>
              </a:rPr>
              <a:t>i’r</a:t>
            </a:r>
            <a:r>
              <a:rPr lang="en-GB" sz="2000" dirty="0">
                <a:latin typeface="Segoe Print" panose="02000600000000000000" pitchFamily="2" charset="0"/>
              </a:rPr>
              <a:t> </a:t>
            </a:r>
            <a:r>
              <a:rPr lang="en-GB" sz="2000" dirty="0" err="1">
                <a:latin typeface="Segoe Print" panose="02000600000000000000" pitchFamily="2" charset="0"/>
              </a:rPr>
              <a:t>ysgol</a:t>
            </a:r>
            <a:r>
              <a:rPr lang="en-GB" sz="2000" dirty="0">
                <a:latin typeface="Segoe Print" panose="02000600000000000000" pitchFamily="2" charset="0"/>
              </a:rPr>
              <a:t> </a:t>
            </a:r>
            <a:r>
              <a:rPr lang="en-GB" sz="2000" dirty="0" err="1">
                <a:latin typeface="Segoe Print" panose="02000600000000000000" pitchFamily="2" charset="0"/>
              </a:rPr>
              <a:t>cyn</a:t>
            </a:r>
            <a:r>
              <a:rPr lang="en-GB" sz="2000" dirty="0">
                <a:latin typeface="Segoe Print" panose="02000600000000000000" pitchFamily="2" charset="0"/>
              </a:rPr>
              <a:t> </a:t>
            </a:r>
            <a:r>
              <a:rPr lang="en-GB" sz="2000" dirty="0" err="1">
                <a:latin typeface="Segoe Print" panose="02000600000000000000" pitchFamily="2" charset="0"/>
              </a:rPr>
              <a:t>ceisio</a:t>
            </a:r>
            <a:r>
              <a:rPr lang="en-GB" sz="2000" dirty="0">
                <a:latin typeface="Segoe Print" panose="02000600000000000000" pitchFamily="2" charset="0"/>
              </a:rPr>
              <a:t> </a:t>
            </a:r>
            <a:r>
              <a:rPr lang="en-GB" sz="2000" dirty="0" err="1">
                <a:latin typeface="Segoe Print" panose="02000600000000000000" pitchFamily="2" charset="0"/>
              </a:rPr>
              <a:t>ymuno</a:t>
            </a:r>
            <a:r>
              <a:rPr lang="en-GB" sz="2000" dirty="0">
                <a:latin typeface="Segoe Print" panose="02000600000000000000" pitchFamily="2" charset="0"/>
              </a:rPr>
              <a:t> </a:t>
            </a:r>
            <a:r>
              <a:rPr lang="en-GB" sz="2000" dirty="0" err="1">
                <a:latin typeface="Segoe Print" panose="02000600000000000000" pitchFamily="2" charset="0"/>
              </a:rPr>
              <a:t>fel</a:t>
            </a:r>
            <a:r>
              <a:rPr lang="en-GB" sz="2000" dirty="0">
                <a:latin typeface="Segoe Print" panose="02000600000000000000" pitchFamily="2" charset="0"/>
              </a:rPr>
              <a:t> </a:t>
            </a:r>
            <a:r>
              <a:rPr lang="en-GB" sz="2000" dirty="0" err="1">
                <a:latin typeface="Segoe Print" panose="02000600000000000000" pitchFamily="2" charset="0"/>
              </a:rPr>
              <a:t>ein</a:t>
            </a:r>
            <a:r>
              <a:rPr lang="en-GB" sz="2000" dirty="0">
                <a:latin typeface="Segoe Print" panose="02000600000000000000" pitchFamily="2" charset="0"/>
              </a:rPr>
              <a:t> bod </a:t>
            </a:r>
            <a:r>
              <a:rPr lang="en-GB" sz="2000" dirty="0" err="1">
                <a:latin typeface="Segoe Print" panose="02000600000000000000" pitchFamily="2" charset="0"/>
              </a:rPr>
              <a:t>yn</a:t>
            </a:r>
            <a:r>
              <a:rPr lang="en-GB" sz="2000" dirty="0">
                <a:latin typeface="Segoe Print" panose="02000600000000000000" pitchFamily="2" charset="0"/>
              </a:rPr>
              <a:t> </a:t>
            </a:r>
            <a:r>
              <a:rPr lang="en-GB" sz="2000" dirty="0" err="1">
                <a:latin typeface="Segoe Print" panose="02000600000000000000" pitchFamily="2" charset="0"/>
              </a:rPr>
              <a:t>gwybod</a:t>
            </a:r>
            <a:r>
              <a:rPr lang="en-GB" sz="2000" dirty="0">
                <a:latin typeface="Segoe Print" panose="02000600000000000000" pitchFamily="2" charset="0"/>
              </a:rPr>
              <a:t> </a:t>
            </a:r>
            <a:r>
              <a:rPr lang="en-GB" sz="2000" dirty="0" err="1">
                <a:latin typeface="Segoe Print" panose="02000600000000000000" pitchFamily="2" charset="0"/>
              </a:rPr>
              <a:t>pwy</a:t>
            </a:r>
            <a:r>
              <a:rPr lang="en-GB" sz="2000" dirty="0">
                <a:latin typeface="Segoe Print" panose="02000600000000000000" pitchFamily="2" charset="0"/>
              </a:rPr>
              <a:t> </a:t>
            </a:r>
            <a:r>
              <a:rPr lang="en-GB" sz="2000" dirty="0" err="1">
                <a:latin typeface="Segoe Print" panose="02000600000000000000" pitchFamily="2" charset="0"/>
              </a:rPr>
              <a:t>ydych</a:t>
            </a:r>
            <a:r>
              <a:rPr lang="en-GB" sz="2000" dirty="0">
                <a:latin typeface="Segoe Print" panose="02000600000000000000" pitchFamily="2" charset="0"/>
              </a:rPr>
              <a:t> chi </a:t>
            </a:r>
            <a:r>
              <a:rPr lang="en-GB" sz="2000" dirty="0" err="1">
                <a:latin typeface="Segoe Print" panose="02000600000000000000" pitchFamily="2" charset="0"/>
              </a:rPr>
              <a:t>cyn</a:t>
            </a:r>
            <a:r>
              <a:rPr lang="en-GB" sz="2000" dirty="0">
                <a:latin typeface="Segoe Print" panose="02000600000000000000" pitchFamily="2" charset="0"/>
              </a:rPr>
              <a:t> </a:t>
            </a:r>
            <a:r>
              <a:rPr lang="en-GB" sz="2000" dirty="0" err="1">
                <a:latin typeface="Segoe Print" panose="02000600000000000000" pitchFamily="2" charset="0"/>
              </a:rPr>
              <a:t>derbyn</a:t>
            </a:r>
            <a:r>
              <a:rPr lang="en-GB" sz="2000" dirty="0">
                <a:latin typeface="Segoe Print" panose="02000600000000000000" pitchFamily="2" charset="0"/>
              </a:rPr>
              <a:t> </a:t>
            </a:r>
            <a:r>
              <a:rPr lang="en-GB" sz="2000" dirty="0" err="1">
                <a:latin typeface="Segoe Print" panose="02000600000000000000" pitchFamily="2" charset="0"/>
              </a:rPr>
              <a:t>eich</a:t>
            </a:r>
            <a:r>
              <a:rPr lang="en-GB" sz="2000" dirty="0">
                <a:latin typeface="Segoe Print" panose="02000600000000000000" pitchFamily="2" charset="0"/>
              </a:rPr>
              <a:t> </a:t>
            </a:r>
            <a:r>
              <a:rPr lang="en-GB" sz="2000" dirty="0" err="1">
                <a:latin typeface="Segoe Print" panose="02000600000000000000" pitchFamily="2" charset="0"/>
              </a:rPr>
              <a:t>cais</a:t>
            </a:r>
            <a:r>
              <a:rPr lang="en-GB" sz="2000" dirty="0">
                <a:latin typeface="Segoe Print" panose="02000600000000000000" pitchFamily="2" charset="0"/>
              </a:rPr>
              <a:t>.</a:t>
            </a:r>
          </a:p>
          <a:p>
            <a:endParaRPr lang="en-GB" sz="2000" dirty="0">
              <a:latin typeface="Segoe Print" panose="02000600000000000000" pitchFamily="2" charset="0"/>
            </a:endParaRPr>
          </a:p>
          <a:p>
            <a:endParaRPr lang="en-GB" sz="2000" dirty="0">
              <a:latin typeface="Segoe Print" panose="02000600000000000000" pitchFamily="2" charset="0"/>
            </a:endParaRPr>
          </a:p>
          <a:p>
            <a:r>
              <a:rPr lang="en-GB" sz="2000" dirty="0">
                <a:latin typeface="Segoe Print" panose="02000600000000000000" pitchFamily="2" charset="0"/>
              </a:rPr>
              <a:t>The </a:t>
            </a:r>
            <a:r>
              <a:rPr lang="en-GB" sz="2000" dirty="0" smtClean="0">
                <a:latin typeface="Segoe Print" panose="02000600000000000000" pitchFamily="2" charset="0"/>
              </a:rPr>
              <a:t>Year 1 </a:t>
            </a:r>
            <a:r>
              <a:rPr lang="en-GB" sz="2000" dirty="0">
                <a:latin typeface="Segoe Print" panose="02000600000000000000" pitchFamily="2" charset="0"/>
              </a:rPr>
              <a:t>classes have a closed Twitter group.  The username is </a:t>
            </a:r>
            <a:r>
              <a:rPr lang="en-GB" sz="2000" dirty="0" smtClean="0">
                <a:latin typeface="Segoe Print" panose="02000600000000000000" pitchFamily="2" charset="0"/>
              </a:rPr>
              <a:t>@cnedd_bl1. </a:t>
            </a:r>
            <a:r>
              <a:rPr lang="en-GB" sz="2000" dirty="0">
                <a:latin typeface="Segoe Print" panose="02000600000000000000" pitchFamily="2" charset="0"/>
              </a:rPr>
              <a:t>Please send your Twitter handle in to school before requesting to follow so that we know who you are before accepting your request.</a:t>
            </a:r>
          </a:p>
          <a:p>
            <a:pPr algn="ctr"/>
            <a:endParaRPr lang="en-GB" sz="3600" dirty="0">
              <a:solidFill>
                <a:srgbClr val="FF0000"/>
              </a:solidFill>
              <a:latin typeface="Segoe Print" panose="02000600000000000000" pitchFamily="2" charset="0"/>
            </a:endParaRPr>
          </a:p>
          <a:p>
            <a:pPr algn="ctr"/>
            <a:r>
              <a:rPr lang="en-GB" sz="3600" dirty="0" smtClean="0">
                <a:solidFill>
                  <a:srgbClr val="FF0000"/>
                </a:solidFill>
                <a:latin typeface="Segoe Print" panose="02000600000000000000" pitchFamily="2" charset="0"/>
              </a:rPr>
              <a:t>@cnedd_bl1</a:t>
            </a:r>
            <a:endParaRPr lang="en-GB" sz="3600" u="sng" dirty="0">
              <a:solidFill>
                <a:srgbClr val="FF0000"/>
              </a:solidFill>
              <a:latin typeface="Segoe Print" panose="02000600000000000000"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i="1" dirty="0">
              <a:latin typeface="SassoonCRInfant" panose="02010503020300020003" pitchFamily="2" charset="0"/>
            </a:endParaRPr>
          </a:p>
        </p:txBody>
      </p:sp>
      <p:pic>
        <p:nvPicPr>
          <p:cNvPr id="5" name="Picture 4"/>
          <p:cNvPicPr>
            <a:picLocks noChangeAspect="1"/>
          </p:cNvPicPr>
          <p:nvPr/>
        </p:nvPicPr>
        <p:blipFill>
          <a:blip r:embed="rId4"/>
          <a:stretch>
            <a:fillRect/>
          </a:stretch>
        </p:blipFill>
        <p:spPr>
          <a:xfrm>
            <a:off x="3995936" y="5523346"/>
            <a:ext cx="907668" cy="929989"/>
          </a:xfrm>
          <a:prstGeom prst="rect">
            <a:avLst/>
          </a:prstGeom>
        </p:spPr>
      </p:pic>
      <p:pic>
        <p:nvPicPr>
          <p:cNvPr id="614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57877" y="260648"/>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15105238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231521" y="0"/>
            <a:ext cx="8378690" cy="3570208"/>
          </a:xfrm>
          <a:prstGeom prst="rect">
            <a:avLst/>
          </a:prstGeom>
          <a:noFill/>
        </p:spPr>
        <p:txBody>
          <a:bodyPr wrap="square" rtlCol="0">
            <a:spAutoFit/>
          </a:bodyPr>
          <a:lstStyle/>
          <a:p>
            <a:endParaRPr lang="en-GB" sz="2400" u="sng" dirty="0">
              <a:latin typeface="SassoonCRInfant" panose="02010503020300020003" pitchFamily="2" charset="0"/>
            </a:endParaRPr>
          </a:p>
          <a:p>
            <a:endParaRPr lang="en-GB" sz="2400" u="sng" dirty="0">
              <a:latin typeface="SassoonCRInfant" panose="02010503020300020003" pitchFamily="2" charset="0"/>
            </a:endParaRPr>
          </a:p>
          <a:p>
            <a:endParaRPr lang="en-GB" sz="2000" u="sng" dirty="0">
              <a:latin typeface="SassoonCRInfant" panose="02010503020300020003" pitchFamily="2" charset="0"/>
            </a:endParaRPr>
          </a:p>
          <a:p>
            <a:endParaRPr lang="en-GB" sz="2000"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i="1" dirty="0">
              <a:latin typeface="SassoonCRInfant" panose="02010503020300020003" pitchFamily="2" charset="0"/>
            </a:endParaRP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7877" y="260648"/>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1"/>
          <p:cNvSpPr txBox="1">
            <a:spLocks/>
          </p:cNvSpPr>
          <p:nvPr/>
        </p:nvSpPr>
        <p:spPr>
          <a:xfrm>
            <a:off x="-175938" y="254967"/>
            <a:ext cx="6768752" cy="412112"/>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800" b="1" u="sng" dirty="0" err="1">
                <a:latin typeface="Segoe Print" panose="02000600000000000000" pitchFamily="2" charset="0"/>
              </a:rPr>
              <a:t>Cyswllt</a:t>
            </a:r>
            <a:r>
              <a:rPr lang="en-GB" sz="2800" b="1" u="sng" dirty="0">
                <a:latin typeface="Segoe Print" panose="02000600000000000000" pitchFamily="2" charset="0"/>
              </a:rPr>
              <a:t> </a:t>
            </a:r>
            <a:r>
              <a:rPr lang="en-GB" sz="2800" b="1" u="sng" dirty="0" err="1">
                <a:latin typeface="Segoe Print" panose="02000600000000000000" pitchFamily="2" charset="0"/>
              </a:rPr>
              <a:t>rhieni</a:t>
            </a:r>
            <a:r>
              <a:rPr lang="en-GB" sz="2800" b="1" u="sng" dirty="0">
                <a:latin typeface="Segoe Print" panose="02000600000000000000" pitchFamily="2" charset="0"/>
              </a:rPr>
              <a:t> / Parental contact</a:t>
            </a:r>
          </a:p>
        </p:txBody>
      </p:sp>
      <p:sp>
        <p:nvSpPr>
          <p:cNvPr id="6" name="Content Placeholder 2"/>
          <p:cNvSpPr txBox="1">
            <a:spLocks/>
          </p:cNvSpPr>
          <p:nvPr/>
        </p:nvSpPr>
        <p:spPr>
          <a:xfrm>
            <a:off x="231521" y="3607477"/>
            <a:ext cx="8655192" cy="2701843"/>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altLang="en-US" sz="2400" b="1" i="1" dirty="0">
                <a:solidFill>
                  <a:schemeClr val="accent1"/>
                </a:solidFill>
                <a:latin typeface="Segoe Print" panose="02000600000000000000" pitchFamily="2" charset="0"/>
                <a:cs typeface="Calibri" panose="020F0502020204030204" pitchFamily="34" charset="0"/>
              </a:rPr>
              <a:t>Remember our door is always open!</a:t>
            </a:r>
            <a:endParaRPr lang="en-GB" altLang="en-US" sz="1200" i="1" dirty="0">
              <a:solidFill>
                <a:schemeClr val="accent1"/>
              </a:solidFill>
              <a:latin typeface="Segoe Print" panose="02000600000000000000" pitchFamily="2" charset="0"/>
              <a:cs typeface="Calibri" panose="020F0502020204030204" pitchFamily="34" charset="0"/>
            </a:endParaRPr>
          </a:p>
          <a:p>
            <a:pPr marL="0" indent="0">
              <a:buFont typeface="Arial" panose="020B0604020202020204" pitchFamily="34" charset="0"/>
              <a:buNone/>
            </a:pPr>
            <a:r>
              <a:rPr lang="en-GB" altLang="en-US" sz="1400" i="1" dirty="0">
                <a:solidFill>
                  <a:srgbClr val="000000"/>
                </a:solidFill>
                <a:latin typeface="Segoe Print" panose="02000600000000000000" pitchFamily="2" charset="0"/>
                <a:cs typeface="Calibri" panose="020F0502020204030204" pitchFamily="34" charset="0"/>
              </a:rPr>
              <a:t>We have an ‘open door’ policy. We are usually available at the end of the </a:t>
            </a:r>
            <a:r>
              <a:rPr lang="en-GB" altLang="en-US" sz="1400" i="1" dirty="0" smtClean="0">
                <a:solidFill>
                  <a:srgbClr val="000000"/>
                </a:solidFill>
                <a:latin typeface="Segoe Print" panose="02000600000000000000" pitchFamily="2" charset="0"/>
                <a:cs typeface="Calibri" panose="020F0502020204030204" pitchFamily="34" charset="0"/>
              </a:rPr>
              <a:t>day </a:t>
            </a:r>
            <a:r>
              <a:rPr lang="en-GB" altLang="en-US" sz="1400" i="1" dirty="0">
                <a:solidFill>
                  <a:srgbClr val="000000"/>
                </a:solidFill>
                <a:latin typeface="Segoe Print" panose="02000600000000000000" pitchFamily="2" charset="0"/>
                <a:cs typeface="Calibri" panose="020F0502020204030204" pitchFamily="34" charset="0"/>
              </a:rPr>
              <a:t>to discuss any matters that may concern </a:t>
            </a:r>
            <a:r>
              <a:rPr lang="en-GB" altLang="en-US" sz="1400" i="1" dirty="0" smtClean="0">
                <a:solidFill>
                  <a:srgbClr val="000000"/>
                </a:solidFill>
                <a:latin typeface="Segoe Print" panose="02000600000000000000" pitchFamily="2" charset="0"/>
                <a:cs typeface="Calibri" panose="020F0502020204030204" pitchFamily="34" charset="0"/>
              </a:rPr>
              <a:t>you.</a:t>
            </a:r>
          </a:p>
          <a:p>
            <a:pPr marL="0" indent="0">
              <a:buFont typeface="Arial" panose="020B0604020202020204" pitchFamily="34" charset="0"/>
              <a:buNone/>
            </a:pPr>
            <a:r>
              <a:rPr lang="en-GB" sz="1400" i="1" dirty="0" smtClean="0">
                <a:latin typeface="Segoe Print" panose="02000600000000000000" pitchFamily="2" charset="0"/>
                <a:cs typeface="Calibri" panose="020F0502020204030204" pitchFamily="34" charset="0"/>
              </a:rPr>
              <a:t>If you </a:t>
            </a:r>
            <a:r>
              <a:rPr lang="en-GB" sz="1400" i="1" dirty="0">
                <a:latin typeface="Segoe Print" panose="02000600000000000000" pitchFamily="2" charset="0"/>
                <a:cs typeface="Calibri" panose="020F0502020204030204" pitchFamily="34" charset="0"/>
              </a:rPr>
              <a:t>wish to discuss anything regarding your child, please don't hesitate </a:t>
            </a:r>
            <a:endParaRPr lang="en-GB" sz="1400" i="1" dirty="0" smtClean="0">
              <a:latin typeface="Segoe Print" panose="02000600000000000000" pitchFamily="2" charset="0"/>
              <a:cs typeface="Calibri" panose="020F0502020204030204" pitchFamily="34" charset="0"/>
            </a:endParaRPr>
          </a:p>
          <a:p>
            <a:pPr marL="0" indent="0">
              <a:buFont typeface="Arial" panose="020B0604020202020204" pitchFamily="34" charset="0"/>
              <a:buNone/>
            </a:pPr>
            <a:r>
              <a:rPr lang="en-GB" sz="1400" i="1" dirty="0" smtClean="0">
                <a:latin typeface="Segoe Print" panose="02000600000000000000" pitchFamily="2" charset="0"/>
                <a:cs typeface="Calibri" panose="020F0502020204030204" pitchFamily="34" charset="0"/>
              </a:rPr>
              <a:t>to </a:t>
            </a:r>
            <a:r>
              <a:rPr lang="en-GB" sz="1400" i="1" dirty="0">
                <a:latin typeface="Segoe Print" panose="02000600000000000000" pitchFamily="2" charset="0"/>
                <a:cs typeface="Calibri" panose="020F0502020204030204" pitchFamily="34" charset="0"/>
              </a:rPr>
              <a:t>contact the school and have a discussion over the phone</a:t>
            </a:r>
            <a:r>
              <a:rPr lang="en-GB" sz="1400" i="1" dirty="0" smtClean="0">
                <a:latin typeface="Segoe Print" panose="02000600000000000000" pitchFamily="2" charset="0"/>
                <a:cs typeface="Calibri" panose="020F0502020204030204" pitchFamily="34" charset="0"/>
              </a:rPr>
              <a:t>.</a:t>
            </a:r>
          </a:p>
          <a:p>
            <a:pPr marL="0" indent="0">
              <a:buFont typeface="Arial" panose="020B0604020202020204" pitchFamily="34" charset="0"/>
              <a:buNone/>
            </a:pPr>
            <a:endParaRPr lang="en-GB" altLang="en-US" sz="2400" b="1" i="1" dirty="0">
              <a:solidFill>
                <a:srgbClr val="000000"/>
              </a:solidFill>
              <a:latin typeface="Segoe Print" panose="02000600000000000000" pitchFamily="2" charset="0"/>
              <a:cs typeface="Calibri" panose="020F0502020204030204" pitchFamily="34" charset="0"/>
            </a:endParaRPr>
          </a:p>
          <a:p>
            <a:pPr marL="0" indent="0">
              <a:buFont typeface="Arial" panose="020B0604020202020204" pitchFamily="34" charset="0"/>
              <a:buNone/>
            </a:pPr>
            <a:r>
              <a:rPr lang="en-GB" altLang="en-US" sz="2400" b="1" i="1" dirty="0">
                <a:solidFill>
                  <a:srgbClr val="000000"/>
                </a:solidFill>
                <a:latin typeface="Segoe Print" panose="02000600000000000000" pitchFamily="2" charset="0"/>
                <a:cs typeface="Calibri" panose="020F0502020204030204" pitchFamily="34" charset="0"/>
              </a:rPr>
              <a:t>A problem shared is a problem halved!</a:t>
            </a:r>
          </a:p>
          <a:p>
            <a:endParaRPr lang="en-GB" sz="2000" dirty="0">
              <a:latin typeface="Segoe Print" panose="02000600000000000000" pitchFamily="2" charset="0"/>
            </a:endParaRPr>
          </a:p>
        </p:txBody>
      </p:sp>
      <p:sp>
        <p:nvSpPr>
          <p:cNvPr id="7" name="Rectangle 6"/>
          <p:cNvSpPr/>
          <p:nvPr/>
        </p:nvSpPr>
        <p:spPr>
          <a:xfrm>
            <a:off x="231522" y="1135191"/>
            <a:ext cx="8516941" cy="2369880"/>
          </a:xfrm>
          <a:prstGeom prst="rect">
            <a:avLst/>
          </a:prstGeom>
        </p:spPr>
        <p:txBody>
          <a:bodyPr wrap="square">
            <a:spAutoFit/>
          </a:bodyPr>
          <a:lstStyle/>
          <a:p>
            <a:r>
              <a:rPr lang="en-GB" altLang="en-US" sz="2400" b="1" dirty="0" err="1">
                <a:solidFill>
                  <a:schemeClr val="accent1"/>
                </a:solidFill>
                <a:latin typeface="Segoe Print" panose="02000600000000000000" pitchFamily="2" charset="0"/>
                <a:cs typeface="Calibri" panose="020F0502020204030204" pitchFamily="34" charset="0"/>
              </a:rPr>
              <a:t>Cofiwch</a:t>
            </a:r>
            <a:r>
              <a:rPr lang="en-GB" altLang="en-US" sz="2400" b="1" dirty="0">
                <a:solidFill>
                  <a:schemeClr val="accent1"/>
                </a:solidFill>
                <a:latin typeface="Segoe Print" panose="02000600000000000000" pitchFamily="2" charset="0"/>
                <a:cs typeface="Calibri" panose="020F0502020204030204" pitchFamily="34" charset="0"/>
              </a:rPr>
              <a:t> </a:t>
            </a:r>
            <a:r>
              <a:rPr lang="en-GB" altLang="en-US" sz="2400" b="1" dirty="0" err="1">
                <a:solidFill>
                  <a:schemeClr val="accent1"/>
                </a:solidFill>
                <a:latin typeface="Segoe Print" panose="02000600000000000000" pitchFamily="2" charset="0"/>
                <a:cs typeface="Calibri" panose="020F0502020204030204" pitchFamily="34" charset="0"/>
              </a:rPr>
              <a:t>fod</a:t>
            </a:r>
            <a:r>
              <a:rPr lang="en-GB" altLang="en-US" sz="2400" b="1" dirty="0">
                <a:solidFill>
                  <a:schemeClr val="accent1"/>
                </a:solidFill>
                <a:latin typeface="Segoe Print" panose="02000600000000000000" pitchFamily="2" charset="0"/>
                <a:cs typeface="Calibri" panose="020F0502020204030204" pitchFamily="34" charset="0"/>
              </a:rPr>
              <a:t> </a:t>
            </a:r>
            <a:r>
              <a:rPr lang="en-GB" altLang="en-US" sz="2400" b="1" dirty="0" err="1">
                <a:solidFill>
                  <a:schemeClr val="accent1"/>
                </a:solidFill>
                <a:latin typeface="Segoe Print" panose="02000600000000000000" pitchFamily="2" charset="0"/>
                <a:cs typeface="Calibri" panose="020F0502020204030204" pitchFamily="34" charset="0"/>
              </a:rPr>
              <a:t>ein</a:t>
            </a:r>
            <a:r>
              <a:rPr lang="en-GB" altLang="en-US" sz="2400" b="1" dirty="0">
                <a:solidFill>
                  <a:schemeClr val="accent1"/>
                </a:solidFill>
                <a:latin typeface="Segoe Print" panose="02000600000000000000" pitchFamily="2" charset="0"/>
                <a:cs typeface="Calibri" panose="020F0502020204030204" pitchFamily="34" charset="0"/>
              </a:rPr>
              <a:t> </a:t>
            </a:r>
            <a:r>
              <a:rPr lang="en-GB" altLang="en-US" sz="2400" b="1" dirty="0" err="1">
                <a:solidFill>
                  <a:schemeClr val="accent1"/>
                </a:solidFill>
                <a:latin typeface="Segoe Print" panose="02000600000000000000" pitchFamily="2" charset="0"/>
                <a:cs typeface="Calibri" panose="020F0502020204030204" pitchFamily="34" charset="0"/>
              </a:rPr>
              <a:t>drws</a:t>
            </a:r>
            <a:r>
              <a:rPr lang="en-GB" altLang="en-US" sz="2400" b="1" dirty="0">
                <a:solidFill>
                  <a:schemeClr val="accent1"/>
                </a:solidFill>
                <a:latin typeface="Segoe Print" panose="02000600000000000000" pitchFamily="2" charset="0"/>
                <a:cs typeface="Calibri" panose="020F0502020204030204" pitchFamily="34" charset="0"/>
              </a:rPr>
              <a:t> o </a:t>
            </a:r>
            <a:r>
              <a:rPr lang="en-GB" altLang="en-US" sz="2400" b="1" dirty="0" err="1">
                <a:solidFill>
                  <a:schemeClr val="accent1"/>
                </a:solidFill>
                <a:latin typeface="Segoe Print" panose="02000600000000000000" pitchFamily="2" charset="0"/>
                <a:cs typeface="Calibri" panose="020F0502020204030204" pitchFamily="34" charset="0"/>
              </a:rPr>
              <a:t>hyd</a:t>
            </a:r>
            <a:r>
              <a:rPr lang="en-GB" altLang="en-US" sz="2400" b="1" dirty="0">
                <a:solidFill>
                  <a:schemeClr val="accent1"/>
                </a:solidFill>
                <a:latin typeface="Segoe Print" panose="02000600000000000000" pitchFamily="2" charset="0"/>
                <a:cs typeface="Calibri" panose="020F0502020204030204" pitchFamily="34" charset="0"/>
              </a:rPr>
              <a:t> </a:t>
            </a:r>
            <a:r>
              <a:rPr lang="en-GB" altLang="en-US" sz="2400" b="1" dirty="0" err="1">
                <a:solidFill>
                  <a:schemeClr val="accent1"/>
                </a:solidFill>
                <a:latin typeface="Segoe Print" panose="02000600000000000000" pitchFamily="2" charset="0"/>
                <a:cs typeface="Calibri" panose="020F0502020204030204" pitchFamily="34" charset="0"/>
              </a:rPr>
              <a:t>ar</a:t>
            </a:r>
            <a:r>
              <a:rPr lang="en-GB" altLang="en-US" sz="2400" b="1" dirty="0">
                <a:solidFill>
                  <a:schemeClr val="accent1"/>
                </a:solidFill>
                <a:latin typeface="Segoe Print" panose="02000600000000000000" pitchFamily="2" charset="0"/>
                <a:cs typeface="Calibri" panose="020F0502020204030204" pitchFamily="34" charset="0"/>
              </a:rPr>
              <a:t> </a:t>
            </a:r>
            <a:r>
              <a:rPr lang="en-GB" altLang="en-US" sz="2400" b="1" dirty="0" err="1">
                <a:solidFill>
                  <a:schemeClr val="accent1"/>
                </a:solidFill>
                <a:latin typeface="Segoe Print" panose="02000600000000000000" pitchFamily="2" charset="0"/>
                <a:cs typeface="Calibri" panose="020F0502020204030204" pitchFamily="34" charset="0"/>
              </a:rPr>
              <a:t>agor</a:t>
            </a:r>
            <a:r>
              <a:rPr lang="en-GB" altLang="en-US" sz="2400" b="1" dirty="0">
                <a:solidFill>
                  <a:schemeClr val="accent1"/>
                </a:solidFill>
                <a:latin typeface="Segoe Print" panose="02000600000000000000" pitchFamily="2" charset="0"/>
                <a:cs typeface="Calibri" panose="020F0502020204030204" pitchFamily="34" charset="0"/>
              </a:rPr>
              <a:t>!</a:t>
            </a:r>
          </a:p>
          <a:p>
            <a:endParaRPr lang="en-GB" altLang="en-US" sz="600" i="1" dirty="0">
              <a:solidFill>
                <a:srgbClr val="000000"/>
              </a:solidFill>
              <a:latin typeface="Segoe Print" panose="02000600000000000000" pitchFamily="2" charset="0"/>
              <a:cs typeface="Calibri" panose="020F0502020204030204" pitchFamily="34" charset="0"/>
            </a:endParaRPr>
          </a:p>
          <a:p>
            <a:r>
              <a:rPr lang="en-GB" altLang="en-US" sz="1400" dirty="0">
                <a:solidFill>
                  <a:srgbClr val="000000"/>
                </a:solidFill>
                <a:latin typeface="Segoe Print" panose="02000600000000000000" pitchFamily="2" charset="0"/>
                <a:cs typeface="Calibri" panose="020F0502020204030204" pitchFamily="34" charset="0"/>
              </a:rPr>
              <a:t>Mae </a:t>
            </a:r>
            <a:r>
              <a:rPr lang="en-GB" altLang="en-US" sz="1400" dirty="0" err="1">
                <a:solidFill>
                  <a:srgbClr val="000000"/>
                </a:solidFill>
                <a:latin typeface="Segoe Print" panose="02000600000000000000" pitchFamily="2" charset="0"/>
                <a:cs typeface="Calibri" panose="020F0502020204030204" pitchFamily="34" charset="0"/>
              </a:rPr>
              <a:t>gennym</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bolisi</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drws</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agored</a:t>
            </a:r>
            <a:r>
              <a:rPr lang="en-GB" altLang="en-US" sz="1400" dirty="0">
                <a:solidFill>
                  <a:srgbClr val="000000"/>
                </a:solidFill>
                <a:latin typeface="Segoe Print" panose="02000600000000000000" pitchFamily="2" charset="0"/>
                <a:cs typeface="Calibri" panose="020F0502020204030204" pitchFamily="34" charset="0"/>
              </a:rPr>
              <a:t>.’ </a:t>
            </a:r>
          </a:p>
          <a:p>
            <a:r>
              <a:rPr lang="en-GB" altLang="en-US" sz="1400" dirty="0" err="1">
                <a:solidFill>
                  <a:srgbClr val="000000"/>
                </a:solidFill>
                <a:latin typeface="Segoe Print" panose="02000600000000000000" pitchFamily="2" charset="0"/>
                <a:cs typeface="Calibri" panose="020F0502020204030204" pitchFamily="34" charset="0"/>
              </a:rPr>
              <a:t>Ar</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hyn</a:t>
            </a:r>
            <a:r>
              <a:rPr lang="en-GB" altLang="en-US" sz="1400" dirty="0">
                <a:solidFill>
                  <a:srgbClr val="000000"/>
                </a:solidFill>
                <a:latin typeface="Segoe Print" panose="02000600000000000000" pitchFamily="2" charset="0"/>
                <a:cs typeface="Calibri" panose="020F0502020204030204" pitchFamily="34" charset="0"/>
              </a:rPr>
              <a:t> o </a:t>
            </a:r>
            <a:r>
              <a:rPr lang="en-GB" altLang="en-US" sz="1400" dirty="0" err="1">
                <a:solidFill>
                  <a:srgbClr val="000000"/>
                </a:solidFill>
                <a:latin typeface="Segoe Print" panose="02000600000000000000" pitchFamily="2" charset="0"/>
                <a:cs typeface="Calibri" panose="020F0502020204030204" pitchFamily="34" charset="0"/>
              </a:rPr>
              <a:t>bryd</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rydym</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ar</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gael</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ar</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ddiwedd</a:t>
            </a:r>
            <a:r>
              <a:rPr lang="en-GB" altLang="en-US" sz="1400" dirty="0">
                <a:solidFill>
                  <a:srgbClr val="000000"/>
                </a:solidFill>
                <a:latin typeface="Segoe Print" panose="02000600000000000000" pitchFamily="2" charset="0"/>
                <a:cs typeface="Calibri" panose="020F0502020204030204" pitchFamily="34" charset="0"/>
              </a:rPr>
              <a:t> y </a:t>
            </a:r>
            <a:r>
              <a:rPr lang="en-GB" altLang="en-US" sz="1400" dirty="0" err="1">
                <a:solidFill>
                  <a:srgbClr val="000000"/>
                </a:solidFill>
                <a:latin typeface="Segoe Print" panose="02000600000000000000" pitchFamily="2" charset="0"/>
                <a:cs typeface="Calibri" panose="020F0502020204030204" pitchFamily="34" charset="0"/>
              </a:rPr>
              <a:t>dydd</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smtClean="0">
                <a:solidFill>
                  <a:srgbClr val="000000"/>
                </a:solidFill>
                <a:latin typeface="Segoe Print" panose="02000600000000000000" pitchFamily="2" charset="0"/>
                <a:cs typeface="Calibri" panose="020F0502020204030204" pitchFamily="34" charset="0"/>
              </a:rPr>
              <a:t>neu</a:t>
            </a:r>
            <a:r>
              <a:rPr lang="en-GB" altLang="en-US" sz="1400" dirty="0" smtClean="0">
                <a:solidFill>
                  <a:srgbClr val="000000"/>
                </a:solidFill>
                <a:latin typeface="Segoe Print" panose="02000600000000000000" pitchFamily="2" charset="0"/>
                <a:cs typeface="Calibri" panose="020F0502020204030204" pitchFamily="34" charset="0"/>
              </a:rPr>
              <a:t> </a:t>
            </a:r>
            <a:r>
              <a:rPr lang="en-GB" altLang="en-US" sz="1400" dirty="0" err="1" smtClean="0">
                <a:solidFill>
                  <a:srgbClr val="000000"/>
                </a:solidFill>
                <a:latin typeface="Segoe Print" panose="02000600000000000000" pitchFamily="2" charset="0"/>
                <a:cs typeface="Calibri" panose="020F0502020204030204" pitchFamily="34" charset="0"/>
              </a:rPr>
              <a:t>ar</a:t>
            </a:r>
            <a:r>
              <a:rPr lang="en-GB" altLang="en-US" sz="1400" dirty="0" smtClean="0">
                <a:solidFill>
                  <a:srgbClr val="000000"/>
                </a:solidFill>
                <a:latin typeface="Segoe Print" panose="02000600000000000000" pitchFamily="2" charset="0"/>
                <a:cs typeface="Calibri" panose="020F0502020204030204" pitchFamily="34" charset="0"/>
              </a:rPr>
              <a:t> </a:t>
            </a:r>
            <a:r>
              <a:rPr lang="en-GB" altLang="en-US" sz="1400" dirty="0" err="1" smtClean="0">
                <a:solidFill>
                  <a:srgbClr val="000000"/>
                </a:solidFill>
                <a:latin typeface="Segoe Print" panose="02000600000000000000" pitchFamily="2" charset="0"/>
                <a:cs typeface="Calibri" panose="020F0502020204030204" pitchFamily="34" charset="0"/>
              </a:rPr>
              <a:t>gael</a:t>
            </a:r>
            <a:r>
              <a:rPr lang="en-GB" altLang="en-US" sz="1400" dirty="0" smtClean="0">
                <a:solidFill>
                  <a:srgbClr val="000000"/>
                </a:solidFill>
                <a:latin typeface="Segoe Print" panose="02000600000000000000" pitchFamily="2" charset="0"/>
                <a:cs typeface="Calibri" panose="020F0502020204030204" pitchFamily="34" charset="0"/>
              </a:rPr>
              <a:t> am </a:t>
            </a:r>
            <a:r>
              <a:rPr lang="en-GB" altLang="en-US" sz="1400" dirty="0" err="1">
                <a:solidFill>
                  <a:srgbClr val="000000"/>
                </a:solidFill>
                <a:latin typeface="Segoe Print" panose="02000600000000000000" pitchFamily="2" charset="0"/>
                <a:cs typeface="Calibri" panose="020F0502020204030204" pitchFamily="34" charset="0"/>
              </a:rPr>
              <a:t>sgwrs</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dros</a:t>
            </a:r>
            <a:r>
              <a:rPr lang="en-GB" altLang="en-US" sz="1400" dirty="0">
                <a:solidFill>
                  <a:srgbClr val="000000"/>
                </a:solidFill>
                <a:latin typeface="Segoe Print" panose="02000600000000000000" pitchFamily="2" charset="0"/>
                <a:cs typeface="Calibri" panose="020F0502020204030204" pitchFamily="34" charset="0"/>
              </a:rPr>
              <a:t> y </a:t>
            </a:r>
            <a:r>
              <a:rPr lang="en-GB" altLang="en-US" sz="1400" dirty="0" err="1" smtClean="0">
                <a:solidFill>
                  <a:srgbClr val="000000"/>
                </a:solidFill>
                <a:latin typeface="Segoe Print" panose="02000600000000000000" pitchFamily="2" charset="0"/>
                <a:cs typeface="Calibri" panose="020F0502020204030204" pitchFamily="34" charset="0"/>
              </a:rPr>
              <a:t>ffôn</a:t>
            </a:r>
            <a:r>
              <a:rPr lang="en-GB" altLang="en-US" sz="1400" dirty="0" smtClean="0">
                <a:solidFill>
                  <a:srgbClr val="000000"/>
                </a:solidFill>
                <a:latin typeface="Segoe Print" panose="02000600000000000000" pitchFamily="2" charset="0"/>
                <a:cs typeface="Calibri" panose="020F0502020204030204" pitchFamily="34" charset="0"/>
              </a:rPr>
              <a:t> </a:t>
            </a:r>
            <a:r>
              <a:rPr lang="en-GB" altLang="en-US" sz="1400" dirty="0">
                <a:solidFill>
                  <a:srgbClr val="000000"/>
                </a:solidFill>
                <a:latin typeface="Segoe Print" panose="02000600000000000000" pitchFamily="2" charset="0"/>
                <a:cs typeface="Calibri" panose="020F0502020204030204" pitchFamily="34" charset="0"/>
              </a:rPr>
              <a:t>i </a:t>
            </a:r>
            <a:r>
              <a:rPr lang="en-GB" altLang="en-US" sz="1400" dirty="0" err="1">
                <a:solidFill>
                  <a:srgbClr val="000000"/>
                </a:solidFill>
                <a:latin typeface="Segoe Print" panose="02000600000000000000" pitchFamily="2" charset="0"/>
                <a:cs typeface="Calibri" panose="020F0502020204030204" pitchFamily="34" charset="0"/>
              </a:rPr>
              <a:t>drafod</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unrhyw</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faterion</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sydd</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yn</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eich</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poeni</a:t>
            </a:r>
            <a:r>
              <a:rPr lang="en-GB" altLang="en-US" sz="1400" dirty="0">
                <a:solidFill>
                  <a:srgbClr val="000000"/>
                </a:solidFill>
                <a:latin typeface="Segoe Print" panose="02000600000000000000" pitchFamily="2" charset="0"/>
                <a:cs typeface="Calibri" panose="020F0502020204030204" pitchFamily="34" charset="0"/>
              </a:rPr>
              <a:t>.</a:t>
            </a:r>
          </a:p>
          <a:p>
            <a:endParaRPr lang="en-GB" altLang="en-US" sz="1400" dirty="0">
              <a:solidFill>
                <a:srgbClr val="000000"/>
              </a:solidFill>
              <a:latin typeface="Segoe Print" panose="02000600000000000000" pitchFamily="2" charset="0"/>
              <a:cs typeface="Calibri" panose="020F0502020204030204" pitchFamily="34" charset="0"/>
            </a:endParaRPr>
          </a:p>
          <a:p>
            <a:r>
              <a:rPr lang="en-GB" altLang="en-US" sz="1400" dirty="0" err="1">
                <a:solidFill>
                  <a:srgbClr val="000000"/>
                </a:solidFill>
                <a:latin typeface="Segoe Print" panose="02000600000000000000" pitchFamily="2" charset="0"/>
                <a:cs typeface="Calibri" panose="020F0502020204030204" pitchFamily="34" charset="0"/>
              </a:rPr>
              <a:t>Gallwch</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drefnu</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apwyntiad</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os</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yn</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angenrheidiol</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ar</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amser</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sydd</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yn</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gyfleus</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i</a:t>
            </a:r>
            <a:r>
              <a:rPr lang="en-GB" altLang="en-US" sz="1400" dirty="0">
                <a:solidFill>
                  <a:srgbClr val="000000"/>
                </a:solidFill>
                <a:latin typeface="Segoe Print" panose="02000600000000000000" pitchFamily="2" charset="0"/>
                <a:cs typeface="Calibri" panose="020F0502020204030204" pitchFamily="34" charset="0"/>
              </a:rPr>
              <a:t> chi ac </a:t>
            </a:r>
            <a:r>
              <a:rPr lang="en-GB" altLang="en-US" sz="1400" dirty="0" err="1">
                <a:solidFill>
                  <a:srgbClr val="000000"/>
                </a:solidFill>
                <a:latin typeface="Segoe Print" panose="02000600000000000000" pitchFamily="2" charset="0"/>
                <a:cs typeface="Calibri" panose="020F0502020204030204" pitchFamily="34" charset="0"/>
              </a:rPr>
              <a:t>i’r</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ysgol</a:t>
            </a:r>
            <a:r>
              <a:rPr lang="en-GB" altLang="en-US" sz="1400" dirty="0" smtClean="0">
                <a:solidFill>
                  <a:srgbClr val="000000"/>
                </a:solidFill>
                <a:latin typeface="Segoe Print" panose="02000600000000000000" pitchFamily="2" charset="0"/>
                <a:cs typeface="Calibri" panose="020F0502020204030204" pitchFamily="34" charset="0"/>
              </a:rPr>
              <a:t>.</a:t>
            </a:r>
            <a:endParaRPr lang="en-GB" altLang="en-US" sz="2400" dirty="0">
              <a:solidFill>
                <a:srgbClr val="000000"/>
              </a:solidFill>
              <a:latin typeface="Segoe Print" panose="02000600000000000000" pitchFamily="2" charset="0"/>
              <a:cs typeface="Calibri" panose="020F0502020204030204" pitchFamily="34" charset="0"/>
            </a:endParaRPr>
          </a:p>
          <a:p>
            <a:endParaRPr lang="en-GB" altLang="en-US" sz="2400" b="1" dirty="0" smtClean="0">
              <a:solidFill>
                <a:srgbClr val="000000"/>
              </a:solidFill>
              <a:latin typeface="Segoe Print" panose="02000600000000000000" pitchFamily="2" charset="0"/>
              <a:cs typeface="Calibri" panose="020F0502020204030204" pitchFamily="34" charset="0"/>
            </a:endParaRPr>
          </a:p>
          <a:p>
            <a:r>
              <a:rPr lang="en-GB" altLang="en-US" sz="2400" b="1" dirty="0" err="1" smtClean="0">
                <a:solidFill>
                  <a:srgbClr val="000000"/>
                </a:solidFill>
                <a:latin typeface="Segoe Print" panose="02000600000000000000" pitchFamily="2" charset="0"/>
                <a:cs typeface="Calibri" panose="020F0502020204030204" pitchFamily="34" charset="0"/>
              </a:rPr>
              <a:t>Peidiwch</a:t>
            </a:r>
            <a:r>
              <a:rPr lang="en-GB" altLang="en-US" sz="2400" b="1" dirty="0" smtClean="0">
                <a:solidFill>
                  <a:srgbClr val="000000"/>
                </a:solidFill>
                <a:latin typeface="Segoe Print" panose="02000600000000000000" pitchFamily="2" charset="0"/>
                <a:cs typeface="Calibri" panose="020F0502020204030204" pitchFamily="34" charset="0"/>
              </a:rPr>
              <a:t> </a:t>
            </a:r>
            <a:r>
              <a:rPr lang="en-GB" altLang="en-US" sz="2400" b="1" noProof="1">
                <a:solidFill>
                  <a:srgbClr val="000000"/>
                </a:solidFill>
                <a:latin typeface="Segoe Print" panose="02000600000000000000" pitchFamily="2" charset="0"/>
                <a:cs typeface="Calibri" panose="020F0502020204030204" pitchFamily="34" charset="0"/>
              </a:rPr>
              <a:t>â</a:t>
            </a:r>
            <a:r>
              <a:rPr lang="en-GB" altLang="en-US" sz="2400" b="1" dirty="0">
                <a:solidFill>
                  <a:srgbClr val="000000"/>
                </a:solidFill>
                <a:latin typeface="Segoe Print" panose="02000600000000000000" pitchFamily="2" charset="0"/>
                <a:cs typeface="Calibri" panose="020F0502020204030204" pitchFamily="34" charset="0"/>
              </a:rPr>
              <a:t> </a:t>
            </a:r>
            <a:r>
              <a:rPr lang="en-GB" altLang="en-US" sz="2400" b="1" dirty="0" err="1">
                <a:solidFill>
                  <a:srgbClr val="000000"/>
                </a:solidFill>
                <a:latin typeface="Segoe Print" panose="02000600000000000000" pitchFamily="2" charset="0"/>
                <a:cs typeface="Calibri" panose="020F0502020204030204" pitchFamily="34" charset="0"/>
              </a:rPr>
              <a:t>cholli</a:t>
            </a:r>
            <a:r>
              <a:rPr lang="en-GB" altLang="en-US" sz="2400" b="1" dirty="0">
                <a:solidFill>
                  <a:srgbClr val="000000"/>
                </a:solidFill>
                <a:latin typeface="Segoe Print" panose="02000600000000000000" pitchFamily="2" charset="0"/>
                <a:cs typeface="Calibri" panose="020F0502020204030204" pitchFamily="34" charset="0"/>
              </a:rPr>
              <a:t> </a:t>
            </a:r>
            <a:r>
              <a:rPr lang="en-GB" altLang="en-US" sz="2400" b="1" dirty="0" err="1">
                <a:solidFill>
                  <a:srgbClr val="000000"/>
                </a:solidFill>
                <a:latin typeface="Segoe Print" panose="02000600000000000000" pitchFamily="2" charset="0"/>
                <a:cs typeface="Calibri" panose="020F0502020204030204" pitchFamily="34" charset="0"/>
              </a:rPr>
              <a:t>cwsg</a:t>
            </a:r>
            <a:r>
              <a:rPr lang="en-GB" altLang="en-US" sz="2400" b="1" dirty="0">
                <a:solidFill>
                  <a:srgbClr val="000000"/>
                </a:solidFill>
                <a:latin typeface="Segoe Print" panose="02000600000000000000" pitchFamily="2" charset="0"/>
                <a:cs typeface="Calibri" panose="020F0502020204030204" pitchFamily="34" charset="0"/>
              </a:rPr>
              <a:t> - </a:t>
            </a:r>
            <a:r>
              <a:rPr lang="en-GB" altLang="en-US" sz="2400" b="1" dirty="0" err="1">
                <a:solidFill>
                  <a:srgbClr val="000000"/>
                </a:solidFill>
                <a:latin typeface="Segoe Print" panose="02000600000000000000" pitchFamily="2" charset="0"/>
                <a:cs typeface="Calibri" panose="020F0502020204030204" pitchFamily="34" charset="0"/>
              </a:rPr>
              <a:t>dewch</a:t>
            </a:r>
            <a:r>
              <a:rPr lang="en-GB" altLang="en-US" sz="2400" b="1" dirty="0">
                <a:solidFill>
                  <a:srgbClr val="000000"/>
                </a:solidFill>
                <a:latin typeface="Segoe Print" panose="02000600000000000000" pitchFamily="2" charset="0"/>
                <a:cs typeface="Calibri" panose="020F0502020204030204" pitchFamily="34" charset="0"/>
              </a:rPr>
              <a:t> am </a:t>
            </a:r>
            <a:r>
              <a:rPr lang="en-GB" altLang="en-US" sz="2400" b="1" dirty="0" err="1">
                <a:solidFill>
                  <a:srgbClr val="000000"/>
                </a:solidFill>
                <a:latin typeface="Segoe Print" panose="02000600000000000000" pitchFamily="2" charset="0"/>
                <a:cs typeface="Calibri" panose="020F0502020204030204" pitchFamily="34" charset="0"/>
              </a:rPr>
              <a:t>sgwrs</a:t>
            </a:r>
            <a:r>
              <a:rPr lang="en-GB" altLang="en-US" sz="2400" b="1" dirty="0">
                <a:solidFill>
                  <a:srgbClr val="000000"/>
                </a:solidFill>
                <a:latin typeface="Segoe Print" panose="02000600000000000000" pitchFamily="2" charset="0"/>
                <a:cs typeface="Calibri" panose="020F0502020204030204" pitchFamily="34" charset="0"/>
              </a:rPr>
              <a:t>!</a:t>
            </a:r>
          </a:p>
        </p:txBody>
      </p:sp>
      <p:pic>
        <p:nvPicPr>
          <p:cNvPr id="8" name="Picture 7"/>
          <p:cNvPicPr>
            <a:picLocks noChangeAspect="1"/>
          </p:cNvPicPr>
          <p:nvPr/>
        </p:nvPicPr>
        <p:blipFill>
          <a:blip r:embed="rId4"/>
          <a:stretch>
            <a:fillRect/>
          </a:stretch>
        </p:blipFill>
        <p:spPr>
          <a:xfrm>
            <a:off x="7187316" y="4334504"/>
            <a:ext cx="1669369" cy="2337116"/>
          </a:xfrm>
          <a:prstGeom prst="rect">
            <a:avLst/>
          </a:prstGeom>
        </p:spPr>
      </p:pic>
    </p:spTree>
    <p:extLst>
      <p:ext uri="{BB962C8B-B14F-4D97-AF65-F5344CB8AC3E}">
        <p14:creationId xmlns:p14="http://schemas.microsoft.com/office/powerpoint/2010/main" val="17332364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43001" y="340425"/>
            <a:ext cx="8378690" cy="892552"/>
          </a:xfrm>
          <a:prstGeom prst="rect">
            <a:avLst/>
          </a:prstGeom>
          <a:noFill/>
        </p:spPr>
        <p:txBody>
          <a:bodyPr wrap="square" rtlCol="0">
            <a:spAutoFit/>
          </a:bodyPr>
          <a:lstStyle/>
          <a:p>
            <a:r>
              <a:rPr lang="en-GB" sz="2400" u="sng">
                <a:latin typeface="Segoe Print" panose="02000600000000000000" pitchFamily="2" charset="0"/>
              </a:rPr>
              <a:t>Gwefannau Defnyddiol / Useful Websites</a:t>
            </a:r>
            <a:endParaRPr lang="en-GB" sz="2400" i="1" u="sng">
              <a:latin typeface="Segoe Print" panose="02000600000000000000" pitchFamily="2" charset="0"/>
            </a:endParaRPr>
          </a:p>
          <a:p>
            <a:endParaRPr lang="en-GB" sz="2800" u="sng" dirty="0">
              <a:latin typeface="SassoonCRInfant" panose="02010503020300020003" pitchFamily="2" charset="0"/>
            </a:endParaRPr>
          </a:p>
        </p:txBody>
      </p:sp>
      <p:sp>
        <p:nvSpPr>
          <p:cNvPr id="3" name="TextBox 2"/>
          <p:cNvSpPr txBox="1"/>
          <p:nvPr/>
        </p:nvSpPr>
        <p:spPr>
          <a:xfrm>
            <a:off x="607910" y="1297796"/>
            <a:ext cx="7848872" cy="1384995"/>
          </a:xfrm>
          <a:prstGeom prst="rect">
            <a:avLst/>
          </a:prstGeom>
          <a:noFill/>
        </p:spPr>
        <p:txBody>
          <a:bodyPr wrap="square" rtlCol="0">
            <a:spAutoFit/>
          </a:bodyPr>
          <a:lstStyle/>
          <a:p>
            <a:endParaRPr lang="en-GB" sz="2800" dirty="0">
              <a:latin typeface="SassoonCRInfant" panose="02010503020300020003" pitchFamily="2" charset="0"/>
            </a:endParaRPr>
          </a:p>
          <a:p>
            <a:endParaRPr lang="en-GB" sz="2800" dirty="0">
              <a:latin typeface="SassoonCRInfant" panose="02010503020300020003" pitchFamily="2" charset="0"/>
            </a:endParaRPr>
          </a:p>
          <a:p>
            <a:endParaRPr lang="en-GB" sz="2800" dirty="0">
              <a:latin typeface="SassoonCRInfant" panose="02010503020300020003" pitchFamily="2" charset="0"/>
            </a:endParaRPr>
          </a:p>
        </p:txBody>
      </p:sp>
      <p:pic>
        <p:nvPicPr>
          <p:cNvPr id="9" name="Content Placeholder 4"/>
          <p:cNvPicPr>
            <a:picLocks noChangeAspect="1"/>
          </p:cNvPicPr>
          <p:nvPr/>
        </p:nvPicPr>
        <p:blipFill>
          <a:blip r:embed="rId4"/>
          <a:stretch>
            <a:fillRect/>
          </a:stretch>
        </p:blipFill>
        <p:spPr>
          <a:xfrm>
            <a:off x="356797" y="1857974"/>
            <a:ext cx="7077443" cy="4437596"/>
          </a:xfrm>
          <a:prstGeom prst="rect">
            <a:avLst/>
          </a:prstGeom>
        </p:spPr>
      </p:pic>
      <p:sp>
        <p:nvSpPr>
          <p:cNvPr id="10" name="Rectangle 9"/>
          <p:cNvSpPr/>
          <p:nvPr/>
        </p:nvSpPr>
        <p:spPr>
          <a:xfrm>
            <a:off x="1992583" y="1146823"/>
            <a:ext cx="4802397" cy="646331"/>
          </a:xfrm>
          <a:prstGeom prst="rect">
            <a:avLst/>
          </a:prstGeom>
        </p:spPr>
        <p:txBody>
          <a:bodyPr wrap="square">
            <a:spAutoFit/>
          </a:bodyPr>
          <a:lstStyle/>
          <a:p>
            <a:pPr algn="ctr"/>
            <a:r>
              <a:rPr lang="en-GB" dirty="0">
                <a:hlinkClick r:id="rId5"/>
              </a:rPr>
              <a:t>www.yggcastellnedd.co.uk</a:t>
            </a:r>
            <a:endParaRPr lang="en-GB" dirty="0"/>
          </a:p>
          <a:p>
            <a:endParaRPr lang="en-GB" dirty="0"/>
          </a:p>
        </p:txBody>
      </p:sp>
      <p:pic>
        <p:nvPicPr>
          <p:cNvPr id="5" name="Picture 4"/>
          <p:cNvPicPr>
            <a:picLocks noChangeAspect="1"/>
          </p:cNvPicPr>
          <p:nvPr/>
        </p:nvPicPr>
        <p:blipFill rotWithShape="1">
          <a:blip r:embed="rId6"/>
          <a:srcRect l="16386" t="8681" r="18586" b="9593"/>
          <a:stretch/>
        </p:blipFill>
        <p:spPr>
          <a:xfrm>
            <a:off x="5949000" y="3813760"/>
            <a:ext cx="2791386" cy="1973345"/>
          </a:xfrm>
          <a:prstGeom prst="rect">
            <a:avLst/>
          </a:prstGeom>
        </p:spPr>
      </p:pic>
    </p:spTree>
    <p:custDataLst>
      <p:tags r:id="rId1"/>
    </p:custDataLst>
    <p:extLst>
      <p:ext uri="{BB962C8B-B14F-4D97-AF65-F5344CB8AC3E}">
        <p14:creationId xmlns:p14="http://schemas.microsoft.com/office/powerpoint/2010/main" val="24405089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69774" y="404664"/>
            <a:ext cx="8378690" cy="3939540"/>
          </a:xfrm>
          <a:prstGeom prst="rect">
            <a:avLst/>
          </a:prstGeom>
          <a:noFill/>
        </p:spPr>
        <p:txBody>
          <a:bodyPr wrap="square" rtlCol="0">
            <a:spAutoFit/>
          </a:bodyPr>
          <a:lstStyle/>
          <a:p>
            <a:r>
              <a:rPr lang="en-GB" sz="2000" u="sng" dirty="0" err="1">
                <a:latin typeface="Segoe Print" panose="02000600000000000000" pitchFamily="2" charset="0"/>
              </a:rPr>
              <a:t>Gwefannau</a:t>
            </a:r>
            <a:r>
              <a:rPr lang="en-GB" sz="2000" u="sng" dirty="0">
                <a:latin typeface="Segoe Print" panose="02000600000000000000" pitchFamily="2" charset="0"/>
              </a:rPr>
              <a:t> </a:t>
            </a:r>
            <a:r>
              <a:rPr lang="en-GB" sz="2000" u="sng" dirty="0" err="1">
                <a:latin typeface="Segoe Print" panose="02000600000000000000" pitchFamily="2" charset="0"/>
              </a:rPr>
              <a:t>Defnyddiol</a:t>
            </a:r>
            <a:r>
              <a:rPr lang="en-GB" sz="2000" u="sng" dirty="0">
                <a:latin typeface="Segoe Print" panose="02000600000000000000" pitchFamily="2" charset="0"/>
              </a:rPr>
              <a:t> / Useful Websites</a:t>
            </a:r>
            <a:endParaRPr lang="en-GB" sz="2000" i="1" u="sng" dirty="0">
              <a:latin typeface="Segoe Print" panose="02000600000000000000" pitchFamily="2" charset="0"/>
            </a:endParaRPr>
          </a:p>
          <a:p>
            <a:endParaRPr lang="en-GB" sz="2400" u="sng" dirty="0">
              <a:latin typeface="SassoonCRInfant" panose="02010503020300020003" pitchFamily="2" charset="0"/>
            </a:endParaRPr>
          </a:p>
          <a:p>
            <a:endParaRPr lang="en-GB" sz="2400" u="sng" dirty="0">
              <a:latin typeface="SassoonCRInfant" panose="02010503020300020003" pitchFamily="2" charset="0"/>
            </a:endParaRPr>
          </a:p>
          <a:p>
            <a:endParaRPr lang="en-GB" sz="2000" u="sng" dirty="0">
              <a:latin typeface="SassoonCRInfant" panose="02010503020300020003" pitchFamily="2" charset="0"/>
            </a:endParaRPr>
          </a:p>
          <a:p>
            <a:endParaRPr lang="en-GB" sz="2000"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i="1" dirty="0">
              <a:latin typeface="SassoonCRInfant" panose="02010503020300020003" pitchFamily="2" charset="0"/>
            </a:endParaRPr>
          </a:p>
        </p:txBody>
      </p:sp>
      <p:sp>
        <p:nvSpPr>
          <p:cNvPr id="3" name="TextBox 2"/>
          <p:cNvSpPr txBox="1"/>
          <p:nvPr/>
        </p:nvSpPr>
        <p:spPr>
          <a:xfrm>
            <a:off x="607910" y="1297796"/>
            <a:ext cx="7848872" cy="1384995"/>
          </a:xfrm>
          <a:prstGeom prst="rect">
            <a:avLst/>
          </a:prstGeom>
          <a:noFill/>
        </p:spPr>
        <p:txBody>
          <a:bodyPr wrap="square" rtlCol="0">
            <a:spAutoFit/>
          </a:bodyPr>
          <a:lstStyle/>
          <a:p>
            <a:endParaRPr lang="en-GB" sz="2800" dirty="0">
              <a:latin typeface="SassoonCRInfant" panose="02010503020300020003" pitchFamily="2" charset="0"/>
            </a:endParaRPr>
          </a:p>
          <a:p>
            <a:endParaRPr lang="en-GB" sz="2800" dirty="0">
              <a:latin typeface="SassoonCRInfant" panose="02010503020300020003" pitchFamily="2" charset="0"/>
            </a:endParaRPr>
          </a:p>
          <a:p>
            <a:endParaRPr lang="en-GB" sz="2800" dirty="0">
              <a:latin typeface="SassoonCRInfant" panose="02010503020300020003" pitchFamily="2" charset="0"/>
            </a:endParaRPr>
          </a:p>
        </p:txBody>
      </p:sp>
      <p:pic>
        <p:nvPicPr>
          <p:cNvPr id="8" name="Picture 7"/>
          <p:cNvPicPr>
            <a:picLocks noChangeAspect="1"/>
          </p:cNvPicPr>
          <p:nvPr/>
        </p:nvPicPr>
        <p:blipFill>
          <a:blip r:embed="rId4"/>
          <a:stretch>
            <a:fillRect/>
          </a:stretch>
        </p:blipFill>
        <p:spPr>
          <a:xfrm>
            <a:off x="375128" y="1052736"/>
            <a:ext cx="4357811" cy="2984004"/>
          </a:xfrm>
          <a:prstGeom prst="rect">
            <a:avLst/>
          </a:prstGeom>
        </p:spPr>
      </p:pic>
      <p:pic>
        <p:nvPicPr>
          <p:cNvPr id="12" name="Content Placeholder 6"/>
          <p:cNvPicPr>
            <a:picLocks noChangeAspect="1"/>
          </p:cNvPicPr>
          <p:nvPr/>
        </p:nvPicPr>
        <p:blipFill>
          <a:blip r:embed="rId5"/>
          <a:stretch>
            <a:fillRect/>
          </a:stretch>
        </p:blipFill>
        <p:spPr>
          <a:xfrm>
            <a:off x="3209550" y="3991690"/>
            <a:ext cx="5509361" cy="2630866"/>
          </a:xfrm>
          <a:prstGeom prst="rect">
            <a:avLst/>
          </a:prstGeom>
        </p:spPr>
      </p:pic>
      <p:pic>
        <p:nvPicPr>
          <p:cNvPr id="13" name="Picture 12"/>
          <p:cNvPicPr>
            <a:picLocks noChangeAspect="1"/>
          </p:cNvPicPr>
          <p:nvPr/>
        </p:nvPicPr>
        <p:blipFill>
          <a:blip r:embed="rId6"/>
          <a:stretch>
            <a:fillRect/>
          </a:stretch>
        </p:blipFill>
        <p:spPr>
          <a:xfrm>
            <a:off x="6573821" y="672850"/>
            <a:ext cx="2174643" cy="3200028"/>
          </a:xfrm>
          <a:prstGeom prst="rect">
            <a:avLst/>
          </a:prstGeom>
        </p:spPr>
      </p:pic>
    </p:spTree>
    <p:custDataLst>
      <p:tags r:id="rId1"/>
    </p:custDataLst>
    <p:extLst>
      <p:ext uri="{BB962C8B-B14F-4D97-AF65-F5344CB8AC3E}">
        <p14:creationId xmlns:p14="http://schemas.microsoft.com/office/powerpoint/2010/main" val="5470008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8" y="0"/>
            <a:ext cx="9036754" cy="6855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40352" y="764704"/>
            <a:ext cx="890587" cy="974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12046945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95536" y="238572"/>
            <a:ext cx="8352928" cy="6217087"/>
          </a:xfrm>
          <a:prstGeom prst="rect">
            <a:avLst/>
          </a:prstGeom>
          <a:noFill/>
        </p:spPr>
        <p:txBody>
          <a:bodyPr wrap="square" rtlCol="0">
            <a:spAutoFit/>
          </a:bodyPr>
          <a:lstStyle/>
          <a:p>
            <a:r>
              <a:rPr lang="en-GB" sz="2800" u="sng" dirty="0" err="1">
                <a:latin typeface="Segoe Print" panose="02000600000000000000" pitchFamily="2" charset="0"/>
              </a:rPr>
              <a:t>Yr</a:t>
            </a:r>
            <a:r>
              <a:rPr lang="en-GB" sz="2800" u="sng" dirty="0">
                <a:latin typeface="Segoe Print" panose="02000600000000000000" pitchFamily="2" charset="0"/>
              </a:rPr>
              <a:t> </a:t>
            </a:r>
            <a:r>
              <a:rPr lang="en-GB" sz="2800" u="sng" dirty="0" err="1">
                <a:latin typeface="Segoe Print" panose="02000600000000000000" pitchFamily="2" charset="0"/>
              </a:rPr>
              <a:t>Ystafell</a:t>
            </a:r>
            <a:r>
              <a:rPr lang="en-GB" sz="2800" u="sng" dirty="0">
                <a:latin typeface="Segoe Print" panose="02000600000000000000" pitchFamily="2" charset="0"/>
              </a:rPr>
              <a:t> </a:t>
            </a:r>
            <a:r>
              <a:rPr lang="en-GB" sz="2800" u="sng" dirty="0" err="1">
                <a:latin typeface="Segoe Print" panose="02000600000000000000" pitchFamily="2" charset="0"/>
              </a:rPr>
              <a:t>Ddosbarth</a:t>
            </a:r>
            <a:r>
              <a:rPr lang="en-GB" sz="2800" u="sng" dirty="0">
                <a:latin typeface="Segoe Print" panose="02000600000000000000" pitchFamily="2" charset="0"/>
              </a:rPr>
              <a:t> /</a:t>
            </a:r>
            <a:r>
              <a:rPr lang="en-GB" sz="2800" i="1" u="sng" dirty="0">
                <a:latin typeface="Segoe Print" panose="02000600000000000000" pitchFamily="2" charset="0"/>
              </a:rPr>
              <a:t>The Classroom</a:t>
            </a: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28929" y="1247335"/>
            <a:ext cx="2708920" cy="2031690"/>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746854" y="4057059"/>
            <a:ext cx="2942175" cy="2206631"/>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165677" y="4172091"/>
            <a:ext cx="2635424" cy="1976568"/>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2582931" y="1278370"/>
            <a:ext cx="3198516" cy="2398887"/>
          </a:xfrm>
          <a:prstGeom prst="rect">
            <a:avLst/>
          </a:prstGeom>
        </p:spPr>
      </p:pic>
      <p:pic>
        <p:nvPicPr>
          <p:cNvPr id="9" name="Pictur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5664076" y="1206973"/>
            <a:ext cx="2660915" cy="1995686"/>
          </a:xfrm>
          <a:prstGeom prst="rect">
            <a:avLst/>
          </a:prstGeom>
        </p:spPr>
      </p:pic>
      <p:pic>
        <p:nvPicPr>
          <p:cNvPr id="10" name="Pictur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3225964" y="4454259"/>
            <a:ext cx="2349490" cy="1762117"/>
          </a:xfrm>
          <a:prstGeom prst="rect">
            <a:avLst/>
          </a:prstGeom>
        </p:spPr>
      </p:pic>
    </p:spTree>
    <p:custDataLst>
      <p:tags r:id="rId1"/>
    </p:custDataLst>
    <p:extLst>
      <p:ext uri="{BB962C8B-B14F-4D97-AF65-F5344CB8AC3E}">
        <p14:creationId xmlns:p14="http://schemas.microsoft.com/office/powerpoint/2010/main" val="6827529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395536" y="308257"/>
            <a:ext cx="8352928" cy="954107"/>
          </a:xfrm>
          <a:prstGeom prst="rect">
            <a:avLst/>
          </a:prstGeom>
          <a:noFill/>
        </p:spPr>
        <p:txBody>
          <a:bodyPr wrap="square" rtlCol="0">
            <a:spAutoFit/>
          </a:bodyPr>
          <a:lstStyle/>
          <a:p>
            <a:r>
              <a:rPr lang="en-GB" sz="2800" u="sng" dirty="0" err="1">
                <a:latin typeface="Segoe Print" panose="02000600000000000000" pitchFamily="2" charset="0"/>
              </a:rPr>
              <a:t>Yr</a:t>
            </a:r>
            <a:r>
              <a:rPr lang="en-GB" sz="2800" u="sng" dirty="0">
                <a:latin typeface="Segoe Print" panose="02000600000000000000" pitchFamily="2" charset="0"/>
              </a:rPr>
              <a:t> </a:t>
            </a:r>
            <a:r>
              <a:rPr lang="en-GB" sz="2800" u="sng" dirty="0" err="1">
                <a:latin typeface="Segoe Print" panose="02000600000000000000" pitchFamily="2" charset="0"/>
              </a:rPr>
              <a:t>Ystafell</a:t>
            </a:r>
            <a:r>
              <a:rPr lang="en-GB" sz="2800" u="sng" dirty="0">
                <a:latin typeface="Segoe Print" panose="02000600000000000000" pitchFamily="2" charset="0"/>
              </a:rPr>
              <a:t> </a:t>
            </a:r>
            <a:r>
              <a:rPr lang="en-GB" sz="2800" u="sng" dirty="0" err="1">
                <a:latin typeface="Segoe Print" panose="02000600000000000000" pitchFamily="2" charset="0"/>
              </a:rPr>
              <a:t>Ddosbarth</a:t>
            </a:r>
            <a:r>
              <a:rPr lang="en-GB" sz="2800" u="sng" dirty="0">
                <a:latin typeface="Segoe Print" panose="02000600000000000000" pitchFamily="2" charset="0"/>
              </a:rPr>
              <a:t> /</a:t>
            </a:r>
            <a:r>
              <a:rPr lang="en-GB" sz="2800" i="1" u="sng" dirty="0">
                <a:latin typeface="Segoe Print" panose="02000600000000000000" pitchFamily="2" charset="0"/>
              </a:rPr>
              <a:t>The Classroom</a:t>
            </a:r>
          </a:p>
          <a:p>
            <a:endParaRPr lang="en-GB" sz="2800" i="1" u="sng" dirty="0">
              <a:latin typeface="SassoonCRInfant" panose="02010503020300020003" pitchFamily="2" charset="0"/>
            </a:endParaRPr>
          </a:p>
        </p:txBody>
      </p:sp>
      <p:sp>
        <p:nvSpPr>
          <p:cNvPr id="5" name="Rectangle 4"/>
          <p:cNvSpPr/>
          <p:nvPr/>
        </p:nvSpPr>
        <p:spPr>
          <a:xfrm>
            <a:off x="1412776" y="3140968"/>
            <a:ext cx="6318448" cy="1077218"/>
          </a:xfrm>
          <a:prstGeom prst="rect">
            <a:avLst/>
          </a:prstGeom>
        </p:spPr>
        <p:txBody>
          <a:bodyPr wrap="square">
            <a:spAutoFit/>
          </a:bodyPr>
          <a:lstStyle/>
          <a:p>
            <a:r>
              <a:rPr lang="en-GB" sz="3200" dirty="0">
                <a:hlinkClick r:id="rId2"/>
              </a:rPr>
              <a:t>https://www.j2e.com/ygg-castell-nedd/AnwenHarris/IMG_7006.MOV</a:t>
            </a:r>
            <a:r>
              <a:rPr lang="en-GB" sz="3200" dirty="0" smtClean="0">
                <a:hlinkClick r:id="rId2"/>
              </a:rPr>
              <a:t>/</a:t>
            </a:r>
            <a:r>
              <a:rPr lang="en-GB" sz="3200" dirty="0" smtClean="0"/>
              <a:t> </a:t>
            </a:r>
            <a:endParaRPr lang="en-GB" sz="3200" dirty="0"/>
          </a:p>
        </p:txBody>
      </p:sp>
    </p:spTree>
    <p:extLst>
      <p:ext uri="{BB962C8B-B14F-4D97-AF65-F5344CB8AC3E}">
        <p14:creationId xmlns:p14="http://schemas.microsoft.com/office/powerpoint/2010/main" val="28865812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rgbClr val="FF3737"/>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65514" y="1844824"/>
            <a:ext cx="9217024" cy="1938992"/>
          </a:xfrm>
          <a:prstGeom prst="rect">
            <a:avLst/>
          </a:prstGeom>
          <a:noFill/>
        </p:spPr>
        <p:txBody>
          <a:bodyPr wrap="square" rtlCol="0">
            <a:spAutoFit/>
          </a:bodyPr>
          <a:lstStyle/>
          <a:p>
            <a:pPr algn="ctr"/>
            <a:r>
              <a:rPr lang="en-GB" sz="6000" dirty="0" err="1">
                <a:solidFill>
                  <a:schemeClr val="bg1"/>
                </a:solidFill>
                <a:effectLst>
                  <a:outerShdw blurRad="38100" dist="38100" dir="2700000" algn="tl">
                    <a:srgbClr val="000000">
                      <a:alpha val="43137"/>
                    </a:srgbClr>
                  </a:outerShdw>
                </a:effectLst>
                <a:latin typeface="Segoe Print" panose="02000600000000000000" pitchFamily="2" charset="0"/>
              </a:rPr>
              <a:t>Diolch</a:t>
            </a:r>
            <a:r>
              <a:rPr lang="en-GB" sz="6000" dirty="0">
                <a:solidFill>
                  <a:schemeClr val="bg1"/>
                </a:solidFill>
                <a:effectLst>
                  <a:outerShdw blurRad="38100" dist="38100" dir="2700000" algn="tl">
                    <a:srgbClr val="000000">
                      <a:alpha val="43137"/>
                    </a:srgbClr>
                  </a:outerShdw>
                </a:effectLst>
                <a:latin typeface="Segoe Print" panose="02000600000000000000" pitchFamily="2" charset="0"/>
              </a:rPr>
              <a:t>!</a:t>
            </a:r>
          </a:p>
          <a:p>
            <a:pPr algn="ctr"/>
            <a:r>
              <a:rPr lang="en-GB" sz="6000" dirty="0">
                <a:solidFill>
                  <a:schemeClr val="bg1"/>
                </a:solidFill>
                <a:effectLst>
                  <a:outerShdw blurRad="38100" dist="38100" dir="2700000" algn="tl">
                    <a:srgbClr val="000000">
                      <a:alpha val="43137"/>
                    </a:srgbClr>
                  </a:outerShdw>
                </a:effectLst>
                <a:latin typeface="Segoe Print" panose="02000600000000000000" pitchFamily="2" charset="0"/>
              </a:rPr>
              <a:t> </a:t>
            </a:r>
            <a:r>
              <a:rPr lang="en-GB" sz="6000" dirty="0" err="1">
                <a:solidFill>
                  <a:schemeClr val="bg1"/>
                </a:solidFill>
                <a:effectLst>
                  <a:outerShdw blurRad="38100" dist="38100" dir="2700000" algn="tl">
                    <a:srgbClr val="000000">
                      <a:alpha val="43137"/>
                    </a:srgbClr>
                  </a:outerShdw>
                </a:effectLst>
                <a:latin typeface="Segoe Print" panose="02000600000000000000" pitchFamily="2" charset="0"/>
              </a:rPr>
              <a:t>Unrhyw</a:t>
            </a:r>
            <a:r>
              <a:rPr lang="en-GB" sz="6000" dirty="0">
                <a:solidFill>
                  <a:schemeClr val="bg1"/>
                </a:solidFill>
                <a:effectLst>
                  <a:outerShdw blurRad="38100" dist="38100" dir="2700000" algn="tl">
                    <a:srgbClr val="000000">
                      <a:alpha val="43137"/>
                    </a:srgbClr>
                  </a:outerShdw>
                </a:effectLst>
                <a:latin typeface="Segoe Print" panose="02000600000000000000" pitchFamily="2" charset="0"/>
              </a:rPr>
              <a:t> </a:t>
            </a:r>
            <a:r>
              <a:rPr lang="en-GB" sz="6000" dirty="0" err="1">
                <a:solidFill>
                  <a:schemeClr val="bg1"/>
                </a:solidFill>
                <a:effectLst>
                  <a:outerShdw blurRad="38100" dist="38100" dir="2700000" algn="tl">
                    <a:srgbClr val="000000">
                      <a:alpha val="43137"/>
                    </a:srgbClr>
                  </a:outerShdw>
                </a:effectLst>
                <a:latin typeface="Segoe Print" panose="02000600000000000000" pitchFamily="2" charset="0"/>
              </a:rPr>
              <a:t>gwestiynau</a:t>
            </a:r>
            <a:r>
              <a:rPr lang="en-GB" sz="6000" dirty="0">
                <a:solidFill>
                  <a:schemeClr val="bg1"/>
                </a:solidFill>
                <a:effectLst>
                  <a:outerShdw blurRad="38100" dist="38100" dir="2700000" algn="tl">
                    <a:srgbClr val="000000">
                      <a:alpha val="43137"/>
                    </a:srgbClr>
                  </a:outerShdw>
                </a:effectLst>
                <a:latin typeface="Segoe Print" panose="02000600000000000000" pitchFamily="2" charset="0"/>
              </a:rPr>
              <a:t>?</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9284" y="548680"/>
            <a:ext cx="1190109"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69269" y="4365104"/>
            <a:ext cx="3805461" cy="1926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24328" y="546249"/>
            <a:ext cx="1189037"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866230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3331</TotalTime>
  <Words>1528</Words>
  <Application>Microsoft Office PowerPoint</Application>
  <PresentationFormat>On-screen Show (4:3)</PresentationFormat>
  <Paragraphs>218</Paragraphs>
  <Slides>24</Slides>
  <Notes>23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Bradley Hand ITC</vt:lpstr>
      <vt:lpstr>Calibri</vt:lpstr>
      <vt:lpstr>SassoonCRInfant</vt:lpstr>
      <vt:lpstr>Segoe Print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Jones</dc:creator>
  <cp:lastModifiedBy>Anwen  Harris</cp:lastModifiedBy>
  <cp:revision>165</cp:revision>
  <dcterms:created xsi:type="dcterms:W3CDTF">2020-09-29T14:31:50Z</dcterms:created>
  <dcterms:modified xsi:type="dcterms:W3CDTF">2022-10-07T13:14:40Z</dcterms:modified>
</cp:coreProperties>
</file>