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298" r:id="rId5"/>
    <p:sldId id="299" r:id="rId6"/>
    <p:sldId id="300" r:id="rId7"/>
    <p:sldId id="280" r:id="rId8"/>
    <p:sldId id="281" r:id="rId9"/>
    <p:sldId id="285" r:id="rId10"/>
    <p:sldId id="302" r:id="rId11"/>
    <p:sldId id="272" r:id="rId12"/>
    <p:sldId id="291" r:id="rId13"/>
    <p:sldId id="284" r:id="rId14"/>
    <p:sldId id="259" r:id="rId15"/>
    <p:sldId id="260" r:id="rId16"/>
    <p:sldId id="293" r:id="rId17"/>
    <p:sldId id="282" r:id="rId18"/>
    <p:sldId id="287" r:id="rId19"/>
    <p:sldId id="262" r:id="rId20"/>
    <p:sldId id="292" r:id="rId21"/>
    <p:sldId id="308" r:id="rId22"/>
    <p:sldId id="304" r:id="rId23"/>
    <p:sldId id="283" r:id="rId24"/>
    <p:sldId id="307" r:id="rId25"/>
    <p:sldId id="264" r:id="rId26"/>
    <p:sldId id="273" r:id="rId27"/>
    <p:sldId id="306" r:id="rId28"/>
    <p:sldId id="305" r:id="rId29"/>
    <p:sldId id="27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06F1A4-3F64-4F7B-AB46-E1407C250ECE}" v="117" dt="2023-09-20T15:18:58.129"/>
    <p1510:client id="{4764C371-879D-4C14-9536-40051D98EE77}" v="20" dt="2023-09-25T13:45:40.108"/>
    <p1510:client id="{CA83D01B-65C3-4C91-B110-E5A8497F1D3B}" v="20" dt="2023-09-25T13:33:37.3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700" y="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8EB6BF-41FC-41B2-997C-C9FAE25DB71A}" type="datetimeFigureOut">
              <a:rPr lang="en-GB" smtClean="0"/>
              <a:t>08/10/2023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E55364-56F2-459A-9944-4923C02A1AE6}" type="slidenum">
              <a:rPr lang="en-GB" smtClean="0"/>
              <a:t>‹#›</a:t>
            </a:fld>
            <a:endParaRPr lang="en-GB"/>
          </a:p>
        </p:txBody>
      </p:sp>
    </p:spTree>
    <p:extLst>
      <p:ext uri="{BB962C8B-B14F-4D97-AF65-F5344CB8AC3E}">
        <p14:creationId xmlns:p14="http://schemas.microsoft.com/office/powerpoint/2010/main" val="516375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EEF9223-CC27-48E4-A033-EFF892DB1B2C}" type="datetimeFigureOut">
              <a:rPr lang="en-GB" smtClean="0"/>
              <a:t>08/10/2023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38532940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EF9223-CC27-48E4-A033-EFF892DB1B2C}" type="datetimeFigureOut">
              <a:rPr lang="en-GB" smtClean="0"/>
              <a:t>08/10/2023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899845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EF9223-CC27-48E4-A033-EFF892DB1B2C}" type="datetimeFigureOut">
              <a:rPr lang="en-GB" smtClean="0"/>
              <a:t>08/10/2023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3727258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EEF9223-CC27-48E4-A033-EFF892DB1B2C}" type="datetimeFigureOut">
              <a:rPr lang="en-GB" smtClean="0"/>
              <a:t>08/10/2023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2090924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EEF9223-CC27-48E4-A033-EFF892DB1B2C}" type="datetimeFigureOut">
              <a:rPr lang="en-GB" smtClean="0"/>
              <a:t>08/10/2023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592935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EEF9223-CC27-48E4-A033-EFF892DB1B2C}" type="datetimeFigureOut">
              <a:rPr lang="en-GB" smtClean="0"/>
              <a:t>08/10/2023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1846566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EF9223-CC27-48E4-A033-EFF892DB1B2C}" type="datetimeFigureOut">
              <a:rPr lang="en-GB" smtClean="0"/>
              <a:t>08/10/2023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3785144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EEF9223-CC27-48E4-A033-EFF892DB1B2C}" type="datetimeFigureOut">
              <a:rPr lang="en-GB" smtClean="0"/>
              <a:t>08/10/2023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272776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EEF9223-CC27-48E4-A033-EFF892DB1B2C}" type="datetimeFigureOut">
              <a:rPr lang="en-GB" smtClean="0"/>
              <a:t>08/10/2023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3789505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EF9223-CC27-48E4-A033-EFF892DB1B2C}" type="datetimeFigureOut">
              <a:rPr lang="en-GB" smtClean="0"/>
              <a:t>08/10/2023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1718365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EF9223-CC27-48E4-A033-EFF892DB1B2C}" type="datetimeFigureOut">
              <a:rPr lang="en-GB" smtClean="0"/>
              <a:t>08/10/2023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1708478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EF9223-CC27-48E4-A033-EFF892DB1B2C}" type="datetimeFigureOut">
              <a:rPr lang="en-GB" smtClean="0"/>
              <a:t>08/10/2023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DE7F01-415C-4561-A1AF-1C1BF0503526}" type="slidenum">
              <a:rPr lang="en-GB" smtClean="0"/>
              <a:t>‹#›</a:t>
            </a:fld>
            <a:endParaRPr lang="en-GB"/>
          </a:p>
        </p:txBody>
      </p:sp>
    </p:spTree>
    <p:extLst>
      <p:ext uri="{BB962C8B-B14F-4D97-AF65-F5344CB8AC3E}">
        <p14:creationId xmlns:p14="http://schemas.microsoft.com/office/powerpoint/2010/main" val="40093247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18" Type="http://schemas.openxmlformats.org/officeDocument/2006/relationships/image" Target="../media/image30.jpeg"/><Relationship Id="rId3" Type="http://schemas.openxmlformats.org/officeDocument/2006/relationships/image" Target="../media/image15.png"/><Relationship Id="rId21" Type="http://schemas.openxmlformats.org/officeDocument/2006/relationships/image" Target="../media/image33.jpeg"/><Relationship Id="rId7" Type="http://schemas.openxmlformats.org/officeDocument/2006/relationships/image" Target="../media/image19.png"/><Relationship Id="rId12" Type="http://schemas.openxmlformats.org/officeDocument/2006/relationships/image" Target="../media/image24.png"/><Relationship Id="rId17" Type="http://schemas.openxmlformats.org/officeDocument/2006/relationships/image" Target="../media/image29.jpeg"/><Relationship Id="rId2" Type="http://schemas.openxmlformats.org/officeDocument/2006/relationships/slideLayout" Target="../slideLayouts/slideLayout7.xml"/><Relationship Id="rId16" Type="http://schemas.openxmlformats.org/officeDocument/2006/relationships/image" Target="../media/image28.png"/><Relationship Id="rId20" Type="http://schemas.openxmlformats.org/officeDocument/2006/relationships/image" Target="../media/image32.jpeg"/><Relationship Id="rId1" Type="http://schemas.openxmlformats.org/officeDocument/2006/relationships/tags" Target="../tags/tag2.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jpeg"/><Relationship Id="rId23" Type="http://schemas.microsoft.com/office/2007/relationships/hdphoto" Target="../media/hdphoto1.wdp"/><Relationship Id="rId10" Type="http://schemas.openxmlformats.org/officeDocument/2006/relationships/image" Target="../media/image22.png"/><Relationship Id="rId19" Type="http://schemas.openxmlformats.org/officeDocument/2006/relationships/image" Target="../media/image31.jpe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 Id="rId22" Type="http://schemas.openxmlformats.org/officeDocument/2006/relationships/image" Target="../media/image34.png"/></Relationships>
</file>

<file path=ppt/slides/_rels/slide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1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topmarks.co.uk/Search.aspx?q=100+square+splat" TargetMode="External"/><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hyperlink" Target="https://play.numbots.com/#/intro" TargetMode="External"/><Relationship Id="rId5" Type="http://schemas.openxmlformats.org/officeDocument/2006/relationships/hyperlink" Target="https://ttrockstars.com/" TargetMode="External"/><Relationship Id="rId4" Type="http://schemas.openxmlformats.org/officeDocument/2006/relationships/hyperlink" Target="https://www.ictgames.com/mobilePage/hundredSq/index.html"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slideLayout" Target="../slideLayouts/slideLayout8.xml"/><Relationship Id="rId1" Type="http://schemas.openxmlformats.org/officeDocument/2006/relationships/tags" Target="../tags/tag3.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2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9.png"/><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2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2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139700" y="127000"/>
            <a:ext cx="11887200" cy="6615568"/>
          </a:xfrm>
          <a:prstGeom prst="rect">
            <a:avLst/>
          </a:prstGeom>
          <a:solidFill>
            <a:srgbClr val="FF3737"/>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226023" y="546250"/>
            <a:ext cx="7416824" cy="4708981"/>
          </a:xfrm>
          <a:prstGeom prst="rect">
            <a:avLst/>
          </a:prstGeom>
          <a:noFill/>
        </p:spPr>
        <p:txBody>
          <a:bodyPr wrap="square" rtlCol="0">
            <a:spAutoFit/>
          </a:bodyPr>
          <a:lstStyle/>
          <a:p>
            <a:pPr algn="ctr"/>
            <a:r>
              <a:rPr lang="en-GB" sz="8000" err="1">
                <a:solidFill>
                  <a:schemeClr val="bg1"/>
                </a:solidFill>
                <a:effectLst>
                  <a:outerShdw blurRad="38100" dist="38100" dir="2700000" algn="tl">
                    <a:srgbClr val="000000">
                      <a:alpha val="43137"/>
                    </a:srgbClr>
                  </a:outerShdw>
                </a:effectLst>
                <a:latin typeface="NTPreCursivefk" panose="03000400000000000000" pitchFamily="66" charset="0"/>
              </a:rPr>
              <a:t>Croeso</a:t>
            </a:r>
            <a:r>
              <a:rPr lang="en-GB" sz="8000">
                <a:solidFill>
                  <a:schemeClr val="bg1"/>
                </a:solidFill>
                <a:effectLst>
                  <a:outerShdw blurRad="38100" dist="38100" dir="2700000" algn="tl">
                    <a:srgbClr val="000000">
                      <a:alpha val="43137"/>
                    </a:srgbClr>
                  </a:outerShdw>
                </a:effectLst>
                <a:latin typeface="NTPreCursivefk" panose="03000400000000000000" pitchFamily="66" charset="0"/>
              </a:rPr>
              <a:t> </a:t>
            </a:r>
          </a:p>
          <a:p>
            <a:pPr algn="ctr"/>
            <a:r>
              <a:rPr lang="en-GB" sz="8000" err="1">
                <a:solidFill>
                  <a:schemeClr val="bg1"/>
                </a:solidFill>
                <a:effectLst>
                  <a:outerShdw blurRad="38100" dist="38100" dir="2700000" algn="tl">
                    <a:srgbClr val="000000">
                      <a:alpha val="43137"/>
                    </a:srgbClr>
                  </a:outerShdw>
                </a:effectLst>
                <a:latin typeface="NTPreCursivefk" panose="03000400000000000000" pitchFamily="66" charset="0"/>
              </a:rPr>
              <a:t>i</a:t>
            </a:r>
            <a:r>
              <a:rPr lang="en-GB" sz="8000">
                <a:solidFill>
                  <a:schemeClr val="bg1"/>
                </a:solidFill>
                <a:effectLst>
                  <a:outerShdw blurRad="38100" dist="38100" dir="2700000" algn="tl">
                    <a:srgbClr val="000000">
                      <a:alpha val="43137"/>
                    </a:srgbClr>
                  </a:outerShdw>
                </a:effectLst>
                <a:latin typeface="NTPreCursivefk" panose="03000400000000000000" pitchFamily="66" charset="0"/>
              </a:rPr>
              <a:t> </a:t>
            </a:r>
            <a:r>
              <a:rPr lang="en-GB" sz="8000" err="1">
                <a:solidFill>
                  <a:schemeClr val="bg1"/>
                </a:solidFill>
                <a:effectLst>
                  <a:outerShdw blurRad="38100" dist="38100" dir="2700000" algn="tl">
                    <a:srgbClr val="000000">
                      <a:alpha val="43137"/>
                    </a:srgbClr>
                  </a:outerShdw>
                </a:effectLst>
                <a:latin typeface="NTPreCursivefk" panose="03000400000000000000" pitchFamily="66" charset="0"/>
              </a:rPr>
              <a:t>noson</a:t>
            </a:r>
            <a:r>
              <a:rPr lang="en-GB" sz="8000">
                <a:solidFill>
                  <a:schemeClr val="bg1"/>
                </a:solidFill>
                <a:effectLst>
                  <a:outerShdw blurRad="38100" dist="38100" dir="2700000" algn="tl">
                    <a:srgbClr val="000000">
                      <a:alpha val="43137"/>
                    </a:srgbClr>
                  </a:outerShdw>
                </a:effectLst>
                <a:latin typeface="NTPreCursivefk" panose="03000400000000000000" pitchFamily="66" charset="0"/>
              </a:rPr>
              <a:t> </a:t>
            </a:r>
            <a:r>
              <a:rPr lang="en-GB" sz="8000" err="1">
                <a:solidFill>
                  <a:schemeClr val="bg1"/>
                </a:solidFill>
                <a:effectLst>
                  <a:outerShdw blurRad="38100" dist="38100" dir="2700000" algn="tl">
                    <a:srgbClr val="000000">
                      <a:alpha val="43137"/>
                    </a:srgbClr>
                  </a:outerShdw>
                </a:effectLst>
                <a:latin typeface="NTPreCursivefk" panose="03000400000000000000" pitchFamily="66" charset="0"/>
              </a:rPr>
              <a:t>groesawu</a:t>
            </a:r>
            <a:r>
              <a:rPr lang="en-GB" sz="8000">
                <a:solidFill>
                  <a:schemeClr val="bg1"/>
                </a:solidFill>
                <a:effectLst>
                  <a:outerShdw blurRad="38100" dist="38100" dir="2700000" algn="tl">
                    <a:srgbClr val="000000">
                      <a:alpha val="43137"/>
                    </a:srgbClr>
                  </a:outerShdw>
                </a:effectLst>
                <a:latin typeface="NTPreCursivefk" panose="03000400000000000000" pitchFamily="66" charset="0"/>
              </a:rPr>
              <a:t> </a:t>
            </a:r>
          </a:p>
          <a:p>
            <a:pPr algn="ctr"/>
            <a:r>
              <a:rPr lang="en-GB" sz="8000" err="1">
                <a:solidFill>
                  <a:schemeClr val="bg1"/>
                </a:solidFill>
                <a:effectLst>
                  <a:outerShdw blurRad="38100" dist="38100" dir="2700000" algn="tl">
                    <a:srgbClr val="000000">
                      <a:alpha val="43137"/>
                    </a:srgbClr>
                  </a:outerShdw>
                </a:effectLst>
                <a:latin typeface="NTPreCursivefk" panose="03000400000000000000" pitchFamily="66" charset="0"/>
              </a:rPr>
              <a:t>Blwyddyn</a:t>
            </a:r>
            <a:r>
              <a:rPr lang="en-GB" sz="8000">
                <a:solidFill>
                  <a:schemeClr val="bg1"/>
                </a:solidFill>
                <a:effectLst>
                  <a:outerShdw blurRad="38100" dist="38100" dir="2700000" algn="tl">
                    <a:srgbClr val="000000">
                      <a:alpha val="43137"/>
                    </a:srgbClr>
                  </a:outerShdw>
                </a:effectLst>
                <a:latin typeface="NTPreCursivefk" panose="03000400000000000000" pitchFamily="66" charset="0"/>
              </a:rPr>
              <a:t> 2 </a:t>
            </a:r>
          </a:p>
          <a:p>
            <a:pPr algn="ctr"/>
            <a:r>
              <a:rPr lang="en-GB" sz="6000">
                <a:solidFill>
                  <a:schemeClr val="bg1"/>
                </a:solidFill>
                <a:effectLst>
                  <a:outerShdw blurRad="38100" dist="38100" dir="2700000" algn="tl">
                    <a:srgbClr val="000000">
                      <a:alpha val="43137"/>
                    </a:srgbClr>
                  </a:outerShdw>
                </a:effectLst>
                <a:latin typeface="NTPreCursivefk" panose="03000400000000000000" pitchFamily="66" charset="0"/>
              </a:rPr>
              <a:t> </a:t>
            </a: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3285" y="548680"/>
            <a:ext cx="1190109"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270" y="4365105"/>
            <a:ext cx="3805461" cy="1926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8329" y="546250"/>
            <a:ext cx="1189037"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82529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152400" y="152400"/>
            <a:ext cx="11887200" cy="6615568"/>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Mrs H Payne</a:t>
            </a:r>
          </a:p>
          <a:p>
            <a:pPr algn="ctr"/>
            <a:endParaRPr lang="en-GB"/>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8945" y="485775"/>
            <a:ext cx="1189037"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2"/>
          <p:cNvSpPr txBox="1">
            <a:spLocks/>
          </p:cNvSpPr>
          <p:nvPr/>
        </p:nvSpPr>
        <p:spPr>
          <a:xfrm>
            <a:off x="1006763" y="1135061"/>
            <a:ext cx="10515600" cy="5234565"/>
          </a:xfrm>
          <a:prstGeom prst="rect">
            <a:avLst/>
          </a:prstGeom>
        </p:spPr>
        <p:txBody>
          <a:bodyPr lIns="91440" tIns="45720" rIns="91440" bIns="4572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t>Dosbarth /Class  2C – Mrs J Cox</a:t>
            </a:r>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None/>
            </a:pPr>
            <a:r>
              <a:rPr lang="en-GB"/>
              <a:t>Dosbarth /Class 2J – Mrs C Rees-Morgan</a:t>
            </a:r>
            <a:endParaRPr lang="en-GB">
              <a:cs typeface="Calibri"/>
            </a:endParaRPr>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r>
              <a:rPr lang="en-GB" err="1"/>
              <a:t>Cynorthwywyr</a:t>
            </a:r>
            <a:r>
              <a:rPr lang="en-GB"/>
              <a:t>/Teaching assistants: </a:t>
            </a:r>
          </a:p>
          <a:p>
            <a:pPr marL="0" indent="0">
              <a:buFont typeface="Arial" panose="020B0604020202020204" pitchFamily="34" charset="0"/>
              <a:buNone/>
            </a:pPr>
            <a:endParaRPr lang="en-GB"/>
          </a:p>
          <a:p>
            <a:pPr marL="0" indent="0">
              <a:buNone/>
            </a:pPr>
            <a:r>
              <a:rPr lang="en-GB"/>
              <a:t>Miss S Hunt                                           Miss N Perkins</a:t>
            </a:r>
            <a:endParaRPr lang="en-GB">
              <a:ea typeface="Calibri"/>
              <a:cs typeface="Calibri"/>
            </a:endParaRPr>
          </a:p>
        </p:txBody>
      </p:sp>
      <p:sp>
        <p:nvSpPr>
          <p:cNvPr id="9" name="Title 1"/>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a:t>Staff yr adran</a:t>
            </a: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67552" y="1084190"/>
            <a:ext cx="952113" cy="1154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descr="A person smiling at camera&#10;&#10;Description automatically generated">
            <a:extLst>
              <a:ext uri="{FF2B5EF4-FFF2-40B4-BE49-F238E27FC236}">
                <a16:creationId xmlns:a16="http://schemas.microsoft.com/office/drawing/2014/main" id="{7331C356-A4CA-B678-771E-3B59BDF250FC}"/>
              </a:ext>
            </a:extLst>
          </p:cNvPr>
          <p:cNvPicPr>
            <a:picLocks noChangeAspect="1"/>
          </p:cNvPicPr>
          <p:nvPr/>
        </p:nvPicPr>
        <p:blipFill>
          <a:blip r:embed="rId4"/>
          <a:stretch>
            <a:fillRect/>
          </a:stretch>
        </p:blipFill>
        <p:spPr>
          <a:xfrm>
            <a:off x="6928338" y="2425046"/>
            <a:ext cx="1090247" cy="1034891"/>
          </a:xfrm>
          <a:prstGeom prst="rect">
            <a:avLst/>
          </a:prstGeom>
        </p:spPr>
      </p:pic>
      <p:pic>
        <p:nvPicPr>
          <p:cNvPr id="4" name="Picture 3" descr="A person smiling for the camera&#10;&#10;Description automatically generated">
            <a:extLst>
              <a:ext uri="{FF2B5EF4-FFF2-40B4-BE49-F238E27FC236}">
                <a16:creationId xmlns:a16="http://schemas.microsoft.com/office/drawing/2014/main" id="{B944140C-2EBB-7FF8-9721-F6EA6D1DA63A}"/>
              </a:ext>
            </a:extLst>
          </p:cNvPr>
          <p:cNvPicPr>
            <a:picLocks noChangeAspect="1"/>
          </p:cNvPicPr>
          <p:nvPr/>
        </p:nvPicPr>
        <p:blipFill>
          <a:blip r:embed="rId5"/>
          <a:stretch>
            <a:fillRect/>
          </a:stretch>
        </p:blipFill>
        <p:spPr>
          <a:xfrm>
            <a:off x="3434862" y="4786461"/>
            <a:ext cx="1219200" cy="1341263"/>
          </a:xfrm>
          <a:prstGeom prst="rect">
            <a:avLst/>
          </a:prstGeom>
        </p:spPr>
      </p:pic>
      <p:pic>
        <p:nvPicPr>
          <p:cNvPr id="5" name="Picture 4"/>
          <p:cNvPicPr>
            <a:picLocks noChangeAspect="1"/>
          </p:cNvPicPr>
          <p:nvPr/>
        </p:nvPicPr>
        <p:blipFill>
          <a:blip r:embed="rId6"/>
          <a:stretch>
            <a:fillRect/>
          </a:stretch>
        </p:blipFill>
        <p:spPr>
          <a:xfrm>
            <a:off x="6559958" y="3870376"/>
            <a:ext cx="1044405" cy="1044405"/>
          </a:xfrm>
          <a:prstGeom prst="rect">
            <a:avLst/>
          </a:prstGeom>
        </p:spPr>
      </p:pic>
    </p:spTree>
    <p:extLst>
      <p:ext uri="{BB962C8B-B14F-4D97-AF65-F5344CB8AC3E}">
        <p14:creationId xmlns:p14="http://schemas.microsoft.com/office/powerpoint/2010/main" val="1763206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152400" y="152400"/>
            <a:ext cx="11887200" cy="6615568"/>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8945" y="485775"/>
            <a:ext cx="1189037"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263119" y="1040091"/>
            <a:ext cx="11344681" cy="3539430"/>
          </a:xfrm>
          <a:prstGeom prst="rect">
            <a:avLst/>
          </a:prstGeom>
          <a:noFill/>
        </p:spPr>
        <p:txBody>
          <a:bodyPr wrap="square" rtlCol="0">
            <a:spAutoFit/>
          </a:bodyPr>
          <a:lstStyle/>
          <a:p>
            <a:pPr marL="457200" indent="-457200">
              <a:buFont typeface="Arial" panose="020B0604020202020204" pitchFamily="34" charset="0"/>
              <a:buChar char="•"/>
            </a:pPr>
            <a:r>
              <a:rPr lang="en-GB" sz="2800" err="1">
                <a:latin typeface="NTPreCursivefk" panose="03000400000000000000" pitchFamily="66" charset="0"/>
              </a:rPr>
              <a:t>Cyfle</a:t>
            </a:r>
            <a:r>
              <a:rPr lang="en-GB" sz="2800">
                <a:latin typeface="NTPreCursivefk" panose="03000400000000000000" pitchFamily="66" charset="0"/>
              </a:rPr>
              <a:t> </a:t>
            </a:r>
            <a:r>
              <a:rPr lang="en-GB" sz="2800" err="1">
                <a:latin typeface="NTPreCursivefk" panose="03000400000000000000" pitchFamily="66" charset="0"/>
              </a:rPr>
              <a:t>i</a:t>
            </a:r>
            <a:r>
              <a:rPr lang="en-GB" sz="2800">
                <a:latin typeface="NTPreCursivefk" panose="03000400000000000000" pitchFamily="66" charset="0"/>
              </a:rPr>
              <a:t> bob </a:t>
            </a:r>
            <a:r>
              <a:rPr lang="en-GB" sz="2800" err="1">
                <a:latin typeface="NTPreCursivefk" panose="03000400000000000000" pitchFamily="66" charset="0"/>
              </a:rPr>
              <a:t>plentyn</a:t>
            </a:r>
            <a:r>
              <a:rPr lang="en-GB" sz="2800">
                <a:latin typeface="NTPreCursivefk" panose="03000400000000000000" pitchFamily="66" charset="0"/>
              </a:rPr>
              <a:t> </a:t>
            </a:r>
            <a:r>
              <a:rPr lang="en-GB" sz="2800" err="1">
                <a:latin typeface="NTPreCursivefk" panose="03000400000000000000" pitchFamily="66" charset="0"/>
              </a:rPr>
              <a:t>lwyddo</a:t>
            </a:r>
            <a:r>
              <a:rPr lang="en-GB" sz="2800">
                <a:latin typeface="NTPreCursivefk" panose="03000400000000000000" pitchFamily="66" charset="0"/>
              </a:rPr>
              <a:t> </a:t>
            </a:r>
            <a:r>
              <a:rPr lang="en-GB" sz="2800" i="1">
                <a:latin typeface="NTPreCursivefk" panose="03000400000000000000" pitchFamily="66" charset="0"/>
              </a:rPr>
              <a:t>/ Opportunity for every </a:t>
            </a:r>
          </a:p>
          <a:p>
            <a:r>
              <a:rPr lang="en-GB" sz="2800" i="1">
                <a:latin typeface="NTPreCursivefk" panose="03000400000000000000" pitchFamily="66" charset="0"/>
              </a:rPr>
              <a:t>    child to succeed.</a:t>
            </a:r>
          </a:p>
          <a:p>
            <a:endParaRPr lang="en-GB" sz="2800">
              <a:latin typeface="NTPreCursivefk" panose="03000400000000000000" pitchFamily="66" charset="0"/>
            </a:endParaRPr>
          </a:p>
          <a:p>
            <a:pPr marL="457200" indent="-457200">
              <a:buFont typeface="Arial" panose="020B0604020202020204" pitchFamily="34" charset="0"/>
              <a:buChar char="•"/>
            </a:pPr>
            <a:r>
              <a:rPr lang="en-GB" sz="2800" err="1">
                <a:latin typeface="NTPreCursivefk" panose="03000400000000000000" pitchFamily="66" charset="0"/>
              </a:rPr>
              <a:t>Ysgol</a:t>
            </a:r>
            <a:r>
              <a:rPr lang="en-GB" sz="2800">
                <a:latin typeface="NTPreCursivefk" panose="03000400000000000000" pitchFamily="66" charset="0"/>
              </a:rPr>
              <a:t> </a:t>
            </a:r>
            <a:r>
              <a:rPr lang="en-GB" sz="2800" err="1">
                <a:latin typeface="NTPreCursivefk" panose="03000400000000000000" pitchFamily="66" charset="0"/>
              </a:rPr>
              <a:t>sydd</a:t>
            </a:r>
            <a:r>
              <a:rPr lang="en-GB" sz="2800">
                <a:latin typeface="NTPreCursivefk" panose="03000400000000000000" pitchFamily="66" charset="0"/>
              </a:rPr>
              <a:t> </a:t>
            </a:r>
            <a:r>
              <a:rPr lang="en-GB" sz="2800" err="1">
                <a:latin typeface="NTPreCursivefk" panose="03000400000000000000" pitchFamily="66" charset="0"/>
              </a:rPr>
              <a:t>yn</a:t>
            </a:r>
            <a:r>
              <a:rPr lang="en-GB" sz="2800">
                <a:latin typeface="NTPreCursivefk" panose="03000400000000000000" pitchFamily="66" charset="0"/>
              </a:rPr>
              <a:t> </a:t>
            </a:r>
            <a:r>
              <a:rPr lang="en-GB" sz="2800" err="1">
                <a:latin typeface="NTPreCursivefk" panose="03000400000000000000" pitchFamily="66" charset="0"/>
              </a:rPr>
              <a:t>annog</a:t>
            </a:r>
            <a:r>
              <a:rPr lang="en-GB" sz="2800">
                <a:latin typeface="NTPreCursivefk" panose="03000400000000000000" pitchFamily="66" charset="0"/>
              </a:rPr>
              <a:t> </a:t>
            </a:r>
            <a:r>
              <a:rPr lang="en-GB" sz="2800" err="1">
                <a:latin typeface="NTPreCursivefk" panose="03000400000000000000" pitchFamily="66" charset="0"/>
              </a:rPr>
              <a:t>Cymreictod</a:t>
            </a:r>
            <a:r>
              <a:rPr lang="en-GB" sz="2800">
                <a:latin typeface="NTPreCursivefk" panose="03000400000000000000" pitchFamily="66" charset="0"/>
              </a:rPr>
              <a:t>, </a:t>
            </a:r>
            <a:r>
              <a:rPr lang="en-GB" sz="2800" err="1">
                <a:latin typeface="NTPreCursivefk" panose="03000400000000000000" pitchFamily="66" charset="0"/>
              </a:rPr>
              <a:t>caredigrwydd</a:t>
            </a:r>
            <a:r>
              <a:rPr lang="en-GB" sz="2800">
                <a:latin typeface="NTPreCursivefk" panose="03000400000000000000" pitchFamily="66" charset="0"/>
              </a:rPr>
              <a:t>, </a:t>
            </a:r>
            <a:r>
              <a:rPr lang="en-GB" sz="2800" err="1">
                <a:latin typeface="NTPreCursivefk" panose="03000400000000000000" pitchFamily="66" charset="0"/>
              </a:rPr>
              <a:t>gonestrwydd</a:t>
            </a:r>
            <a:r>
              <a:rPr lang="en-GB" sz="2800">
                <a:latin typeface="NTPreCursivefk" panose="03000400000000000000" pitchFamily="66" charset="0"/>
              </a:rPr>
              <a:t>, </a:t>
            </a:r>
            <a:r>
              <a:rPr lang="en-GB" sz="2800" err="1">
                <a:latin typeface="NTPreCursivefk" panose="03000400000000000000" pitchFamily="66" charset="0"/>
              </a:rPr>
              <a:t>annibyniaeth</a:t>
            </a:r>
            <a:r>
              <a:rPr lang="en-GB" sz="2800">
                <a:latin typeface="NTPreCursivefk" panose="03000400000000000000" pitchFamily="66" charset="0"/>
              </a:rPr>
              <a:t> a </a:t>
            </a:r>
            <a:r>
              <a:rPr lang="en-GB" sz="2800" err="1">
                <a:latin typeface="NTPreCursivefk" panose="03000400000000000000" pitchFamily="66" charset="0"/>
              </a:rPr>
              <a:t>pharch</a:t>
            </a:r>
            <a:r>
              <a:rPr lang="en-GB" sz="2800">
                <a:latin typeface="NTPreCursivefk" panose="03000400000000000000" pitchFamily="66" charset="0"/>
              </a:rPr>
              <a:t> / </a:t>
            </a:r>
            <a:r>
              <a:rPr lang="en-GB" sz="2800" i="1">
                <a:latin typeface="NTPreCursivefk" panose="03000400000000000000" pitchFamily="66" charset="0"/>
              </a:rPr>
              <a:t>A school that promotes </a:t>
            </a:r>
            <a:r>
              <a:rPr lang="en-GB" sz="2800" i="1" err="1">
                <a:latin typeface="NTPreCursivefk" panose="03000400000000000000" pitchFamily="66" charset="0"/>
              </a:rPr>
              <a:t>Welshness</a:t>
            </a:r>
            <a:r>
              <a:rPr lang="en-GB" sz="2800" i="1">
                <a:latin typeface="NTPreCursivefk" panose="03000400000000000000" pitchFamily="66" charset="0"/>
              </a:rPr>
              <a:t>, kindness, honesty, independence and respect.</a:t>
            </a:r>
          </a:p>
          <a:p>
            <a:endParaRPr lang="en-GB" sz="2800" i="1">
              <a:latin typeface="NTPreCursivefk" panose="03000400000000000000" pitchFamily="66" charset="0"/>
            </a:endParaRPr>
          </a:p>
          <a:p>
            <a:pPr marL="457200" indent="-457200">
              <a:buFont typeface="Arial" panose="020B0604020202020204" pitchFamily="34" charset="0"/>
              <a:buChar char="•"/>
            </a:pPr>
            <a:r>
              <a:rPr lang="en-GB" sz="2800" err="1">
                <a:latin typeface="NTPreCursivefk" panose="03000400000000000000" pitchFamily="66" charset="0"/>
              </a:rPr>
              <a:t>Ysgol</a:t>
            </a:r>
            <a:r>
              <a:rPr lang="en-GB" sz="2800">
                <a:latin typeface="NTPreCursivefk" panose="03000400000000000000" pitchFamily="66" charset="0"/>
              </a:rPr>
              <a:t> </a:t>
            </a:r>
            <a:r>
              <a:rPr lang="en-GB" sz="2800" err="1">
                <a:latin typeface="NTPreCursivefk" panose="03000400000000000000" pitchFamily="66" charset="0"/>
              </a:rPr>
              <a:t>gynhwysol</a:t>
            </a:r>
            <a:r>
              <a:rPr lang="en-GB" sz="2800">
                <a:latin typeface="NTPreCursivefk" panose="03000400000000000000" pitchFamily="66" charset="0"/>
              </a:rPr>
              <a:t> </a:t>
            </a:r>
            <a:r>
              <a:rPr lang="en-GB" sz="2800" err="1">
                <a:latin typeface="NTPreCursivefk" panose="03000400000000000000" pitchFamily="66" charset="0"/>
              </a:rPr>
              <a:t>sy’n</a:t>
            </a:r>
            <a:r>
              <a:rPr lang="en-GB" sz="2800">
                <a:latin typeface="NTPreCursivefk" panose="03000400000000000000" pitchFamily="66" charset="0"/>
              </a:rPr>
              <a:t> </a:t>
            </a:r>
            <a:r>
              <a:rPr lang="en-GB" sz="2800" err="1">
                <a:latin typeface="NTPreCursivefk" panose="03000400000000000000" pitchFamily="66" charset="0"/>
              </a:rPr>
              <a:t>sicrhau’r</a:t>
            </a:r>
            <a:r>
              <a:rPr lang="en-GB" sz="2800">
                <a:latin typeface="NTPreCursivefk" panose="03000400000000000000" pitchFamily="66" charset="0"/>
              </a:rPr>
              <a:t> un </a:t>
            </a:r>
            <a:r>
              <a:rPr lang="en-GB" sz="2800" err="1">
                <a:latin typeface="NTPreCursivefk" panose="03000400000000000000" pitchFamily="66" charset="0"/>
              </a:rPr>
              <a:t>cyfle</a:t>
            </a:r>
            <a:r>
              <a:rPr lang="en-GB" sz="2800">
                <a:latin typeface="NTPreCursivefk" panose="03000400000000000000" pitchFamily="66" charset="0"/>
              </a:rPr>
              <a:t> </a:t>
            </a:r>
            <a:r>
              <a:rPr lang="en-GB" sz="2800" err="1">
                <a:latin typeface="NTPreCursivefk" panose="03000400000000000000" pitchFamily="66" charset="0"/>
              </a:rPr>
              <a:t>i</a:t>
            </a:r>
            <a:r>
              <a:rPr lang="en-GB" sz="2800">
                <a:latin typeface="NTPreCursivefk" panose="03000400000000000000" pitchFamily="66" charset="0"/>
              </a:rPr>
              <a:t> BOB </a:t>
            </a:r>
            <a:r>
              <a:rPr lang="en-GB" sz="2800" err="1">
                <a:latin typeface="NTPreCursivefk" panose="03000400000000000000" pitchFamily="66" charset="0"/>
              </a:rPr>
              <a:t>plentyn</a:t>
            </a:r>
            <a:r>
              <a:rPr lang="en-GB" sz="2800">
                <a:latin typeface="NTPreCursivefk" panose="03000400000000000000" pitchFamily="66" charset="0"/>
              </a:rPr>
              <a:t> / </a:t>
            </a:r>
            <a:r>
              <a:rPr lang="en-GB" sz="2800" i="1">
                <a:latin typeface="NTPreCursivefk" panose="03000400000000000000" pitchFamily="66" charset="0"/>
              </a:rPr>
              <a:t>A school that ensures the same opportunities for EVERY child.</a:t>
            </a:r>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320" y="4476555"/>
            <a:ext cx="2018322" cy="2137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2684019" y="408238"/>
            <a:ext cx="7663308" cy="523220"/>
          </a:xfrm>
          <a:prstGeom prst="rect">
            <a:avLst/>
          </a:prstGeom>
          <a:noFill/>
        </p:spPr>
        <p:txBody>
          <a:bodyPr wrap="square" rtlCol="0">
            <a:spAutoFit/>
          </a:bodyPr>
          <a:lstStyle/>
          <a:p>
            <a:r>
              <a:rPr lang="en-GB" sz="2800" u="sng">
                <a:latin typeface="NTPreCursivefk" panose="03000400000000000000" pitchFamily="66" charset="0"/>
              </a:rPr>
              <a:t>Ethos a </a:t>
            </a:r>
            <a:r>
              <a:rPr lang="en-GB" sz="2800" u="sng" err="1">
                <a:latin typeface="NTPreCursivefk" panose="03000400000000000000" pitchFamily="66" charset="0"/>
              </a:rPr>
              <a:t>Gweledigaeth</a:t>
            </a:r>
            <a:endParaRPr lang="en-GB" sz="2800" u="sng">
              <a:latin typeface="NTPreCursivefk" panose="03000400000000000000" pitchFamily="66" charset="0"/>
            </a:endParaRPr>
          </a:p>
        </p:txBody>
      </p:sp>
      <p:pic>
        <p:nvPicPr>
          <p:cNvPr id="14" name="Picture 8" descr="Balancing Equity and Efficiency | Health Knowledge"/>
          <p:cNvPicPr>
            <a:picLocks noChangeAspect="1" noChangeArrowheads="1"/>
          </p:cNvPicPr>
          <p:nvPr/>
        </p:nvPicPr>
        <p:blipFill rotWithShape="1">
          <a:blip r:embed="rId4">
            <a:extLst>
              <a:ext uri="{28A0092B-C50C-407E-A947-70E740481C1C}">
                <a14:useLocalDpi xmlns:a14="http://schemas.microsoft.com/office/drawing/2010/main" val="0"/>
              </a:ext>
            </a:extLst>
          </a:blip>
          <a:srcRect l="10705" t="6968" r="9485" b="11843"/>
          <a:stretch/>
        </p:blipFill>
        <p:spPr bwMode="auto">
          <a:xfrm>
            <a:off x="4628735" y="4416993"/>
            <a:ext cx="2755349" cy="203496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p:cNvPicPr>
            <a:picLocks noChangeAspect="1"/>
          </p:cNvPicPr>
          <p:nvPr/>
        </p:nvPicPr>
        <p:blipFill>
          <a:blip r:embed="rId5"/>
          <a:stretch>
            <a:fillRect/>
          </a:stretch>
        </p:blipFill>
        <p:spPr>
          <a:xfrm>
            <a:off x="8766177" y="4556179"/>
            <a:ext cx="1748783" cy="1756590"/>
          </a:xfrm>
          <a:prstGeom prst="rect">
            <a:avLst/>
          </a:prstGeom>
        </p:spPr>
      </p:pic>
    </p:spTree>
    <p:extLst>
      <p:ext uri="{BB962C8B-B14F-4D97-AF65-F5344CB8AC3E}">
        <p14:creationId xmlns:p14="http://schemas.microsoft.com/office/powerpoint/2010/main" val="2829759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err="1">
                <a:latin typeface="NTPreCursivefk" panose="03000400000000000000" pitchFamily="66" charset="0"/>
              </a:rPr>
              <a:t>Disgyblaeth</a:t>
            </a:r>
            <a:r>
              <a:rPr lang="en-GB" b="1">
                <a:latin typeface="NTPreCursivefk" panose="03000400000000000000" pitchFamily="66" charset="0"/>
              </a:rPr>
              <a:t> a </a:t>
            </a:r>
            <a:r>
              <a:rPr lang="en-GB" b="1" err="1">
                <a:latin typeface="NTPreCursivefk" panose="03000400000000000000" pitchFamily="66" charset="0"/>
              </a:rPr>
              <a:t>Gwrth</a:t>
            </a:r>
            <a:r>
              <a:rPr lang="en-GB" b="1">
                <a:latin typeface="NTPreCursivefk" panose="03000400000000000000" pitchFamily="66" charset="0"/>
              </a:rPr>
              <a:t> </a:t>
            </a:r>
            <a:r>
              <a:rPr lang="en-GB" b="1" err="1">
                <a:latin typeface="NTPreCursivefk" panose="03000400000000000000" pitchFamily="66" charset="0"/>
              </a:rPr>
              <a:t>fwlio</a:t>
            </a:r>
            <a:r>
              <a:rPr lang="en-GB">
                <a:latin typeface="NTPreCursivefk" panose="03000400000000000000" pitchFamily="66" charset="0"/>
              </a:rPr>
              <a:t/>
            </a:r>
            <a:br>
              <a:rPr lang="en-GB">
                <a:latin typeface="NTPreCursivefk" panose="03000400000000000000" pitchFamily="66" charset="0"/>
              </a:rPr>
            </a:br>
            <a:endParaRPr lang="en-GB">
              <a:latin typeface="NTPreCursivefk" panose="03000400000000000000" pitchFamily="66" charset="0"/>
            </a:endParaRPr>
          </a:p>
        </p:txBody>
      </p:sp>
      <p:sp>
        <p:nvSpPr>
          <p:cNvPr id="3" name="Content Placeholder 2"/>
          <p:cNvSpPr>
            <a:spLocks noGrp="1"/>
          </p:cNvSpPr>
          <p:nvPr>
            <p:ph idx="1"/>
          </p:nvPr>
        </p:nvSpPr>
        <p:spPr>
          <a:xfrm>
            <a:off x="165463" y="1311910"/>
            <a:ext cx="11788312" cy="4592501"/>
          </a:xfrm>
        </p:spPr>
        <p:txBody>
          <a:bodyPr>
            <a:normAutofit fontScale="25000" lnSpcReduction="20000"/>
          </a:bodyPr>
          <a:lstStyle/>
          <a:p>
            <a:pPr marL="0" indent="0">
              <a:buNone/>
            </a:pPr>
            <a:r>
              <a:rPr lang="en-GB" sz="7200" err="1">
                <a:latin typeface="NTPreCursivefk" panose="03000400000000000000" pitchFamily="66" charset="0"/>
              </a:rPr>
              <a:t>Mae’r</a:t>
            </a:r>
            <a:r>
              <a:rPr lang="en-GB" sz="7200">
                <a:latin typeface="NTPreCursivefk" panose="03000400000000000000" pitchFamily="66" charset="0"/>
              </a:rPr>
              <a:t> </a:t>
            </a:r>
            <a:r>
              <a:rPr lang="en-GB" sz="7200" err="1">
                <a:latin typeface="NTPreCursivefk" panose="03000400000000000000" pitchFamily="66" charset="0"/>
              </a:rPr>
              <a:t>ysgol</a:t>
            </a:r>
            <a:r>
              <a:rPr lang="en-GB" sz="7200">
                <a:latin typeface="NTPreCursivefk" panose="03000400000000000000" pitchFamily="66" charset="0"/>
              </a:rPr>
              <a:t> </a:t>
            </a:r>
            <a:r>
              <a:rPr lang="en-GB" sz="7200" err="1">
                <a:latin typeface="NTPreCursivefk" panose="03000400000000000000" pitchFamily="66" charset="0"/>
              </a:rPr>
              <a:t>yn</a:t>
            </a:r>
            <a:r>
              <a:rPr lang="en-GB" sz="7200">
                <a:latin typeface="NTPreCursivefk" panose="03000400000000000000" pitchFamily="66" charset="0"/>
              </a:rPr>
              <a:t> </a:t>
            </a:r>
            <a:r>
              <a:rPr lang="en-GB" sz="7200" err="1">
                <a:latin typeface="NTPreCursivefk" panose="03000400000000000000" pitchFamily="66" charset="0"/>
              </a:rPr>
              <a:t>defnyddio</a:t>
            </a:r>
            <a:r>
              <a:rPr lang="en-GB" sz="7200">
                <a:latin typeface="NTPreCursivefk" panose="03000400000000000000" pitchFamily="66" charset="0"/>
              </a:rPr>
              <a:t> </a:t>
            </a:r>
            <a:r>
              <a:rPr lang="en-GB" sz="7200" err="1">
                <a:latin typeface="NTPreCursivefk" panose="03000400000000000000" pitchFamily="66" charset="0"/>
              </a:rPr>
              <a:t>strategaethau</a:t>
            </a:r>
            <a:r>
              <a:rPr lang="en-GB" sz="7200">
                <a:latin typeface="NTPreCursivefk" panose="03000400000000000000" pitchFamily="66" charset="0"/>
              </a:rPr>
              <a:t> </a:t>
            </a:r>
            <a:r>
              <a:rPr lang="en-GB" sz="7200" err="1">
                <a:latin typeface="NTPreCursivefk" panose="03000400000000000000" pitchFamily="66" charset="0"/>
              </a:rPr>
              <a:t>Arfer</a:t>
            </a:r>
            <a:r>
              <a:rPr lang="en-GB" sz="7200">
                <a:latin typeface="NTPreCursivefk" panose="03000400000000000000" pitchFamily="66" charset="0"/>
              </a:rPr>
              <a:t> </a:t>
            </a:r>
            <a:r>
              <a:rPr lang="en-GB" sz="7200" err="1">
                <a:latin typeface="NTPreCursivefk" panose="03000400000000000000" pitchFamily="66" charset="0"/>
              </a:rPr>
              <a:t>Adferol</a:t>
            </a:r>
            <a:r>
              <a:rPr lang="en-GB" sz="7200">
                <a:latin typeface="NTPreCursivefk" panose="03000400000000000000" pitchFamily="66" charset="0"/>
              </a:rPr>
              <a:t> </a:t>
            </a:r>
            <a:r>
              <a:rPr lang="en-GB" sz="7200" err="1">
                <a:latin typeface="NTPreCursivefk" panose="03000400000000000000" pitchFamily="66" charset="0"/>
              </a:rPr>
              <a:t>er</a:t>
            </a:r>
            <a:r>
              <a:rPr lang="en-GB" sz="7200">
                <a:latin typeface="NTPreCursivefk" panose="03000400000000000000" pitchFamily="66" charset="0"/>
              </a:rPr>
              <a:t> </a:t>
            </a:r>
            <a:r>
              <a:rPr lang="en-GB" sz="7200" err="1">
                <a:latin typeface="NTPreCursivefk" panose="03000400000000000000" pitchFamily="66" charset="0"/>
              </a:rPr>
              <a:t>mwyn</a:t>
            </a:r>
            <a:r>
              <a:rPr lang="en-GB" sz="7200">
                <a:latin typeface="NTPreCursivefk" panose="03000400000000000000" pitchFamily="66" charset="0"/>
              </a:rPr>
              <a:t> </a:t>
            </a:r>
            <a:r>
              <a:rPr lang="en-GB" sz="7200" err="1">
                <a:latin typeface="NTPreCursivefk" panose="03000400000000000000" pitchFamily="66" charset="0"/>
              </a:rPr>
              <a:t>ceisio</a:t>
            </a:r>
            <a:r>
              <a:rPr lang="en-GB" sz="7200">
                <a:latin typeface="NTPreCursivefk" panose="03000400000000000000" pitchFamily="66" charset="0"/>
              </a:rPr>
              <a:t> </a:t>
            </a:r>
            <a:r>
              <a:rPr lang="en-GB" sz="7200" err="1">
                <a:latin typeface="NTPreCursivefk" panose="03000400000000000000" pitchFamily="66" charset="0"/>
              </a:rPr>
              <a:t>datrys</a:t>
            </a:r>
            <a:r>
              <a:rPr lang="en-GB" sz="7200">
                <a:latin typeface="NTPreCursivefk" panose="03000400000000000000" pitchFamily="66" charset="0"/>
              </a:rPr>
              <a:t> </a:t>
            </a:r>
            <a:r>
              <a:rPr lang="en-GB" sz="7200" err="1">
                <a:latin typeface="NTPreCursivefk" panose="03000400000000000000" pitchFamily="66" charset="0"/>
              </a:rPr>
              <a:t>sefyllfa</a:t>
            </a:r>
            <a:r>
              <a:rPr lang="en-GB" sz="7200">
                <a:latin typeface="NTPreCursivefk" panose="03000400000000000000" pitchFamily="66" charset="0"/>
              </a:rPr>
              <a:t> o </a:t>
            </a:r>
            <a:r>
              <a:rPr lang="en-GB" sz="7200" err="1">
                <a:latin typeface="NTPreCursivefk" panose="03000400000000000000" pitchFamily="66" charset="0"/>
              </a:rPr>
              <a:t>gwmpo</a:t>
            </a:r>
            <a:r>
              <a:rPr lang="en-GB" sz="7200">
                <a:latin typeface="NTPreCursivefk" panose="03000400000000000000" pitchFamily="66" charset="0"/>
              </a:rPr>
              <a:t> mas ac </a:t>
            </a:r>
            <a:r>
              <a:rPr lang="en-GB" sz="7200" err="1">
                <a:latin typeface="NTPreCursivefk" panose="03000400000000000000" pitchFamily="66" charset="0"/>
              </a:rPr>
              <a:t>yn</a:t>
            </a:r>
            <a:r>
              <a:rPr lang="en-GB" sz="7200">
                <a:latin typeface="NTPreCursivefk" panose="03000400000000000000" pitchFamily="66" charset="0"/>
              </a:rPr>
              <a:t> </a:t>
            </a:r>
            <a:r>
              <a:rPr lang="en-GB" sz="7200" err="1">
                <a:latin typeface="NTPreCursivefk" panose="03000400000000000000" pitchFamily="66" charset="0"/>
              </a:rPr>
              <a:t>annog</a:t>
            </a:r>
            <a:r>
              <a:rPr lang="en-GB" sz="7200">
                <a:latin typeface="NTPreCursivefk" panose="03000400000000000000" pitchFamily="66" charset="0"/>
              </a:rPr>
              <a:t> </a:t>
            </a:r>
            <a:r>
              <a:rPr lang="en-GB" sz="7200" err="1">
                <a:latin typeface="NTPreCursivefk" panose="03000400000000000000" pitchFamily="66" charset="0"/>
              </a:rPr>
              <a:t>cyfrifoldeb</a:t>
            </a:r>
            <a:r>
              <a:rPr lang="en-GB" sz="7200">
                <a:latin typeface="NTPreCursivefk" panose="03000400000000000000" pitchFamily="66" charset="0"/>
              </a:rPr>
              <a:t> </a:t>
            </a:r>
            <a:r>
              <a:rPr lang="en-GB" sz="7200" err="1">
                <a:latin typeface="NTPreCursivefk" panose="03000400000000000000" pitchFamily="66" charset="0"/>
              </a:rPr>
              <a:t>personol</a:t>
            </a:r>
            <a:r>
              <a:rPr lang="en-GB" sz="7200">
                <a:latin typeface="NTPreCursivefk" panose="03000400000000000000" pitchFamily="66" charset="0"/>
              </a:rPr>
              <a:t> am </a:t>
            </a:r>
            <a:r>
              <a:rPr lang="en-GB" sz="7200" err="1">
                <a:latin typeface="NTPreCursivefk" panose="03000400000000000000" pitchFamily="66" charset="0"/>
              </a:rPr>
              <a:t>sefyllfaoedd</a:t>
            </a:r>
            <a:r>
              <a:rPr lang="en-GB" sz="7200">
                <a:latin typeface="NTPreCursivefk" panose="03000400000000000000" pitchFamily="66" charset="0"/>
              </a:rPr>
              <a:t> </a:t>
            </a:r>
            <a:r>
              <a:rPr lang="en-GB" sz="7200" err="1">
                <a:latin typeface="NTPreCursivefk" panose="03000400000000000000" pitchFamily="66" charset="0"/>
              </a:rPr>
              <a:t>o’r</a:t>
            </a:r>
            <a:r>
              <a:rPr lang="en-GB" sz="7200">
                <a:latin typeface="NTPreCursivefk" panose="03000400000000000000" pitchFamily="66" charset="0"/>
              </a:rPr>
              <a:t> </a:t>
            </a:r>
            <a:r>
              <a:rPr lang="en-GB" sz="7200" err="1">
                <a:latin typeface="NTPreCursivefk" panose="03000400000000000000" pitchFamily="66" charset="0"/>
              </a:rPr>
              <a:t>fath</a:t>
            </a:r>
            <a:r>
              <a:rPr lang="en-GB" sz="7200">
                <a:latin typeface="NTPreCursivefk" panose="03000400000000000000" pitchFamily="66" charset="0"/>
              </a:rPr>
              <a:t>. </a:t>
            </a:r>
          </a:p>
          <a:p>
            <a:pPr marL="0" indent="0">
              <a:buNone/>
            </a:pPr>
            <a:endParaRPr lang="en-GB" sz="7200">
              <a:latin typeface="NTPreCursivefk" panose="03000400000000000000" pitchFamily="66" charset="0"/>
            </a:endParaRPr>
          </a:p>
          <a:p>
            <a:pPr marL="0" indent="0" fontAlgn="t">
              <a:buNone/>
            </a:pPr>
            <a:r>
              <a:rPr lang="en-GB" sz="7200" b="1" err="1">
                <a:latin typeface="NTPreCursivefk" panose="03000400000000000000" pitchFamily="66" charset="0"/>
              </a:rPr>
              <a:t>Mae’r</a:t>
            </a:r>
            <a:r>
              <a:rPr lang="en-GB" sz="7200" b="1">
                <a:latin typeface="NTPreCursivefk" panose="03000400000000000000" pitchFamily="66" charset="0"/>
              </a:rPr>
              <a:t> </a:t>
            </a:r>
            <a:r>
              <a:rPr lang="en-GB" sz="7200" b="1" err="1">
                <a:latin typeface="NTPreCursivefk" panose="03000400000000000000" pitchFamily="66" charset="0"/>
              </a:rPr>
              <a:t>cwestiynau</a:t>
            </a:r>
            <a:r>
              <a:rPr lang="en-GB" sz="7200" b="1">
                <a:latin typeface="NTPreCursivefk" panose="03000400000000000000" pitchFamily="66" charset="0"/>
              </a:rPr>
              <a:t> </a:t>
            </a:r>
            <a:r>
              <a:rPr lang="en-GB" sz="7200" b="1" err="1">
                <a:latin typeface="NTPreCursivefk" panose="03000400000000000000" pitchFamily="66" charset="0"/>
              </a:rPr>
              <a:t>canlynol</a:t>
            </a:r>
            <a:r>
              <a:rPr lang="en-GB" sz="7200" b="1">
                <a:latin typeface="NTPreCursivefk" panose="03000400000000000000" pitchFamily="66" charset="0"/>
              </a:rPr>
              <a:t> </a:t>
            </a:r>
            <a:r>
              <a:rPr lang="en-GB" sz="7200" b="1" err="1">
                <a:latin typeface="NTPreCursivefk" panose="03000400000000000000" pitchFamily="66" charset="0"/>
              </a:rPr>
              <a:t>yn</a:t>
            </a:r>
            <a:r>
              <a:rPr lang="en-GB" sz="7200" b="1">
                <a:latin typeface="NTPreCursivefk" panose="03000400000000000000" pitchFamily="66" charset="0"/>
              </a:rPr>
              <a:t> </a:t>
            </a:r>
            <a:r>
              <a:rPr lang="en-GB" sz="7200" b="1" err="1">
                <a:latin typeface="NTPreCursivefk" panose="03000400000000000000" pitchFamily="66" charset="0"/>
              </a:rPr>
              <a:t>ddibynadwy</a:t>
            </a:r>
            <a:r>
              <a:rPr lang="en-GB" sz="7200" b="1">
                <a:latin typeface="NTPreCursivefk" panose="03000400000000000000" pitchFamily="66" charset="0"/>
              </a:rPr>
              <a:t> </a:t>
            </a:r>
            <a:r>
              <a:rPr lang="en-GB" sz="7200" b="1" err="1">
                <a:latin typeface="NTPreCursivefk" panose="03000400000000000000" pitchFamily="66" charset="0"/>
              </a:rPr>
              <a:t>wrth</a:t>
            </a:r>
            <a:r>
              <a:rPr lang="en-GB" sz="7200" b="1">
                <a:latin typeface="NTPreCursivefk" panose="03000400000000000000" pitchFamily="66" charset="0"/>
              </a:rPr>
              <a:t> </a:t>
            </a:r>
            <a:r>
              <a:rPr lang="en-GB" sz="7200" b="1" err="1">
                <a:latin typeface="NTPreCursivefk" panose="03000400000000000000" pitchFamily="66" charset="0"/>
              </a:rPr>
              <a:t>ymateb</a:t>
            </a:r>
            <a:r>
              <a:rPr lang="en-GB" sz="7200" b="1">
                <a:latin typeface="NTPreCursivefk" panose="03000400000000000000" pitchFamily="66" charset="0"/>
              </a:rPr>
              <a:t> </a:t>
            </a:r>
            <a:r>
              <a:rPr lang="en-GB" sz="7200" b="1" err="1">
                <a:latin typeface="NTPreCursivefk" panose="03000400000000000000" pitchFamily="66" charset="0"/>
              </a:rPr>
              <a:t>i</a:t>
            </a:r>
            <a:r>
              <a:rPr lang="en-GB" sz="7200" b="1">
                <a:latin typeface="NTPreCursivefk" panose="03000400000000000000" pitchFamily="66" charset="0"/>
              </a:rPr>
              <a:t> </a:t>
            </a:r>
            <a:r>
              <a:rPr lang="en-GB" sz="7200" b="1" err="1">
                <a:latin typeface="NTPreCursivefk" panose="03000400000000000000" pitchFamily="66" charset="0"/>
              </a:rPr>
              <a:t>ymddygiad</a:t>
            </a:r>
            <a:r>
              <a:rPr lang="en-GB" sz="7200" b="1">
                <a:latin typeface="NTPreCursivefk" panose="03000400000000000000" pitchFamily="66" charset="0"/>
              </a:rPr>
              <a:t> </a:t>
            </a:r>
            <a:r>
              <a:rPr lang="en-GB" sz="7200" b="1" err="1">
                <a:latin typeface="NTPreCursivefk" panose="03000400000000000000" pitchFamily="66" charset="0"/>
              </a:rPr>
              <a:t>heriol</a:t>
            </a:r>
            <a:r>
              <a:rPr lang="en-GB" sz="7200" b="1">
                <a:latin typeface="NTPreCursivefk" panose="03000400000000000000" pitchFamily="66" charset="0"/>
              </a:rPr>
              <a:t>:</a:t>
            </a:r>
          </a:p>
          <a:p>
            <a:pPr fontAlgn="t"/>
            <a:r>
              <a:rPr lang="en-GB" sz="7200">
                <a:latin typeface="NTPreCursivefk" panose="03000400000000000000" pitchFamily="66" charset="0"/>
              </a:rPr>
              <a:t>Beth </a:t>
            </a:r>
            <a:r>
              <a:rPr lang="en-GB" sz="7200" err="1">
                <a:latin typeface="NTPreCursivefk" panose="03000400000000000000" pitchFamily="66" charset="0"/>
              </a:rPr>
              <a:t>ddigwyddodd</a:t>
            </a:r>
            <a:r>
              <a:rPr lang="en-GB" sz="7200">
                <a:latin typeface="NTPreCursivefk" panose="03000400000000000000" pitchFamily="66" charset="0"/>
              </a:rPr>
              <a:t>?</a:t>
            </a:r>
          </a:p>
          <a:p>
            <a:pPr fontAlgn="t"/>
            <a:r>
              <a:rPr lang="en-GB" sz="7200">
                <a:latin typeface="NTPreCursivefk" panose="03000400000000000000" pitchFamily="66" charset="0"/>
              </a:rPr>
              <a:t>Beth </a:t>
            </a:r>
            <a:r>
              <a:rPr lang="en-GB" sz="7200" err="1">
                <a:latin typeface="NTPreCursivefk" panose="03000400000000000000" pitchFamily="66" charset="0"/>
              </a:rPr>
              <a:t>oedd</a:t>
            </a:r>
            <a:r>
              <a:rPr lang="en-GB" sz="7200">
                <a:latin typeface="NTPreCursivefk" panose="03000400000000000000" pitchFamily="66" charset="0"/>
              </a:rPr>
              <a:t> </a:t>
            </a:r>
            <a:r>
              <a:rPr lang="en-GB" sz="7200" err="1">
                <a:latin typeface="NTPreCursivefk" panose="03000400000000000000" pitchFamily="66" charset="0"/>
              </a:rPr>
              <a:t>ar</a:t>
            </a:r>
            <a:r>
              <a:rPr lang="en-GB" sz="7200">
                <a:latin typeface="NTPreCursivefk" panose="03000400000000000000" pitchFamily="66" charset="0"/>
              </a:rPr>
              <a:t> </a:t>
            </a:r>
            <a:r>
              <a:rPr lang="en-GB" sz="7200" err="1">
                <a:latin typeface="NTPreCursivefk" panose="03000400000000000000" pitchFamily="66" charset="0"/>
              </a:rPr>
              <a:t>dy</a:t>
            </a:r>
            <a:r>
              <a:rPr lang="en-GB" sz="7200">
                <a:latin typeface="NTPreCursivefk" panose="03000400000000000000" pitchFamily="66" charset="0"/>
              </a:rPr>
              <a:t> </a:t>
            </a:r>
            <a:r>
              <a:rPr lang="en-GB" sz="7200" err="1">
                <a:latin typeface="NTPreCursivefk" panose="03000400000000000000" pitchFamily="66" charset="0"/>
              </a:rPr>
              <a:t>feddwl</a:t>
            </a:r>
            <a:r>
              <a:rPr lang="en-GB" sz="7200">
                <a:latin typeface="NTPreCursivefk" panose="03000400000000000000" pitchFamily="66" charset="0"/>
              </a:rPr>
              <a:t> </a:t>
            </a:r>
            <a:r>
              <a:rPr lang="en-GB" sz="7200" err="1">
                <a:latin typeface="NTPreCursivefk" panose="03000400000000000000" pitchFamily="66" charset="0"/>
              </a:rPr>
              <a:t>ar</a:t>
            </a:r>
            <a:r>
              <a:rPr lang="en-GB" sz="7200">
                <a:latin typeface="NTPreCursivefk" panose="03000400000000000000" pitchFamily="66" charset="0"/>
              </a:rPr>
              <a:t> y </a:t>
            </a:r>
            <a:r>
              <a:rPr lang="en-GB" sz="7200" err="1">
                <a:latin typeface="NTPreCursivefk" panose="03000400000000000000" pitchFamily="66" charset="0"/>
              </a:rPr>
              <a:t>pryd</a:t>
            </a:r>
            <a:r>
              <a:rPr lang="en-GB" sz="7200">
                <a:latin typeface="NTPreCursivefk" panose="03000400000000000000" pitchFamily="66" charset="0"/>
              </a:rPr>
              <a:t>?</a:t>
            </a:r>
          </a:p>
          <a:p>
            <a:pPr fontAlgn="t"/>
            <a:r>
              <a:rPr lang="en-GB" sz="7200">
                <a:latin typeface="NTPreCursivefk" panose="03000400000000000000" pitchFamily="66" charset="0"/>
              </a:rPr>
              <a:t>Beth </a:t>
            </a:r>
            <a:r>
              <a:rPr lang="en-GB" sz="7200" err="1">
                <a:latin typeface="NTPreCursivefk" panose="03000400000000000000" pitchFamily="66" charset="0"/>
              </a:rPr>
              <a:t>sydd</a:t>
            </a:r>
            <a:r>
              <a:rPr lang="en-GB" sz="7200">
                <a:latin typeface="NTPreCursivefk" panose="03000400000000000000" pitchFamily="66" charset="0"/>
              </a:rPr>
              <a:t> </a:t>
            </a:r>
            <a:r>
              <a:rPr lang="en-GB" sz="7200" err="1">
                <a:latin typeface="NTPreCursivefk" panose="03000400000000000000" pitchFamily="66" charset="0"/>
              </a:rPr>
              <a:t>wedi</a:t>
            </a:r>
            <a:r>
              <a:rPr lang="en-GB" sz="7200">
                <a:latin typeface="NTPreCursivefk" panose="03000400000000000000" pitchFamily="66" charset="0"/>
              </a:rPr>
              <a:t> bod </a:t>
            </a:r>
            <a:r>
              <a:rPr lang="en-GB" sz="7200" err="1">
                <a:latin typeface="NTPreCursivefk" panose="03000400000000000000" pitchFamily="66" charset="0"/>
              </a:rPr>
              <a:t>ar</a:t>
            </a:r>
            <a:r>
              <a:rPr lang="en-GB" sz="7200">
                <a:latin typeface="NTPreCursivefk" panose="03000400000000000000" pitchFamily="66" charset="0"/>
              </a:rPr>
              <a:t> </a:t>
            </a:r>
            <a:r>
              <a:rPr lang="en-GB" sz="7200" err="1">
                <a:latin typeface="NTPreCursivefk" panose="03000400000000000000" pitchFamily="66" charset="0"/>
              </a:rPr>
              <a:t>dy</a:t>
            </a:r>
            <a:r>
              <a:rPr lang="en-GB" sz="7200">
                <a:latin typeface="NTPreCursivefk" panose="03000400000000000000" pitchFamily="66" charset="0"/>
              </a:rPr>
              <a:t> </a:t>
            </a:r>
            <a:r>
              <a:rPr lang="en-GB" sz="7200" err="1">
                <a:latin typeface="NTPreCursivefk" panose="03000400000000000000" pitchFamily="66" charset="0"/>
              </a:rPr>
              <a:t>feddwl</a:t>
            </a:r>
            <a:r>
              <a:rPr lang="en-GB" sz="7200">
                <a:latin typeface="NTPreCursivefk" panose="03000400000000000000" pitchFamily="66" charset="0"/>
              </a:rPr>
              <a:t> </a:t>
            </a:r>
            <a:r>
              <a:rPr lang="en-GB" sz="7200" err="1">
                <a:latin typeface="NTPreCursivefk" panose="03000400000000000000" pitchFamily="66" charset="0"/>
              </a:rPr>
              <a:t>ers</a:t>
            </a:r>
            <a:r>
              <a:rPr lang="en-GB" sz="7200">
                <a:latin typeface="NTPreCursivefk" panose="03000400000000000000" pitchFamily="66" charset="0"/>
              </a:rPr>
              <a:t> </a:t>
            </a:r>
            <a:r>
              <a:rPr lang="en-GB" sz="7200" err="1">
                <a:latin typeface="NTPreCursivefk" panose="03000400000000000000" pitchFamily="66" charset="0"/>
              </a:rPr>
              <a:t>hynny</a:t>
            </a:r>
            <a:r>
              <a:rPr lang="en-GB" sz="7200">
                <a:latin typeface="NTPreCursivefk" panose="03000400000000000000" pitchFamily="66" charset="0"/>
              </a:rPr>
              <a:t>?</a:t>
            </a:r>
          </a:p>
          <a:p>
            <a:pPr fontAlgn="t"/>
            <a:r>
              <a:rPr lang="en-GB" sz="7200" err="1">
                <a:latin typeface="NTPreCursivefk" panose="03000400000000000000" pitchFamily="66" charset="0"/>
              </a:rPr>
              <a:t>Pwy</a:t>
            </a:r>
            <a:r>
              <a:rPr lang="en-GB" sz="7200">
                <a:latin typeface="NTPreCursivefk" panose="03000400000000000000" pitchFamily="66" charset="0"/>
              </a:rPr>
              <a:t> </a:t>
            </a:r>
            <a:r>
              <a:rPr lang="en-GB" sz="7200" err="1">
                <a:latin typeface="NTPreCursivefk" panose="03000400000000000000" pitchFamily="66" charset="0"/>
              </a:rPr>
              <a:t>sydd</a:t>
            </a:r>
            <a:r>
              <a:rPr lang="en-GB" sz="7200">
                <a:latin typeface="NTPreCursivefk" panose="03000400000000000000" pitchFamily="66" charset="0"/>
              </a:rPr>
              <a:t> </a:t>
            </a:r>
            <a:r>
              <a:rPr lang="en-GB" sz="7200" err="1">
                <a:latin typeface="NTPreCursivefk" panose="03000400000000000000" pitchFamily="66" charset="0"/>
              </a:rPr>
              <a:t>wedi</a:t>
            </a:r>
            <a:r>
              <a:rPr lang="en-GB" sz="7200">
                <a:latin typeface="NTPreCursivefk" panose="03000400000000000000" pitchFamily="66" charset="0"/>
              </a:rPr>
              <a:t> </a:t>
            </a:r>
            <a:r>
              <a:rPr lang="en-GB" sz="7200" err="1">
                <a:latin typeface="NTPreCursivefk" panose="03000400000000000000" pitchFamily="66" charset="0"/>
              </a:rPr>
              <a:t>cael</a:t>
            </a:r>
            <a:r>
              <a:rPr lang="en-GB" sz="7200">
                <a:latin typeface="NTPreCursivefk" panose="03000400000000000000" pitchFamily="66" charset="0"/>
              </a:rPr>
              <a:t> </a:t>
            </a:r>
            <a:r>
              <a:rPr lang="en-GB" sz="7200" err="1">
                <a:latin typeface="NTPreCursivefk" panose="03000400000000000000" pitchFamily="66" charset="0"/>
              </a:rPr>
              <a:t>eu</a:t>
            </a:r>
            <a:r>
              <a:rPr lang="en-GB" sz="7200">
                <a:latin typeface="NTPreCursivefk" panose="03000400000000000000" pitchFamily="66" charset="0"/>
              </a:rPr>
              <a:t> </a:t>
            </a:r>
            <a:r>
              <a:rPr lang="en-GB" sz="7200" err="1">
                <a:latin typeface="NTPreCursivefk" panose="03000400000000000000" pitchFamily="66" charset="0"/>
              </a:rPr>
              <a:t>heffeithio</a:t>
            </a:r>
            <a:r>
              <a:rPr lang="en-GB" sz="7200">
                <a:latin typeface="NTPreCursivefk" panose="03000400000000000000" pitchFamily="66" charset="0"/>
              </a:rPr>
              <a:t> </a:t>
            </a:r>
            <a:r>
              <a:rPr lang="en-GB" sz="7200" err="1">
                <a:latin typeface="NTPreCursivefk" panose="03000400000000000000" pitchFamily="66" charset="0"/>
              </a:rPr>
              <a:t>gan</a:t>
            </a:r>
            <a:r>
              <a:rPr lang="en-GB" sz="7200">
                <a:latin typeface="NTPreCursivefk" panose="03000400000000000000" pitchFamily="66" charset="0"/>
              </a:rPr>
              <a:t> </a:t>
            </a:r>
            <a:r>
              <a:rPr lang="en-GB" sz="7200" err="1">
                <a:latin typeface="NTPreCursivefk" panose="03000400000000000000" pitchFamily="66" charset="0"/>
              </a:rPr>
              <a:t>dy</a:t>
            </a:r>
            <a:r>
              <a:rPr lang="en-GB" sz="7200">
                <a:latin typeface="NTPreCursivefk" panose="03000400000000000000" pitchFamily="66" charset="0"/>
              </a:rPr>
              <a:t> </a:t>
            </a:r>
            <a:r>
              <a:rPr lang="en-GB" sz="7200" err="1">
                <a:latin typeface="NTPreCursivefk" panose="03000400000000000000" pitchFamily="66" charset="0"/>
              </a:rPr>
              <a:t>weithredoedd</a:t>
            </a:r>
            <a:r>
              <a:rPr lang="en-GB" sz="7200">
                <a:latin typeface="NTPreCursivefk" panose="03000400000000000000" pitchFamily="66" charset="0"/>
              </a:rPr>
              <a:t> di?</a:t>
            </a:r>
          </a:p>
          <a:p>
            <a:pPr fontAlgn="t"/>
            <a:r>
              <a:rPr lang="en-GB" sz="7200" err="1">
                <a:latin typeface="NTPreCursivefk" panose="03000400000000000000" pitchFamily="66" charset="0"/>
              </a:rPr>
              <a:t>Ym</a:t>
            </a:r>
            <a:r>
              <a:rPr lang="en-GB" sz="7200">
                <a:latin typeface="NTPreCursivefk" panose="03000400000000000000" pitchFamily="66" charset="0"/>
              </a:rPr>
              <a:t> </a:t>
            </a:r>
            <a:r>
              <a:rPr lang="en-GB" sz="7200" err="1">
                <a:latin typeface="NTPreCursivefk" panose="03000400000000000000" pitchFamily="66" charset="0"/>
              </a:rPr>
              <a:t>mha</a:t>
            </a:r>
            <a:r>
              <a:rPr lang="en-GB" sz="7200">
                <a:latin typeface="NTPreCursivefk" panose="03000400000000000000" pitchFamily="66" charset="0"/>
              </a:rPr>
              <a:t> </a:t>
            </a:r>
            <a:r>
              <a:rPr lang="en-GB" sz="7200" err="1">
                <a:latin typeface="NTPreCursivefk" panose="03000400000000000000" pitchFamily="66" charset="0"/>
              </a:rPr>
              <a:t>ffordd</a:t>
            </a:r>
            <a:r>
              <a:rPr lang="en-GB" sz="7200">
                <a:latin typeface="NTPreCursivefk" panose="03000400000000000000" pitchFamily="66" charset="0"/>
              </a:rPr>
              <a:t> </a:t>
            </a:r>
            <a:r>
              <a:rPr lang="en-GB" sz="7200" err="1">
                <a:latin typeface="NTPreCursivefk" panose="03000400000000000000" pitchFamily="66" charset="0"/>
              </a:rPr>
              <a:t>mae</a:t>
            </a:r>
            <a:r>
              <a:rPr lang="en-GB" sz="7200">
                <a:latin typeface="NTPreCursivefk" panose="03000400000000000000" pitchFamily="66" charset="0"/>
              </a:rPr>
              <a:t> </a:t>
            </a:r>
            <a:r>
              <a:rPr lang="en-GB" sz="7200" err="1">
                <a:latin typeface="NTPreCursivefk" panose="03000400000000000000" pitchFamily="66" charset="0"/>
              </a:rPr>
              <a:t>hyn</a:t>
            </a:r>
            <a:r>
              <a:rPr lang="en-GB" sz="7200">
                <a:latin typeface="NTPreCursivefk" panose="03000400000000000000" pitchFamily="66" charset="0"/>
              </a:rPr>
              <a:t> </a:t>
            </a:r>
            <a:r>
              <a:rPr lang="en-GB" sz="7200" err="1">
                <a:latin typeface="NTPreCursivefk" panose="03000400000000000000" pitchFamily="66" charset="0"/>
              </a:rPr>
              <a:t>wedi</a:t>
            </a:r>
            <a:r>
              <a:rPr lang="en-GB" sz="7200">
                <a:latin typeface="NTPreCursivefk" panose="03000400000000000000" pitchFamily="66" charset="0"/>
              </a:rPr>
              <a:t> </a:t>
            </a:r>
            <a:r>
              <a:rPr lang="en-GB" sz="7200" err="1">
                <a:latin typeface="NTPreCursivefk" panose="03000400000000000000" pitchFamily="66" charset="0"/>
              </a:rPr>
              <a:t>effeithio</a:t>
            </a:r>
            <a:r>
              <a:rPr lang="en-GB" sz="7200">
                <a:latin typeface="NTPreCursivefk" panose="03000400000000000000" pitchFamily="66" charset="0"/>
              </a:rPr>
              <a:t> </a:t>
            </a:r>
            <a:r>
              <a:rPr lang="en-GB" sz="7200" err="1">
                <a:latin typeface="NTPreCursivefk" panose="03000400000000000000" pitchFamily="66" charset="0"/>
              </a:rPr>
              <a:t>arnat</a:t>
            </a:r>
            <a:r>
              <a:rPr lang="en-GB" sz="7200">
                <a:latin typeface="NTPreCursivefk" panose="03000400000000000000" pitchFamily="66" charset="0"/>
              </a:rPr>
              <a:t> </a:t>
            </a:r>
            <a:r>
              <a:rPr lang="en-GB" sz="7200" err="1">
                <a:latin typeface="NTPreCursivefk" panose="03000400000000000000" pitchFamily="66" charset="0"/>
              </a:rPr>
              <a:t>ti</a:t>
            </a:r>
            <a:r>
              <a:rPr lang="en-GB" sz="7200">
                <a:latin typeface="NTPreCursivefk" panose="03000400000000000000" pitchFamily="66" charset="0"/>
              </a:rPr>
              <a:t>?</a:t>
            </a:r>
          </a:p>
          <a:p>
            <a:pPr fontAlgn="t"/>
            <a:r>
              <a:rPr lang="en-GB" sz="7200">
                <a:latin typeface="NTPreCursivefk" panose="03000400000000000000" pitchFamily="66" charset="0"/>
              </a:rPr>
              <a:t>Beth </a:t>
            </a:r>
            <a:r>
              <a:rPr lang="en-GB" sz="7200" err="1">
                <a:latin typeface="NTPreCursivefk" panose="03000400000000000000" pitchFamily="66" charset="0"/>
              </a:rPr>
              <a:t>wyt</a:t>
            </a:r>
            <a:r>
              <a:rPr lang="en-GB" sz="7200">
                <a:latin typeface="NTPreCursivefk" panose="03000400000000000000" pitchFamily="66" charset="0"/>
              </a:rPr>
              <a:t> </a:t>
            </a:r>
            <a:r>
              <a:rPr lang="en-GB" sz="7200" err="1">
                <a:latin typeface="NTPreCursivefk" panose="03000400000000000000" pitchFamily="66" charset="0"/>
              </a:rPr>
              <a:t>ti’n</a:t>
            </a:r>
            <a:r>
              <a:rPr lang="en-GB" sz="7200">
                <a:latin typeface="NTPreCursivefk" panose="03000400000000000000" pitchFamily="66" charset="0"/>
              </a:rPr>
              <a:t> </a:t>
            </a:r>
            <a:r>
              <a:rPr lang="en-GB" sz="7200" err="1">
                <a:latin typeface="NTPreCursivefk" panose="03000400000000000000" pitchFamily="66" charset="0"/>
              </a:rPr>
              <a:t>meddwl</a:t>
            </a:r>
            <a:r>
              <a:rPr lang="en-GB" sz="7200">
                <a:latin typeface="NTPreCursivefk" panose="03000400000000000000" pitchFamily="66" charset="0"/>
              </a:rPr>
              <a:t> </a:t>
            </a:r>
            <a:r>
              <a:rPr lang="en-GB" sz="7200" err="1">
                <a:latin typeface="NTPreCursivefk" panose="03000400000000000000" pitchFamily="66" charset="0"/>
              </a:rPr>
              <a:t>sydd</a:t>
            </a:r>
            <a:r>
              <a:rPr lang="en-GB" sz="7200">
                <a:latin typeface="NTPreCursivefk" panose="03000400000000000000" pitchFamily="66" charset="0"/>
              </a:rPr>
              <a:t> </a:t>
            </a:r>
            <a:r>
              <a:rPr lang="en-GB" sz="7200" err="1">
                <a:latin typeface="NTPreCursivefk" panose="03000400000000000000" pitchFamily="66" charset="0"/>
              </a:rPr>
              <a:t>angen</a:t>
            </a:r>
            <a:r>
              <a:rPr lang="en-GB" sz="7200">
                <a:latin typeface="NTPreCursivefk" panose="03000400000000000000" pitchFamily="66" charset="0"/>
              </a:rPr>
              <a:t> </a:t>
            </a:r>
            <a:r>
              <a:rPr lang="en-GB" sz="7200" err="1">
                <a:latin typeface="NTPreCursivefk" panose="03000400000000000000" pitchFamily="66" charset="0"/>
              </a:rPr>
              <a:t>i</a:t>
            </a:r>
            <a:r>
              <a:rPr lang="en-GB" sz="7200">
                <a:latin typeface="NTPreCursivefk" panose="03000400000000000000" pitchFamily="66" charset="0"/>
              </a:rPr>
              <a:t> </a:t>
            </a:r>
            <a:r>
              <a:rPr lang="en-GB" sz="7200" err="1">
                <a:latin typeface="NTPreCursivefk" panose="03000400000000000000" pitchFamily="66" charset="0"/>
              </a:rPr>
              <a:t>ti</a:t>
            </a:r>
            <a:r>
              <a:rPr lang="en-GB" sz="7200">
                <a:latin typeface="NTPreCursivefk" panose="03000400000000000000" pitchFamily="66" charset="0"/>
              </a:rPr>
              <a:t> </a:t>
            </a:r>
            <a:r>
              <a:rPr lang="en-GB" sz="7200" err="1">
                <a:latin typeface="NTPreCursivefk" panose="03000400000000000000" pitchFamily="66" charset="0"/>
              </a:rPr>
              <a:t>ei</a:t>
            </a:r>
            <a:r>
              <a:rPr lang="en-GB" sz="7200">
                <a:latin typeface="NTPreCursivefk" panose="03000400000000000000" pitchFamily="66" charset="0"/>
              </a:rPr>
              <a:t> </a:t>
            </a:r>
            <a:r>
              <a:rPr lang="en-GB" sz="7200" err="1">
                <a:latin typeface="NTPreCursivefk" panose="03000400000000000000" pitchFamily="66" charset="0"/>
              </a:rPr>
              <a:t>wneud</a:t>
            </a:r>
            <a:r>
              <a:rPr lang="en-GB" sz="7200">
                <a:latin typeface="NTPreCursivefk" panose="03000400000000000000" pitchFamily="66" charset="0"/>
              </a:rPr>
              <a:t> </a:t>
            </a:r>
            <a:r>
              <a:rPr lang="en-GB" sz="7200" err="1">
                <a:latin typeface="NTPreCursivefk" panose="03000400000000000000" pitchFamily="66" charset="0"/>
              </a:rPr>
              <a:t>i</a:t>
            </a:r>
            <a:r>
              <a:rPr lang="en-GB" sz="7200">
                <a:latin typeface="NTPreCursivefk" panose="03000400000000000000" pitchFamily="66" charset="0"/>
              </a:rPr>
              <a:t> </a:t>
            </a:r>
            <a:r>
              <a:rPr lang="en-GB" sz="7200" err="1">
                <a:latin typeface="NTPreCursivefk" panose="03000400000000000000" pitchFamily="66" charset="0"/>
              </a:rPr>
              <a:t>wneud</a:t>
            </a:r>
            <a:r>
              <a:rPr lang="en-GB" sz="7200">
                <a:latin typeface="NTPreCursivefk" panose="03000400000000000000" pitchFamily="66" charset="0"/>
              </a:rPr>
              <a:t> </a:t>
            </a:r>
            <a:r>
              <a:rPr lang="en-GB" sz="7200" err="1">
                <a:latin typeface="NTPreCursivefk" panose="03000400000000000000" pitchFamily="66" charset="0"/>
              </a:rPr>
              <a:t>yn</a:t>
            </a:r>
            <a:r>
              <a:rPr lang="en-GB" sz="7200">
                <a:latin typeface="NTPreCursivefk" panose="03000400000000000000" pitchFamily="66" charset="0"/>
              </a:rPr>
              <a:t> </a:t>
            </a:r>
            <a:r>
              <a:rPr lang="en-GB" sz="7200" err="1">
                <a:latin typeface="NTPreCursivefk" panose="03000400000000000000" pitchFamily="66" charset="0"/>
              </a:rPr>
              <a:t>iawn</a:t>
            </a:r>
            <a:r>
              <a:rPr lang="en-GB" sz="7200">
                <a:latin typeface="NTPreCursivefk" panose="03000400000000000000" pitchFamily="66" charset="0"/>
              </a:rPr>
              <a:t> am y </a:t>
            </a:r>
            <a:r>
              <a:rPr lang="en-GB" sz="7200" err="1">
                <a:latin typeface="NTPreCursivefk" panose="03000400000000000000" pitchFamily="66" charset="0"/>
              </a:rPr>
              <a:t>gweithredoedd</a:t>
            </a:r>
            <a:r>
              <a:rPr lang="en-GB" sz="7200">
                <a:latin typeface="NTPreCursivefk" panose="03000400000000000000" pitchFamily="66" charset="0"/>
              </a:rPr>
              <a:t> </a:t>
            </a:r>
            <a:r>
              <a:rPr lang="en-GB" sz="7200" err="1">
                <a:latin typeface="NTPreCursivefk" panose="03000400000000000000" pitchFamily="66" charset="0"/>
              </a:rPr>
              <a:t>yma</a:t>
            </a:r>
            <a:r>
              <a:rPr lang="en-GB" sz="7200">
                <a:latin typeface="NTPreCursivefk" panose="03000400000000000000" pitchFamily="66" charset="0"/>
              </a:rPr>
              <a:t>?</a:t>
            </a:r>
          </a:p>
          <a:p>
            <a:pPr fontAlgn="t"/>
            <a:endParaRPr lang="en-GB" sz="7200">
              <a:latin typeface="NTPreCursivefk" panose="03000400000000000000" pitchFamily="66" charset="0"/>
            </a:endParaRPr>
          </a:p>
          <a:p>
            <a:pPr marL="0" indent="0" fontAlgn="t">
              <a:buNone/>
            </a:pPr>
            <a:r>
              <a:rPr lang="en-GB" sz="7200" b="1" err="1">
                <a:latin typeface="NTPreCursivefk" panose="03000400000000000000" pitchFamily="66" charset="0"/>
              </a:rPr>
              <a:t>Bwriad</a:t>
            </a:r>
            <a:r>
              <a:rPr lang="en-GB" sz="7200" b="1">
                <a:latin typeface="NTPreCursivefk" panose="03000400000000000000" pitchFamily="66" charset="0"/>
              </a:rPr>
              <a:t> y </a:t>
            </a:r>
            <a:r>
              <a:rPr lang="en-GB" sz="7200" b="1" err="1">
                <a:latin typeface="NTPreCursivefk" panose="03000400000000000000" pitchFamily="66" charset="0"/>
              </a:rPr>
              <a:t>cwestiynau</a:t>
            </a:r>
            <a:r>
              <a:rPr lang="en-GB" sz="7200" b="1">
                <a:latin typeface="NTPreCursivefk" panose="03000400000000000000" pitchFamily="66" charset="0"/>
              </a:rPr>
              <a:t> </a:t>
            </a:r>
            <a:r>
              <a:rPr lang="en-GB" sz="7200" b="1" err="1">
                <a:latin typeface="NTPreCursivefk" panose="03000400000000000000" pitchFamily="66" charset="0"/>
              </a:rPr>
              <a:t>canlynol</a:t>
            </a:r>
            <a:r>
              <a:rPr lang="en-GB" sz="7200" b="1">
                <a:latin typeface="NTPreCursivefk" panose="03000400000000000000" pitchFamily="66" charset="0"/>
              </a:rPr>
              <a:t> </a:t>
            </a:r>
            <a:r>
              <a:rPr lang="en-GB" sz="7200" b="1" err="1">
                <a:latin typeface="NTPreCursivefk" panose="03000400000000000000" pitchFamily="66" charset="0"/>
              </a:rPr>
              <a:t>yw</a:t>
            </a:r>
            <a:r>
              <a:rPr lang="en-GB" sz="7200" b="1">
                <a:latin typeface="NTPreCursivefk" panose="03000400000000000000" pitchFamily="66" charset="0"/>
              </a:rPr>
              <a:t> </a:t>
            </a:r>
            <a:r>
              <a:rPr lang="en-GB" sz="7200" b="1" err="1">
                <a:latin typeface="NTPreCursivefk" panose="03000400000000000000" pitchFamily="66" charset="0"/>
              </a:rPr>
              <a:t>helpu’r</a:t>
            </a:r>
            <a:r>
              <a:rPr lang="en-GB" sz="7200" b="1">
                <a:latin typeface="NTPreCursivefk" panose="03000400000000000000" pitchFamily="66" charset="0"/>
              </a:rPr>
              <a:t> </a:t>
            </a:r>
            <a:r>
              <a:rPr lang="en-GB" sz="7200" b="1" err="1">
                <a:latin typeface="NTPreCursivefk" panose="03000400000000000000" pitchFamily="66" charset="0"/>
              </a:rPr>
              <a:t>rhai</a:t>
            </a:r>
            <a:r>
              <a:rPr lang="en-GB" sz="7200" b="1">
                <a:latin typeface="NTPreCursivefk" panose="03000400000000000000" pitchFamily="66" charset="0"/>
              </a:rPr>
              <a:t> </a:t>
            </a:r>
            <a:r>
              <a:rPr lang="en-GB" sz="7200" b="1" err="1">
                <a:latin typeface="NTPreCursivefk" panose="03000400000000000000" pitchFamily="66" charset="0"/>
              </a:rPr>
              <a:t>hynny</a:t>
            </a:r>
            <a:r>
              <a:rPr lang="en-GB" sz="7200" b="1">
                <a:latin typeface="NTPreCursivefk" panose="03000400000000000000" pitchFamily="66" charset="0"/>
              </a:rPr>
              <a:t> a </a:t>
            </a:r>
            <a:r>
              <a:rPr lang="en-GB" sz="7200" b="1" err="1">
                <a:latin typeface="NTPreCursivefk" panose="03000400000000000000" pitchFamily="66" charset="0"/>
              </a:rPr>
              <a:t>niweidiwyd</a:t>
            </a:r>
            <a:r>
              <a:rPr lang="en-GB" sz="7200" b="1">
                <a:latin typeface="NTPreCursivefk" panose="03000400000000000000" pitchFamily="66" charset="0"/>
              </a:rPr>
              <a:t> </a:t>
            </a:r>
            <a:r>
              <a:rPr lang="en-GB" sz="7200" b="1" err="1">
                <a:latin typeface="NTPreCursivefk" panose="03000400000000000000" pitchFamily="66" charset="0"/>
              </a:rPr>
              <a:t>gan</a:t>
            </a:r>
            <a:r>
              <a:rPr lang="en-GB" sz="7200" b="1">
                <a:latin typeface="NTPreCursivefk" panose="03000400000000000000" pitchFamily="66" charset="0"/>
              </a:rPr>
              <a:t> </a:t>
            </a:r>
            <a:r>
              <a:rPr lang="en-GB" sz="7200" b="1" err="1">
                <a:latin typeface="NTPreCursivefk" panose="03000400000000000000" pitchFamily="66" charset="0"/>
              </a:rPr>
              <a:t>weithredoedd</a:t>
            </a:r>
            <a:r>
              <a:rPr lang="en-GB" sz="7200" b="1">
                <a:latin typeface="NTPreCursivefk" panose="03000400000000000000" pitchFamily="66" charset="0"/>
              </a:rPr>
              <a:t> </a:t>
            </a:r>
            <a:r>
              <a:rPr lang="en-GB" sz="7200" b="1" err="1">
                <a:latin typeface="NTPreCursivefk" panose="03000400000000000000" pitchFamily="66" charset="0"/>
              </a:rPr>
              <a:t>pobl</a:t>
            </a:r>
            <a:r>
              <a:rPr lang="en-GB" sz="7200" b="1">
                <a:latin typeface="NTPreCursivefk" panose="03000400000000000000" pitchFamily="66" charset="0"/>
              </a:rPr>
              <a:t> </a:t>
            </a:r>
            <a:r>
              <a:rPr lang="en-GB" sz="7200" b="1" err="1">
                <a:latin typeface="NTPreCursivefk" panose="03000400000000000000" pitchFamily="66" charset="0"/>
              </a:rPr>
              <a:t>eraill</a:t>
            </a:r>
            <a:r>
              <a:rPr lang="en-GB" sz="7200" b="1">
                <a:latin typeface="NTPreCursivefk" panose="03000400000000000000" pitchFamily="66" charset="0"/>
              </a:rPr>
              <a:t>:</a:t>
            </a:r>
          </a:p>
          <a:p>
            <a:pPr fontAlgn="t"/>
            <a:r>
              <a:rPr lang="en-GB" sz="7200">
                <a:latin typeface="NTPreCursivefk" panose="03000400000000000000" pitchFamily="66" charset="0"/>
              </a:rPr>
              <a:t>Beth </a:t>
            </a:r>
            <a:r>
              <a:rPr lang="en-GB" sz="7200" err="1">
                <a:latin typeface="NTPreCursivefk" panose="03000400000000000000" pitchFamily="66" charset="0"/>
              </a:rPr>
              <a:t>oeddet</a:t>
            </a:r>
            <a:r>
              <a:rPr lang="en-GB" sz="7200">
                <a:latin typeface="NTPreCursivefk" panose="03000400000000000000" pitchFamily="66" charset="0"/>
              </a:rPr>
              <a:t> </a:t>
            </a:r>
            <a:r>
              <a:rPr lang="en-GB" sz="7200" err="1">
                <a:latin typeface="NTPreCursivefk" panose="03000400000000000000" pitchFamily="66" charset="0"/>
              </a:rPr>
              <a:t>ti’n</a:t>
            </a:r>
            <a:r>
              <a:rPr lang="en-GB" sz="7200">
                <a:latin typeface="NTPreCursivefk" panose="03000400000000000000" pitchFamily="66" charset="0"/>
              </a:rPr>
              <a:t> </a:t>
            </a:r>
            <a:r>
              <a:rPr lang="en-GB" sz="7200" err="1">
                <a:latin typeface="NTPreCursivefk" panose="03000400000000000000" pitchFamily="66" charset="0"/>
              </a:rPr>
              <a:t>meddwl</a:t>
            </a:r>
            <a:r>
              <a:rPr lang="en-GB" sz="7200">
                <a:latin typeface="NTPreCursivefk" panose="03000400000000000000" pitchFamily="66" charset="0"/>
              </a:rPr>
              <a:t> pan </a:t>
            </a:r>
            <a:r>
              <a:rPr lang="en-GB" sz="7200" err="1">
                <a:latin typeface="NTPreCursivefk" panose="03000400000000000000" pitchFamily="66" charset="0"/>
              </a:rPr>
              <a:t>sylweddolaist</a:t>
            </a:r>
            <a:r>
              <a:rPr lang="en-GB" sz="7200">
                <a:latin typeface="NTPreCursivefk" panose="03000400000000000000" pitchFamily="66" charset="0"/>
              </a:rPr>
              <a:t> </a:t>
            </a:r>
            <a:r>
              <a:rPr lang="en-GB" sz="7200" err="1">
                <a:latin typeface="NTPreCursivefk" panose="03000400000000000000" pitchFamily="66" charset="0"/>
              </a:rPr>
              <a:t>ti</a:t>
            </a:r>
            <a:r>
              <a:rPr lang="en-GB" sz="7200">
                <a:latin typeface="NTPreCursivefk" panose="03000400000000000000" pitchFamily="66" charset="0"/>
              </a:rPr>
              <a:t> </a:t>
            </a:r>
            <a:r>
              <a:rPr lang="en-GB" sz="7200" err="1">
                <a:latin typeface="NTPreCursivefk" panose="03000400000000000000" pitchFamily="66" charset="0"/>
              </a:rPr>
              <a:t>beth</a:t>
            </a:r>
            <a:r>
              <a:rPr lang="en-GB" sz="7200">
                <a:latin typeface="NTPreCursivefk" panose="03000400000000000000" pitchFamily="66" charset="0"/>
              </a:rPr>
              <a:t> </a:t>
            </a:r>
            <a:r>
              <a:rPr lang="en-GB" sz="7200" err="1">
                <a:latin typeface="NTPreCursivefk" panose="03000400000000000000" pitchFamily="66" charset="0"/>
              </a:rPr>
              <a:t>oedd</a:t>
            </a:r>
            <a:r>
              <a:rPr lang="en-GB" sz="7200">
                <a:latin typeface="NTPreCursivefk" panose="03000400000000000000" pitchFamily="66" charset="0"/>
              </a:rPr>
              <a:t> </a:t>
            </a:r>
            <a:r>
              <a:rPr lang="en-GB" sz="7200" err="1">
                <a:latin typeface="NTPreCursivefk" panose="03000400000000000000" pitchFamily="66" charset="0"/>
              </a:rPr>
              <a:t>wedi</a:t>
            </a:r>
            <a:r>
              <a:rPr lang="en-GB" sz="7200">
                <a:latin typeface="NTPreCursivefk" panose="03000400000000000000" pitchFamily="66" charset="0"/>
              </a:rPr>
              <a:t> </a:t>
            </a:r>
            <a:r>
              <a:rPr lang="en-GB" sz="7200" err="1">
                <a:latin typeface="NTPreCursivefk" panose="03000400000000000000" pitchFamily="66" charset="0"/>
              </a:rPr>
              <a:t>digwydd</a:t>
            </a:r>
            <a:r>
              <a:rPr lang="en-GB" sz="7200">
                <a:latin typeface="NTPreCursivefk" panose="03000400000000000000" pitchFamily="66" charset="0"/>
              </a:rPr>
              <a:t>?</a:t>
            </a:r>
          </a:p>
          <a:p>
            <a:pPr fontAlgn="t"/>
            <a:r>
              <a:rPr lang="en-GB" sz="7200">
                <a:latin typeface="NTPreCursivefk" panose="03000400000000000000" pitchFamily="66" charset="0"/>
              </a:rPr>
              <a:t>Beth </a:t>
            </a:r>
            <a:r>
              <a:rPr lang="en-GB" sz="7200" err="1">
                <a:latin typeface="NTPreCursivefk" panose="03000400000000000000" pitchFamily="66" charset="0"/>
              </a:rPr>
              <a:t>sydd</a:t>
            </a:r>
            <a:r>
              <a:rPr lang="en-GB" sz="7200">
                <a:latin typeface="NTPreCursivefk" panose="03000400000000000000" pitchFamily="66" charset="0"/>
              </a:rPr>
              <a:t> </a:t>
            </a:r>
            <a:r>
              <a:rPr lang="en-GB" sz="7200" err="1">
                <a:latin typeface="NTPreCursivefk" panose="03000400000000000000" pitchFamily="66" charset="0"/>
              </a:rPr>
              <a:t>wedi</a:t>
            </a:r>
            <a:r>
              <a:rPr lang="en-GB" sz="7200">
                <a:latin typeface="NTPreCursivefk" panose="03000400000000000000" pitchFamily="66" charset="0"/>
              </a:rPr>
              <a:t> bod </a:t>
            </a:r>
            <a:r>
              <a:rPr lang="en-GB" sz="7200" err="1">
                <a:latin typeface="NTPreCursivefk" panose="03000400000000000000" pitchFamily="66" charset="0"/>
              </a:rPr>
              <a:t>ar</a:t>
            </a:r>
            <a:r>
              <a:rPr lang="en-GB" sz="7200">
                <a:latin typeface="NTPreCursivefk" panose="03000400000000000000" pitchFamily="66" charset="0"/>
              </a:rPr>
              <a:t> </a:t>
            </a:r>
            <a:r>
              <a:rPr lang="en-GB" sz="7200" err="1">
                <a:latin typeface="NTPreCursivefk" panose="03000400000000000000" pitchFamily="66" charset="0"/>
              </a:rPr>
              <a:t>dy</a:t>
            </a:r>
            <a:r>
              <a:rPr lang="en-GB" sz="7200">
                <a:latin typeface="NTPreCursivefk" panose="03000400000000000000" pitchFamily="66" charset="0"/>
              </a:rPr>
              <a:t> </a:t>
            </a:r>
            <a:r>
              <a:rPr lang="en-GB" sz="7200" err="1">
                <a:latin typeface="NTPreCursivefk" panose="03000400000000000000" pitchFamily="66" charset="0"/>
              </a:rPr>
              <a:t>feddwl</a:t>
            </a:r>
            <a:r>
              <a:rPr lang="en-GB" sz="7200">
                <a:latin typeface="NTPreCursivefk" panose="03000400000000000000" pitchFamily="66" charset="0"/>
              </a:rPr>
              <a:t> </a:t>
            </a:r>
            <a:r>
              <a:rPr lang="en-GB" sz="7200" err="1">
                <a:latin typeface="NTPreCursivefk" panose="03000400000000000000" pitchFamily="66" charset="0"/>
              </a:rPr>
              <a:t>ers</a:t>
            </a:r>
            <a:r>
              <a:rPr lang="en-GB" sz="7200">
                <a:latin typeface="NTPreCursivefk" panose="03000400000000000000" pitchFamily="66" charset="0"/>
              </a:rPr>
              <a:t> </a:t>
            </a:r>
            <a:r>
              <a:rPr lang="en-GB" sz="7200" err="1">
                <a:latin typeface="NTPreCursivefk" panose="03000400000000000000" pitchFamily="66" charset="0"/>
              </a:rPr>
              <a:t>hynny</a:t>
            </a:r>
            <a:r>
              <a:rPr lang="en-GB" sz="7200">
                <a:latin typeface="NTPreCursivefk" panose="03000400000000000000" pitchFamily="66" charset="0"/>
              </a:rPr>
              <a:t>?</a:t>
            </a:r>
          </a:p>
          <a:p>
            <a:pPr fontAlgn="t"/>
            <a:r>
              <a:rPr lang="en-GB" sz="7200" err="1">
                <a:latin typeface="NTPreCursivefk" panose="03000400000000000000" pitchFamily="66" charset="0"/>
              </a:rPr>
              <a:t>Sut</a:t>
            </a:r>
            <a:r>
              <a:rPr lang="en-GB" sz="7200">
                <a:latin typeface="NTPreCursivefk" panose="03000400000000000000" pitchFamily="66" charset="0"/>
              </a:rPr>
              <a:t> </a:t>
            </a:r>
            <a:r>
              <a:rPr lang="en-GB" sz="7200" err="1">
                <a:latin typeface="NTPreCursivefk" panose="03000400000000000000" pitchFamily="66" charset="0"/>
              </a:rPr>
              <a:t>mae</a:t>
            </a:r>
            <a:r>
              <a:rPr lang="en-GB" sz="7200">
                <a:latin typeface="NTPreCursivefk" panose="03000400000000000000" pitchFamily="66" charset="0"/>
              </a:rPr>
              <a:t> </a:t>
            </a:r>
            <a:r>
              <a:rPr lang="en-GB" sz="7200" err="1">
                <a:latin typeface="NTPreCursivefk" panose="03000400000000000000" pitchFamily="66" charset="0"/>
              </a:rPr>
              <a:t>hyn</a:t>
            </a:r>
            <a:r>
              <a:rPr lang="en-GB" sz="7200">
                <a:latin typeface="NTPreCursivefk" panose="03000400000000000000" pitchFamily="66" charset="0"/>
              </a:rPr>
              <a:t> </a:t>
            </a:r>
            <a:r>
              <a:rPr lang="en-GB" sz="7200" err="1">
                <a:latin typeface="NTPreCursivefk" panose="03000400000000000000" pitchFamily="66" charset="0"/>
              </a:rPr>
              <a:t>wedi</a:t>
            </a:r>
            <a:r>
              <a:rPr lang="en-GB" sz="7200">
                <a:latin typeface="NTPreCursivefk" panose="03000400000000000000" pitchFamily="66" charset="0"/>
              </a:rPr>
              <a:t> </a:t>
            </a:r>
            <a:r>
              <a:rPr lang="en-GB" sz="7200" err="1">
                <a:latin typeface="NTPreCursivefk" panose="03000400000000000000" pitchFamily="66" charset="0"/>
              </a:rPr>
              <a:t>effeithio</a:t>
            </a:r>
            <a:r>
              <a:rPr lang="en-GB" sz="7200">
                <a:latin typeface="NTPreCursivefk" panose="03000400000000000000" pitchFamily="66" charset="0"/>
              </a:rPr>
              <a:t> </a:t>
            </a:r>
            <a:r>
              <a:rPr lang="en-GB" sz="7200" err="1">
                <a:latin typeface="NTPreCursivefk" panose="03000400000000000000" pitchFamily="66" charset="0"/>
              </a:rPr>
              <a:t>arnat</a:t>
            </a:r>
            <a:r>
              <a:rPr lang="en-GB" sz="7200">
                <a:latin typeface="NTPreCursivefk" panose="03000400000000000000" pitchFamily="66" charset="0"/>
              </a:rPr>
              <a:t> </a:t>
            </a:r>
            <a:r>
              <a:rPr lang="en-GB" sz="7200" err="1">
                <a:latin typeface="NTPreCursivefk" panose="03000400000000000000" pitchFamily="66" charset="0"/>
              </a:rPr>
              <a:t>ti</a:t>
            </a:r>
            <a:r>
              <a:rPr lang="en-GB" sz="7200">
                <a:latin typeface="NTPreCursivefk" panose="03000400000000000000" pitchFamily="66" charset="0"/>
              </a:rPr>
              <a:t> a </a:t>
            </a:r>
            <a:r>
              <a:rPr lang="en-GB" sz="7200" err="1">
                <a:latin typeface="NTPreCursivefk" panose="03000400000000000000" pitchFamily="66" charset="0"/>
              </a:rPr>
              <a:t>phobl</a:t>
            </a:r>
            <a:r>
              <a:rPr lang="en-GB" sz="7200">
                <a:latin typeface="NTPreCursivefk" panose="03000400000000000000" pitchFamily="66" charset="0"/>
              </a:rPr>
              <a:t> </a:t>
            </a:r>
            <a:r>
              <a:rPr lang="en-GB" sz="7200" err="1">
                <a:latin typeface="NTPreCursivefk" panose="03000400000000000000" pitchFamily="66" charset="0"/>
              </a:rPr>
              <a:t>eraill</a:t>
            </a:r>
            <a:r>
              <a:rPr lang="en-GB" sz="7200">
                <a:latin typeface="NTPreCursivefk" panose="03000400000000000000" pitchFamily="66" charset="0"/>
              </a:rPr>
              <a:t>?</a:t>
            </a:r>
          </a:p>
          <a:p>
            <a:pPr fontAlgn="t"/>
            <a:r>
              <a:rPr lang="en-GB" sz="7200">
                <a:latin typeface="NTPreCursivefk" panose="03000400000000000000" pitchFamily="66" charset="0"/>
              </a:rPr>
              <a:t>Beth </a:t>
            </a:r>
            <a:r>
              <a:rPr lang="en-GB" sz="7200" err="1">
                <a:latin typeface="NTPreCursivefk" panose="03000400000000000000" pitchFamily="66" charset="0"/>
              </a:rPr>
              <a:t>oedd</a:t>
            </a:r>
            <a:r>
              <a:rPr lang="en-GB" sz="7200">
                <a:latin typeface="NTPreCursivefk" panose="03000400000000000000" pitchFamily="66" charset="0"/>
              </a:rPr>
              <a:t> y </a:t>
            </a:r>
            <a:r>
              <a:rPr lang="en-GB" sz="7200" err="1">
                <a:latin typeface="NTPreCursivefk" panose="03000400000000000000" pitchFamily="66" charset="0"/>
              </a:rPr>
              <a:t>peth</a:t>
            </a:r>
            <a:r>
              <a:rPr lang="en-GB" sz="7200">
                <a:latin typeface="NTPreCursivefk" panose="03000400000000000000" pitchFamily="66" charset="0"/>
              </a:rPr>
              <a:t> </a:t>
            </a:r>
            <a:r>
              <a:rPr lang="en-GB" sz="7200" err="1">
                <a:latin typeface="NTPreCursivefk" panose="03000400000000000000" pitchFamily="66" charset="0"/>
              </a:rPr>
              <a:t>anoddaf</a:t>
            </a:r>
            <a:r>
              <a:rPr lang="en-GB" sz="7200">
                <a:latin typeface="NTPreCursivefk" panose="03000400000000000000" pitchFamily="66" charset="0"/>
              </a:rPr>
              <a:t> </a:t>
            </a:r>
            <a:r>
              <a:rPr lang="en-GB" sz="7200" err="1">
                <a:latin typeface="NTPreCursivefk" panose="03000400000000000000" pitchFamily="66" charset="0"/>
              </a:rPr>
              <a:t>i</a:t>
            </a:r>
            <a:r>
              <a:rPr lang="en-GB" sz="7200">
                <a:latin typeface="NTPreCursivefk" panose="03000400000000000000" pitchFamily="66" charset="0"/>
              </a:rPr>
              <a:t> </a:t>
            </a:r>
            <a:r>
              <a:rPr lang="en-GB" sz="7200" err="1">
                <a:latin typeface="NTPreCursivefk" panose="03000400000000000000" pitchFamily="66" charset="0"/>
              </a:rPr>
              <a:t>ti</a:t>
            </a:r>
            <a:r>
              <a:rPr lang="en-GB" sz="7200">
                <a:latin typeface="NTPreCursivefk" panose="03000400000000000000" pitchFamily="66" charset="0"/>
              </a:rPr>
              <a:t>?</a:t>
            </a:r>
          </a:p>
          <a:p>
            <a:pPr fontAlgn="t"/>
            <a:r>
              <a:rPr lang="en-GB" sz="7200" err="1">
                <a:latin typeface="NTPreCursivefk" panose="03000400000000000000" pitchFamily="66" charset="0"/>
              </a:rPr>
              <a:t>Yn</a:t>
            </a:r>
            <a:r>
              <a:rPr lang="en-GB" sz="7200">
                <a:latin typeface="NTPreCursivefk" panose="03000400000000000000" pitchFamily="66" charset="0"/>
              </a:rPr>
              <a:t> </a:t>
            </a:r>
            <a:r>
              <a:rPr lang="en-GB" sz="7200" err="1">
                <a:latin typeface="NTPreCursivefk" panose="03000400000000000000" pitchFamily="66" charset="0"/>
              </a:rPr>
              <a:t>dy</a:t>
            </a:r>
            <a:r>
              <a:rPr lang="en-GB" sz="7200">
                <a:latin typeface="NTPreCursivefk" panose="03000400000000000000" pitchFamily="66" charset="0"/>
              </a:rPr>
              <a:t> </a:t>
            </a:r>
            <a:r>
              <a:rPr lang="en-GB" sz="7200" err="1">
                <a:latin typeface="NTPreCursivefk" panose="03000400000000000000" pitchFamily="66" charset="0"/>
              </a:rPr>
              <a:t>farn</a:t>
            </a:r>
            <a:r>
              <a:rPr lang="en-GB" sz="7200">
                <a:latin typeface="NTPreCursivefk" panose="03000400000000000000" pitchFamily="66" charset="0"/>
              </a:rPr>
              <a:t> di, </a:t>
            </a:r>
            <a:r>
              <a:rPr lang="en-GB" sz="7200" err="1">
                <a:latin typeface="NTPreCursivefk" panose="03000400000000000000" pitchFamily="66" charset="0"/>
              </a:rPr>
              <a:t>beth</a:t>
            </a:r>
            <a:r>
              <a:rPr lang="en-GB" sz="7200">
                <a:latin typeface="NTPreCursivefk" panose="03000400000000000000" pitchFamily="66" charset="0"/>
              </a:rPr>
              <a:t> </a:t>
            </a:r>
            <a:r>
              <a:rPr lang="en-GB" sz="7200" err="1">
                <a:latin typeface="NTPreCursivefk" panose="03000400000000000000" pitchFamily="66" charset="0"/>
              </a:rPr>
              <a:t>sydd</a:t>
            </a:r>
            <a:r>
              <a:rPr lang="en-GB" sz="7200">
                <a:latin typeface="NTPreCursivefk" panose="03000400000000000000" pitchFamily="66" charset="0"/>
              </a:rPr>
              <a:t> </a:t>
            </a:r>
            <a:r>
              <a:rPr lang="en-GB" sz="7200" err="1">
                <a:latin typeface="NTPreCursivefk" panose="03000400000000000000" pitchFamily="66" charset="0"/>
              </a:rPr>
              <a:t>angen</a:t>
            </a:r>
            <a:r>
              <a:rPr lang="en-GB" sz="7200">
                <a:latin typeface="NTPreCursivefk" panose="03000400000000000000" pitchFamily="66" charset="0"/>
              </a:rPr>
              <a:t> </a:t>
            </a:r>
            <a:r>
              <a:rPr lang="en-GB" sz="7200" err="1">
                <a:latin typeface="NTPreCursivefk" panose="03000400000000000000" pitchFamily="66" charset="0"/>
              </a:rPr>
              <a:t>digwydd</a:t>
            </a:r>
            <a:r>
              <a:rPr lang="en-GB" sz="7200">
                <a:latin typeface="NTPreCursivefk" panose="03000400000000000000" pitchFamily="66" charset="0"/>
              </a:rPr>
              <a:t> </a:t>
            </a:r>
            <a:r>
              <a:rPr lang="en-GB" sz="7200" err="1">
                <a:latin typeface="NTPreCursivefk" panose="03000400000000000000" pitchFamily="66" charset="0"/>
              </a:rPr>
              <a:t>i</a:t>
            </a:r>
            <a:r>
              <a:rPr lang="en-GB" sz="7200">
                <a:latin typeface="NTPreCursivefk" panose="03000400000000000000" pitchFamily="66" charset="0"/>
              </a:rPr>
              <a:t> </a:t>
            </a:r>
            <a:r>
              <a:rPr lang="en-GB" sz="7200" err="1">
                <a:latin typeface="NTPreCursivefk" panose="03000400000000000000" pitchFamily="66" charset="0"/>
              </a:rPr>
              <a:t>wneud</a:t>
            </a:r>
            <a:r>
              <a:rPr lang="en-GB" sz="7200">
                <a:latin typeface="NTPreCursivefk" panose="03000400000000000000" pitchFamily="66" charset="0"/>
              </a:rPr>
              <a:t> </a:t>
            </a:r>
            <a:r>
              <a:rPr lang="en-GB" sz="7200" err="1">
                <a:latin typeface="NTPreCursivefk" panose="03000400000000000000" pitchFamily="66" charset="0"/>
              </a:rPr>
              <a:t>yn</a:t>
            </a:r>
            <a:r>
              <a:rPr lang="en-GB" sz="7200">
                <a:latin typeface="NTPreCursivefk" panose="03000400000000000000" pitchFamily="66" charset="0"/>
              </a:rPr>
              <a:t> </a:t>
            </a:r>
            <a:r>
              <a:rPr lang="en-GB" sz="7200" err="1">
                <a:latin typeface="NTPreCursivefk" panose="03000400000000000000" pitchFamily="66" charset="0"/>
              </a:rPr>
              <a:t>iawn</a:t>
            </a:r>
            <a:r>
              <a:rPr lang="en-GB" sz="7200">
                <a:latin typeface="NTPreCursivefk" panose="03000400000000000000" pitchFamily="66" charset="0"/>
              </a:rPr>
              <a:t> am y </a:t>
            </a:r>
            <a:r>
              <a:rPr lang="en-GB" sz="7200" err="1">
                <a:latin typeface="NTPreCursivefk" panose="03000400000000000000" pitchFamily="66" charset="0"/>
              </a:rPr>
              <a:t>gweithredoedd</a:t>
            </a:r>
            <a:r>
              <a:rPr lang="en-GB" sz="7200">
                <a:latin typeface="NTPreCursivefk" panose="03000400000000000000" pitchFamily="66" charset="0"/>
              </a:rPr>
              <a:t> </a:t>
            </a:r>
            <a:r>
              <a:rPr lang="en-GB" sz="7200" err="1">
                <a:latin typeface="NTPreCursivefk" panose="03000400000000000000" pitchFamily="66" charset="0"/>
              </a:rPr>
              <a:t>yma</a:t>
            </a:r>
            <a:r>
              <a:rPr lang="en-GB" sz="7200">
                <a:latin typeface="NTPreCursivefk" panose="03000400000000000000" pitchFamily="66" charset="0"/>
              </a:rPr>
              <a:t>?</a:t>
            </a:r>
          </a:p>
          <a:p>
            <a:pPr marL="0" indent="0">
              <a:buNone/>
            </a:pPr>
            <a:r>
              <a:rPr lang="en-GB"/>
              <a:t> </a:t>
            </a:r>
          </a:p>
        </p:txBody>
      </p:sp>
      <p:pic>
        <p:nvPicPr>
          <p:cNvPr id="4" name="Picture 3"/>
          <p:cNvPicPr>
            <a:picLocks noChangeAspect="1"/>
          </p:cNvPicPr>
          <p:nvPr/>
        </p:nvPicPr>
        <p:blipFill>
          <a:blip r:embed="rId2"/>
          <a:stretch>
            <a:fillRect/>
          </a:stretch>
        </p:blipFill>
        <p:spPr>
          <a:xfrm>
            <a:off x="8484970" y="2531677"/>
            <a:ext cx="2868830" cy="946785"/>
          </a:xfrm>
          <a:prstGeom prst="rect">
            <a:avLst/>
          </a:prstGeom>
        </p:spPr>
      </p:pic>
    </p:spTree>
    <p:extLst>
      <p:ext uri="{BB962C8B-B14F-4D97-AF65-F5344CB8AC3E}">
        <p14:creationId xmlns:p14="http://schemas.microsoft.com/office/powerpoint/2010/main" val="235574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688" y="636588"/>
            <a:ext cx="10912475" cy="559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a:spLocks noGrp="1"/>
          </p:cNvSpPr>
          <p:nvPr>
            <p:ph type="title"/>
          </p:nvPr>
        </p:nvSpPr>
        <p:spPr>
          <a:xfrm>
            <a:off x="838200" y="365125"/>
            <a:ext cx="10515600" cy="1325563"/>
          </a:xfrm>
        </p:spPr>
        <p:txBody>
          <a:bodyPr/>
          <a:lstStyle/>
          <a:p>
            <a:pPr algn="ctr"/>
            <a:r>
              <a:rPr lang="en-GB" b="1">
                <a:latin typeface="NTPreCursivefk" panose="03000400000000000000" pitchFamily="66" charset="0"/>
              </a:rPr>
              <a:t>Behaviour and Anti-bullying Policies</a:t>
            </a:r>
            <a:r>
              <a:rPr lang="en-GB">
                <a:latin typeface="NTPreCursivefk" panose="03000400000000000000" pitchFamily="66" charset="0"/>
              </a:rPr>
              <a:t/>
            </a:r>
            <a:br>
              <a:rPr lang="en-GB">
                <a:latin typeface="NTPreCursivefk" panose="03000400000000000000" pitchFamily="66" charset="0"/>
              </a:rPr>
            </a:br>
            <a:endParaRPr lang="en-GB">
              <a:latin typeface="NTPreCursivefk" panose="03000400000000000000" pitchFamily="66" charset="0"/>
            </a:endParaRPr>
          </a:p>
        </p:txBody>
      </p:sp>
    </p:spTree>
    <p:extLst>
      <p:ext uri="{BB962C8B-B14F-4D97-AF65-F5344CB8AC3E}">
        <p14:creationId xmlns:p14="http://schemas.microsoft.com/office/powerpoint/2010/main" val="1267615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529935" y="260650"/>
            <a:ext cx="11217565" cy="9110186"/>
          </a:xfrm>
          <a:prstGeom prst="rect">
            <a:avLst/>
          </a:prstGeom>
          <a:noFill/>
        </p:spPr>
        <p:txBody>
          <a:bodyPr wrap="square" lIns="91440" tIns="45720" rIns="91440" bIns="45720" rtlCol="0" anchor="t">
            <a:spAutoFit/>
          </a:bodyPr>
          <a:lstStyle/>
          <a:p>
            <a:r>
              <a:rPr lang="en-GB" sz="3600" u="sng" err="1">
                <a:latin typeface="NTPreCursivefk" panose="03000400000000000000" pitchFamily="66" charset="0"/>
              </a:rPr>
              <a:t>Trefn</a:t>
            </a:r>
            <a:r>
              <a:rPr lang="en-GB" sz="3600" u="sng">
                <a:latin typeface="NTPreCursivefk" panose="03000400000000000000" pitchFamily="66" charset="0"/>
              </a:rPr>
              <a:t> y </a:t>
            </a:r>
            <a:r>
              <a:rPr lang="en-GB" sz="3600" u="sng" err="1">
                <a:latin typeface="NTPreCursivefk" panose="03000400000000000000" pitchFamily="66" charset="0"/>
              </a:rPr>
              <a:t>Dydd</a:t>
            </a:r>
            <a:r>
              <a:rPr lang="en-GB" sz="3600" u="sng">
                <a:latin typeface="NTPreCursivefk" panose="03000400000000000000" pitchFamily="66" charset="0"/>
              </a:rPr>
              <a:t>/ Daily Timetable</a:t>
            </a:r>
          </a:p>
          <a:p>
            <a:endParaRPr lang="en-GB" sz="3600" u="sng">
              <a:latin typeface="NTPreCursivefk" panose="03000400000000000000" pitchFamily="66" charset="0"/>
            </a:endParaRPr>
          </a:p>
          <a:p>
            <a:pPr marL="285750" indent="-285750">
              <a:buFont typeface="Arial" panose="020B0604020202020204" pitchFamily="34" charset="0"/>
              <a:buChar char="•"/>
            </a:pPr>
            <a:r>
              <a:rPr lang="en-GB" sz="2800" err="1">
                <a:latin typeface="NTPreCursivefk"/>
              </a:rPr>
              <a:t>Mae’r</a:t>
            </a:r>
            <a:r>
              <a:rPr lang="en-GB" sz="2800">
                <a:latin typeface="NTPreCursivefk"/>
              </a:rPr>
              <a:t> </a:t>
            </a:r>
            <a:r>
              <a:rPr lang="en-GB" sz="2800" err="1">
                <a:latin typeface="NTPreCursivefk"/>
              </a:rPr>
              <a:t>ysgol</a:t>
            </a:r>
            <a:r>
              <a:rPr lang="en-GB" sz="2800">
                <a:latin typeface="NTPreCursivefk"/>
              </a:rPr>
              <a:t> </a:t>
            </a:r>
            <a:r>
              <a:rPr lang="en-GB" sz="2800" err="1">
                <a:latin typeface="NTPreCursivefk"/>
              </a:rPr>
              <a:t>yn</a:t>
            </a:r>
            <a:r>
              <a:rPr lang="en-GB" sz="2800">
                <a:latin typeface="NTPreCursivefk"/>
              </a:rPr>
              <a:t> </a:t>
            </a:r>
            <a:r>
              <a:rPr lang="en-GB" sz="2800" err="1">
                <a:latin typeface="NTPreCursivefk"/>
              </a:rPr>
              <a:t>cychwyn</a:t>
            </a:r>
            <a:r>
              <a:rPr lang="en-GB" sz="2800">
                <a:latin typeface="NTPreCursivefk"/>
              </a:rPr>
              <a:t> </a:t>
            </a:r>
            <a:r>
              <a:rPr lang="en-GB" sz="2800" err="1">
                <a:latin typeface="NTPreCursivefk"/>
              </a:rPr>
              <a:t>i</a:t>
            </a:r>
            <a:r>
              <a:rPr lang="en-GB" sz="2800">
                <a:latin typeface="NTPreCursivefk"/>
              </a:rPr>
              <a:t> </a:t>
            </a:r>
            <a:r>
              <a:rPr lang="en-GB" sz="2800" err="1">
                <a:latin typeface="NTPreCursivefk"/>
              </a:rPr>
              <a:t>Flwyddyn</a:t>
            </a:r>
            <a:r>
              <a:rPr lang="en-GB" sz="2800">
                <a:latin typeface="NTPreCursivefk"/>
              </a:rPr>
              <a:t> 2 am 8.45y.b. </a:t>
            </a:r>
            <a:r>
              <a:rPr lang="en-GB" sz="2800" err="1">
                <a:latin typeface="NTPreCursivefk"/>
              </a:rPr>
              <a:t>Gofynnwn</a:t>
            </a:r>
            <a:r>
              <a:rPr lang="en-GB" sz="2800">
                <a:latin typeface="NTPreCursivefk"/>
              </a:rPr>
              <a:t> </a:t>
            </a:r>
            <a:r>
              <a:rPr lang="en-GB" sz="2800" err="1">
                <a:latin typeface="NTPreCursivefk"/>
              </a:rPr>
              <a:t>i</a:t>
            </a:r>
            <a:r>
              <a:rPr lang="en-GB" sz="2800">
                <a:latin typeface="NTPreCursivefk"/>
              </a:rPr>
              <a:t> chi </a:t>
            </a:r>
            <a:r>
              <a:rPr lang="en-GB" sz="2800" err="1">
                <a:latin typeface="NTPreCursivefk"/>
              </a:rPr>
              <a:t>sicrhau</a:t>
            </a:r>
            <a:r>
              <a:rPr lang="en-GB" sz="2800">
                <a:latin typeface="NTPreCursivefk"/>
              </a:rPr>
              <a:t> bod </a:t>
            </a:r>
            <a:r>
              <a:rPr lang="en-GB" sz="2800" err="1">
                <a:latin typeface="NTPreCursivefk"/>
              </a:rPr>
              <a:t>eich</a:t>
            </a:r>
            <a:r>
              <a:rPr lang="en-GB" sz="2800">
                <a:latin typeface="NTPreCursivefk"/>
              </a:rPr>
              <a:t> </a:t>
            </a:r>
            <a:r>
              <a:rPr lang="en-GB" sz="2800" err="1">
                <a:latin typeface="NTPreCursivefk"/>
              </a:rPr>
              <a:t>plentyn</a:t>
            </a:r>
            <a:r>
              <a:rPr lang="en-GB" sz="2800">
                <a:latin typeface="NTPreCursivefk"/>
              </a:rPr>
              <a:t> </a:t>
            </a:r>
            <a:r>
              <a:rPr lang="en-GB" sz="2800" err="1">
                <a:latin typeface="NTPreCursivefk"/>
              </a:rPr>
              <a:t>wedi</a:t>
            </a:r>
            <a:r>
              <a:rPr lang="en-GB" sz="2800">
                <a:latin typeface="NTPreCursivefk"/>
              </a:rPr>
              <a:t> </a:t>
            </a:r>
            <a:r>
              <a:rPr lang="en-GB" sz="2800" err="1">
                <a:latin typeface="NTPreCursivefk"/>
              </a:rPr>
              <a:t>cyrraedd</a:t>
            </a:r>
            <a:r>
              <a:rPr lang="en-GB" sz="2800">
                <a:latin typeface="NTPreCursivefk"/>
              </a:rPr>
              <a:t> </a:t>
            </a:r>
            <a:r>
              <a:rPr lang="en-GB" sz="2800" err="1">
                <a:latin typeface="NTPreCursivefk"/>
              </a:rPr>
              <a:t>yr</a:t>
            </a:r>
            <a:r>
              <a:rPr lang="en-GB" sz="2800">
                <a:latin typeface="NTPreCursivefk"/>
              </a:rPr>
              <a:t> </a:t>
            </a:r>
            <a:r>
              <a:rPr lang="en-GB" sz="2800" err="1">
                <a:latin typeface="NTPreCursivefk"/>
              </a:rPr>
              <a:t>ysgol</a:t>
            </a:r>
            <a:r>
              <a:rPr lang="en-GB" sz="2800">
                <a:latin typeface="NTPreCursivefk"/>
              </a:rPr>
              <a:t> </a:t>
            </a:r>
            <a:r>
              <a:rPr lang="en-GB" sz="2800" err="1">
                <a:latin typeface="NTPreCursivefk"/>
              </a:rPr>
              <a:t>yn</a:t>
            </a:r>
            <a:r>
              <a:rPr lang="en-GB" sz="2800">
                <a:latin typeface="NTPreCursivefk"/>
              </a:rPr>
              <a:t> </a:t>
            </a:r>
            <a:r>
              <a:rPr lang="en-GB" sz="2800" err="1">
                <a:latin typeface="NTPreCursivefk"/>
              </a:rPr>
              <a:t>brydlon</a:t>
            </a:r>
            <a:r>
              <a:rPr lang="en-GB" sz="2800">
                <a:latin typeface="NTPreCursivefk"/>
              </a:rPr>
              <a:t>. </a:t>
            </a:r>
            <a:r>
              <a:rPr lang="en-GB" sz="2800" i="1">
                <a:latin typeface="NTPreCursivefk"/>
              </a:rPr>
              <a:t>School starts at 8.45 –  am for the Year 2 classes. </a:t>
            </a:r>
            <a:r>
              <a:rPr lang="en-GB" sz="2800" b="1" i="1">
                <a:latin typeface="NTPreCursivefk"/>
              </a:rPr>
              <a:t>We ask that you ensure your child arrives at school on time.</a:t>
            </a:r>
          </a:p>
          <a:p>
            <a:endParaRPr lang="en-GB" sz="2800" i="1">
              <a:latin typeface="NTPreCursivefk" panose="03000400000000000000" pitchFamily="66" charset="0"/>
            </a:endParaRPr>
          </a:p>
          <a:p>
            <a:pPr marL="285750" indent="-285750">
              <a:buFont typeface="Arial" panose="020B0604020202020204" pitchFamily="34" charset="0"/>
              <a:buChar char="•"/>
            </a:pPr>
            <a:r>
              <a:rPr lang="en-GB" sz="2800" i="1">
                <a:latin typeface="NTPreCursivefk"/>
              </a:rPr>
              <a:t> </a:t>
            </a:r>
            <a:r>
              <a:rPr lang="en-GB" sz="2800" err="1">
                <a:latin typeface="NTPreCursivefk"/>
              </a:rPr>
              <a:t>Gofynnwn</a:t>
            </a:r>
            <a:r>
              <a:rPr lang="en-GB" sz="2800">
                <a:latin typeface="NTPreCursivefk"/>
              </a:rPr>
              <a:t> </a:t>
            </a:r>
            <a:r>
              <a:rPr lang="en-GB" sz="2800" err="1">
                <a:latin typeface="NTPreCursivefk"/>
              </a:rPr>
              <a:t>i</a:t>
            </a:r>
            <a:r>
              <a:rPr lang="en-GB" sz="2800">
                <a:latin typeface="NTPreCursivefk"/>
              </a:rPr>
              <a:t> chi </a:t>
            </a:r>
            <a:r>
              <a:rPr lang="en-GB" sz="2800" err="1">
                <a:latin typeface="NTPreCursivefk"/>
              </a:rPr>
              <a:t>sicrhau</a:t>
            </a:r>
            <a:r>
              <a:rPr lang="en-GB" sz="2800">
                <a:latin typeface="NTPreCursivefk"/>
              </a:rPr>
              <a:t> </a:t>
            </a:r>
            <a:r>
              <a:rPr lang="en-GB" sz="2800" err="1">
                <a:latin typeface="NTPreCursivefk"/>
              </a:rPr>
              <a:t>eich</a:t>
            </a:r>
            <a:r>
              <a:rPr lang="en-GB" sz="2800">
                <a:latin typeface="NTPreCursivefk"/>
              </a:rPr>
              <a:t> bod </a:t>
            </a:r>
            <a:r>
              <a:rPr lang="en-GB" sz="2800" err="1">
                <a:latin typeface="NTPreCursivefk"/>
              </a:rPr>
              <a:t>yn</a:t>
            </a:r>
            <a:r>
              <a:rPr lang="en-GB" sz="2800">
                <a:latin typeface="NTPreCursivefk"/>
              </a:rPr>
              <a:t> </a:t>
            </a:r>
            <a:r>
              <a:rPr lang="en-GB" sz="2800" err="1">
                <a:latin typeface="NTPreCursivefk"/>
              </a:rPr>
              <a:t>casglu</a:t>
            </a:r>
            <a:r>
              <a:rPr lang="en-GB" sz="2800">
                <a:latin typeface="NTPreCursivefk"/>
              </a:rPr>
              <a:t> </a:t>
            </a:r>
            <a:r>
              <a:rPr lang="en-GB" sz="2800" err="1">
                <a:latin typeface="NTPreCursivefk"/>
              </a:rPr>
              <a:t>eich</a:t>
            </a:r>
            <a:r>
              <a:rPr lang="en-GB" sz="2800">
                <a:latin typeface="NTPreCursivefk"/>
              </a:rPr>
              <a:t> </a:t>
            </a:r>
            <a:r>
              <a:rPr lang="en-GB" sz="2800" err="1">
                <a:latin typeface="NTPreCursivefk"/>
              </a:rPr>
              <a:t>plentyn</a:t>
            </a:r>
            <a:r>
              <a:rPr lang="en-GB" sz="2800">
                <a:latin typeface="NTPreCursivefk"/>
              </a:rPr>
              <a:t> am 3.05y.p </a:t>
            </a:r>
            <a:r>
              <a:rPr lang="en-GB" sz="2800" err="1">
                <a:latin typeface="NTPreCursivefk"/>
              </a:rPr>
              <a:t>wrth</a:t>
            </a:r>
            <a:r>
              <a:rPr lang="en-GB" sz="2800">
                <a:latin typeface="NTPreCursivefk"/>
              </a:rPr>
              <a:t> y </a:t>
            </a:r>
            <a:r>
              <a:rPr lang="en-GB" sz="2800" err="1">
                <a:latin typeface="NTPreCursivefk"/>
              </a:rPr>
              <a:t>brif</a:t>
            </a:r>
            <a:r>
              <a:rPr lang="en-GB" sz="2800">
                <a:latin typeface="NTPreCursivefk"/>
              </a:rPr>
              <a:t> </a:t>
            </a:r>
            <a:r>
              <a:rPr lang="en-GB" sz="2800" err="1">
                <a:latin typeface="NTPreCursivefk"/>
              </a:rPr>
              <a:t>glwyd</a:t>
            </a:r>
            <a:r>
              <a:rPr lang="en-GB" sz="2800">
                <a:latin typeface="NTPreCursivefk"/>
              </a:rPr>
              <a:t>. </a:t>
            </a:r>
            <a:r>
              <a:rPr lang="en-GB" sz="2800" b="1" i="1">
                <a:latin typeface="NTPreCursivefk"/>
              </a:rPr>
              <a:t>We kindly ask that you collect your child at at the main gate please.</a:t>
            </a:r>
          </a:p>
          <a:p>
            <a:endParaRPr lang="en-GB" sz="2000" i="1">
              <a:latin typeface="NTPreCursivefk" panose="03000400000000000000" pitchFamily="66" charset="0"/>
            </a:endParaRPr>
          </a:p>
          <a:p>
            <a:endParaRPr lang="en-GB" sz="2400" i="1">
              <a:latin typeface="NTPreCursivefk" panose="03000400000000000000" pitchFamily="66" charset="0"/>
            </a:endParaRPr>
          </a:p>
          <a:p>
            <a:r>
              <a:rPr lang="en-GB" sz="2400" i="1">
                <a:latin typeface="NTPreCursivefk"/>
              </a:rPr>
              <a:t>*</a:t>
            </a:r>
            <a:r>
              <a:rPr lang="en-GB" sz="2400" err="1">
                <a:latin typeface="NTPreCursivefk"/>
              </a:rPr>
              <a:t>Os</a:t>
            </a:r>
            <a:r>
              <a:rPr lang="en-GB" sz="2400">
                <a:latin typeface="NTPreCursivefk"/>
              </a:rPr>
              <a:t> </a:t>
            </a:r>
            <a:r>
              <a:rPr lang="en-GB" sz="2400" err="1">
                <a:latin typeface="NTPreCursivefk"/>
              </a:rPr>
              <a:t>fydd</a:t>
            </a:r>
            <a:r>
              <a:rPr lang="en-GB" sz="2400">
                <a:latin typeface="NTPreCursivefk"/>
              </a:rPr>
              <a:t> </a:t>
            </a:r>
            <a:r>
              <a:rPr lang="en-GB" sz="2400" err="1">
                <a:latin typeface="NTPreCursivefk"/>
              </a:rPr>
              <a:t>newid</a:t>
            </a:r>
            <a:r>
              <a:rPr lang="en-GB" sz="2400">
                <a:latin typeface="NTPreCursivefk"/>
              </a:rPr>
              <a:t> </a:t>
            </a:r>
            <a:r>
              <a:rPr lang="en-GB" sz="2400" err="1">
                <a:latin typeface="NTPreCursivefk"/>
              </a:rPr>
              <a:t>i</a:t>
            </a:r>
            <a:r>
              <a:rPr lang="en-GB" sz="2400">
                <a:latin typeface="NTPreCursivefk"/>
              </a:rPr>
              <a:t> </a:t>
            </a:r>
            <a:r>
              <a:rPr lang="en-GB" sz="2400" err="1">
                <a:latin typeface="NTPreCursivefk"/>
              </a:rPr>
              <a:t>drefniadau</a:t>
            </a:r>
            <a:r>
              <a:rPr lang="en-GB" sz="2400">
                <a:latin typeface="NTPreCursivefk"/>
              </a:rPr>
              <a:t> </a:t>
            </a:r>
            <a:r>
              <a:rPr lang="en-GB" sz="2400" err="1">
                <a:latin typeface="NTPreCursivefk"/>
              </a:rPr>
              <a:t>arferol</a:t>
            </a:r>
            <a:r>
              <a:rPr lang="en-GB" sz="2400">
                <a:latin typeface="NTPreCursivefk"/>
              </a:rPr>
              <a:t> </a:t>
            </a:r>
            <a:r>
              <a:rPr lang="en-GB" sz="2400" err="1">
                <a:latin typeface="NTPreCursivefk"/>
              </a:rPr>
              <a:t>casglu</a:t>
            </a:r>
            <a:r>
              <a:rPr lang="en-GB" sz="2400">
                <a:latin typeface="NTPreCursivefk"/>
              </a:rPr>
              <a:t> </a:t>
            </a:r>
            <a:r>
              <a:rPr lang="en-GB" sz="2400" err="1">
                <a:latin typeface="NTPreCursivefk"/>
              </a:rPr>
              <a:t>eich</a:t>
            </a:r>
            <a:r>
              <a:rPr lang="en-GB" sz="2400">
                <a:latin typeface="NTPreCursivefk"/>
              </a:rPr>
              <a:t> </a:t>
            </a:r>
            <a:r>
              <a:rPr lang="en-GB" sz="2400" err="1">
                <a:latin typeface="NTPreCursivefk"/>
              </a:rPr>
              <a:t>plentyn</a:t>
            </a:r>
            <a:r>
              <a:rPr lang="en-GB" sz="2400">
                <a:latin typeface="NTPreCursivefk"/>
              </a:rPr>
              <a:t> </a:t>
            </a:r>
            <a:r>
              <a:rPr lang="en-GB" sz="2400" err="1">
                <a:latin typeface="NTPreCursivefk"/>
              </a:rPr>
              <a:t>gofynnwn</a:t>
            </a:r>
            <a:r>
              <a:rPr lang="en-GB" sz="2400">
                <a:latin typeface="NTPreCursivefk"/>
              </a:rPr>
              <a:t> </a:t>
            </a:r>
            <a:r>
              <a:rPr lang="en-GB" sz="2400" err="1">
                <a:latin typeface="NTPreCursivefk"/>
              </a:rPr>
              <a:t>yn</a:t>
            </a:r>
            <a:r>
              <a:rPr lang="en-GB" sz="2400">
                <a:latin typeface="NTPreCursivefk"/>
              </a:rPr>
              <a:t> </a:t>
            </a:r>
            <a:r>
              <a:rPr lang="en-GB" sz="2400" err="1">
                <a:latin typeface="NTPreCursivefk"/>
              </a:rPr>
              <a:t>garedig</a:t>
            </a:r>
            <a:r>
              <a:rPr lang="en-GB" sz="2400">
                <a:latin typeface="NTPreCursivefk"/>
              </a:rPr>
              <a:t> </a:t>
            </a:r>
            <a:r>
              <a:rPr lang="en-GB" sz="2400" err="1">
                <a:latin typeface="NTPreCursivefk"/>
              </a:rPr>
              <a:t>i</a:t>
            </a:r>
            <a:r>
              <a:rPr lang="en-GB" sz="2400">
                <a:latin typeface="NTPreCursivefk"/>
              </a:rPr>
              <a:t> chi </a:t>
            </a:r>
            <a:r>
              <a:rPr lang="en-GB" sz="2400" err="1">
                <a:latin typeface="NTPreCursivefk"/>
              </a:rPr>
              <a:t>gysylltu</a:t>
            </a:r>
            <a:r>
              <a:rPr lang="en-GB" sz="2400">
                <a:latin typeface="NTPreCursivefk"/>
              </a:rPr>
              <a:t> </a:t>
            </a:r>
            <a:r>
              <a:rPr lang="en-GB" sz="2400" err="1">
                <a:latin typeface="NTPreCursivefk"/>
              </a:rPr>
              <a:t>â’r</a:t>
            </a:r>
            <a:r>
              <a:rPr lang="en-GB" sz="2400">
                <a:latin typeface="NTPreCursivefk"/>
              </a:rPr>
              <a:t> </a:t>
            </a:r>
            <a:r>
              <a:rPr lang="en-GB" sz="2400" err="1">
                <a:latin typeface="NTPreCursivefk"/>
              </a:rPr>
              <a:t>swyddfa</a:t>
            </a:r>
            <a:r>
              <a:rPr lang="en-GB" sz="2400">
                <a:latin typeface="NTPreCursivefk"/>
              </a:rPr>
              <a:t> neu </a:t>
            </a:r>
            <a:r>
              <a:rPr lang="en-GB" sz="2400" err="1">
                <a:latin typeface="NTPreCursivefk"/>
              </a:rPr>
              <a:t>anfon</a:t>
            </a:r>
            <a:r>
              <a:rPr lang="en-GB" sz="2400">
                <a:latin typeface="NTPreCursivefk"/>
              </a:rPr>
              <a:t> </a:t>
            </a:r>
            <a:r>
              <a:rPr lang="en-GB" sz="2400" err="1">
                <a:latin typeface="NTPreCursivefk"/>
              </a:rPr>
              <a:t>lythyr</a:t>
            </a:r>
            <a:r>
              <a:rPr lang="en-GB" sz="2400">
                <a:latin typeface="NTPreCursivefk"/>
              </a:rPr>
              <a:t> </a:t>
            </a:r>
            <a:r>
              <a:rPr lang="en-GB" sz="2400" err="1">
                <a:latin typeface="NTPreCursivefk"/>
              </a:rPr>
              <a:t>i</a:t>
            </a:r>
            <a:r>
              <a:rPr lang="en-GB" sz="2400">
                <a:latin typeface="NTPreCursivefk"/>
              </a:rPr>
              <a:t> </a:t>
            </a:r>
            <a:r>
              <a:rPr lang="en-GB" sz="2400" err="1">
                <a:latin typeface="NTPreCursivefk"/>
              </a:rPr>
              <a:t>gadarnhau’r</a:t>
            </a:r>
            <a:r>
              <a:rPr lang="en-GB" sz="2400">
                <a:latin typeface="NTPreCursivefk"/>
              </a:rPr>
              <a:t> </a:t>
            </a:r>
            <a:r>
              <a:rPr lang="en-GB" sz="2400" err="1">
                <a:latin typeface="NTPreCursivefk"/>
              </a:rPr>
              <a:t>trefniadau</a:t>
            </a:r>
            <a:r>
              <a:rPr lang="en-GB" sz="2400">
                <a:latin typeface="NTPreCursivefk"/>
              </a:rPr>
              <a:t>. </a:t>
            </a:r>
            <a:r>
              <a:rPr lang="en-GB" sz="2400" i="1">
                <a:latin typeface="NTPreCursivefk"/>
              </a:rPr>
              <a:t>If there is a change to your child’s usual circumstances with regards to collection from school we kindly ask that you inform the office or  notify us by letter to confirm the arrangements.</a:t>
            </a:r>
            <a:endParaRPr lang="en-GB" sz="2400" u="sng">
              <a:latin typeface="NTPreCursivefk"/>
            </a:endParaRPr>
          </a:p>
          <a:p>
            <a:endParaRPr lang="en-GB" sz="3200" u="sng">
              <a:latin typeface="SassoonCRInfant" panose="02010503020300020003" pitchFamily="2" charset="0"/>
            </a:endParaRPr>
          </a:p>
          <a:p>
            <a:endParaRPr lang="en-GB" sz="2800" u="sng">
              <a:latin typeface="SassoonCRInfant" panose="02010503020300020003" pitchFamily="2" charset="0"/>
            </a:endParaRPr>
          </a:p>
          <a:p>
            <a:endParaRPr lang="en-GB" i="1">
              <a:latin typeface="SassoonCRInfant" panose="02010503020300020003" pitchFamily="2" charset="0"/>
            </a:endParaRPr>
          </a:p>
          <a:p>
            <a:pPr marL="285750" indent="-285750">
              <a:buFont typeface="Arial" panose="020B0604020202020204" pitchFamily="34" charset="0"/>
              <a:buChar char="•"/>
            </a:pPr>
            <a:endParaRPr lang="en-GB" i="1">
              <a:latin typeface="SassoonCRInfant" panose="02010503020300020003" pitchFamily="2" charset="0"/>
            </a:endParaRPr>
          </a:p>
          <a:p>
            <a:pPr marL="285750" indent="-285750">
              <a:buFont typeface="Arial" panose="020B0604020202020204" pitchFamily="34" charset="0"/>
              <a:buChar char="•"/>
            </a:pPr>
            <a:endParaRPr lang="en-GB" i="1">
              <a:latin typeface="SassoonCRInfant" panose="02010503020300020003" pitchFamily="2" charset="0"/>
            </a:endParaRPr>
          </a:p>
          <a:p>
            <a:pPr marL="285750" indent="-285750">
              <a:buFont typeface="Arial" panose="020B0604020202020204" pitchFamily="34" charset="0"/>
              <a:buChar char="•"/>
            </a:pPr>
            <a:endParaRPr lang="en-GB" i="1">
              <a:latin typeface="SassoonCRInfant" panose="02010503020300020003" pitchFamily="2" charset="0"/>
            </a:endParaRPr>
          </a:p>
          <a:p>
            <a:pPr marL="285750" indent="-285750">
              <a:buFont typeface="Arial" panose="020B0604020202020204" pitchFamily="34" charset="0"/>
              <a:buChar char="•"/>
            </a:pPr>
            <a:endParaRPr lang="en-GB" i="1">
              <a:latin typeface="SassoonCRInfant" panose="02010503020300020003" pitchFamily="2"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16481" y="260649"/>
            <a:ext cx="1187449"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9067" y="5863688"/>
            <a:ext cx="1716109" cy="994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9293555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8"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13077" y="3137126"/>
            <a:ext cx="1400745" cy="144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 Box 7"/>
          <p:cNvSpPr txBox="1">
            <a:spLocks noChangeArrowheads="1"/>
          </p:cNvSpPr>
          <p:nvPr/>
        </p:nvSpPr>
        <p:spPr bwMode="auto">
          <a:xfrm>
            <a:off x="7539880" y="4145238"/>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100">
                <a:latin typeface="Segoe Print" panose="02000600000000000000" pitchFamily="2" charset="0"/>
              </a:rPr>
              <a:t> </a:t>
            </a:r>
            <a:r>
              <a:rPr lang="en-GB" altLang="en-US" sz="1100" err="1">
                <a:latin typeface="Segoe Print" panose="02000600000000000000" pitchFamily="2" charset="0"/>
              </a:rPr>
              <a:t>Amser</a:t>
            </a:r>
            <a:r>
              <a:rPr lang="en-GB" altLang="en-US" sz="1100">
                <a:latin typeface="Segoe Print" panose="02000600000000000000" pitchFamily="2" charset="0"/>
              </a:rPr>
              <a:t> </a:t>
            </a:r>
            <a:r>
              <a:rPr lang="en-GB" altLang="en-US" sz="1100" err="1">
                <a:latin typeface="Segoe Print" panose="02000600000000000000" pitchFamily="2" charset="0"/>
              </a:rPr>
              <a:t>mynd</a:t>
            </a:r>
            <a:r>
              <a:rPr lang="en-GB" altLang="en-US" sz="1100">
                <a:latin typeface="Segoe Print" panose="02000600000000000000" pitchFamily="2" charset="0"/>
              </a:rPr>
              <a:t> </a:t>
            </a:r>
            <a:r>
              <a:rPr lang="en-GB" altLang="en-US" sz="1100" err="1">
                <a:latin typeface="Segoe Print" panose="02000600000000000000" pitchFamily="2" charset="0"/>
              </a:rPr>
              <a:t>adref</a:t>
            </a:r>
            <a:endParaRPr lang="en-US" altLang="en-US" sz="1100">
              <a:latin typeface="Segoe Print" panose="02000600000000000000" pitchFamily="2" charset="0"/>
            </a:endParaRPr>
          </a:p>
        </p:txBody>
      </p:sp>
      <p:sp>
        <p:nvSpPr>
          <p:cNvPr id="2" name="Rectangle 1"/>
          <p:cNvSpPr/>
          <p:nvPr/>
        </p:nvSpPr>
        <p:spPr>
          <a:xfrm>
            <a:off x="558800" y="116632"/>
            <a:ext cx="11163300" cy="6624736"/>
          </a:xfrm>
          <a:prstGeom prst="rect">
            <a:avLst/>
          </a:prstGeom>
          <a:no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873554" y="346959"/>
            <a:ext cx="8378690" cy="1908215"/>
          </a:xfrm>
          <a:prstGeom prst="rect">
            <a:avLst/>
          </a:prstGeom>
          <a:noFill/>
        </p:spPr>
        <p:txBody>
          <a:bodyPr wrap="square" rtlCol="0">
            <a:spAutoFit/>
          </a:bodyPr>
          <a:lstStyle/>
          <a:p>
            <a:r>
              <a:rPr lang="en-GB" sz="2800" u="sng" err="1">
                <a:latin typeface="NTPreCursivefk" panose="03000400000000000000" pitchFamily="66" charset="0"/>
              </a:rPr>
              <a:t>Trefn</a:t>
            </a:r>
            <a:r>
              <a:rPr lang="en-GB" sz="2800" u="sng">
                <a:latin typeface="NTPreCursivefk" panose="03000400000000000000" pitchFamily="66" charset="0"/>
              </a:rPr>
              <a:t> y </a:t>
            </a:r>
            <a:r>
              <a:rPr lang="en-GB" sz="2800" u="sng" err="1">
                <a:latin typeface="NTPreCursivefk" panose="03000400000000000000" pitchFamily="66" charset="0"/>
              </a:rPr>
              <a:t>Dydd</a:t>
            </a:r>
            <a:r>
              <a:rPr lang="en-GB" sz="2800" u="sng">
                <a:latin typeface="NTPreCursivefk" panose="03000400000000000000" pitchFamily="66" charset="0"/>
              </a:rPr>
              <a:t>/ </a:t>
            </a:r>
            <a:r>
              <a:rPr lang="en-GB" sz="2800" i="1" u="sng">
                <a:latin typeface="NTPreCursivefk" panose="03000400000000000000" pitchFamily="66" charset="0"/>
              </a:rPr>
              <a:t>Daily Timetable </a:t>
            </a:r>
            <a:endParaRPr lang="en-GB" sz="2800" i="1">
              <a:latin typeface="NTPreCursivefk" panose="03000400000000000000" pitchFamily="66" charset="0"/>
            </a:endParaRPr>
          </a:p>
          <a:p>
            <a:pPr marL="285750" indent="-285750">
              <a:buFont typeface="Arial" panose="020B0604020202020204" pitchFamily="34" charset="0"/>
              <a:buChar char="•"/>
            </a:pPr>
            <a:endParaRPr lang="en-GB" i="1">
              <a:latin typeface="SassoonCRInfant" panose="02010503020300020003" pitchFamily="2" charset="0"/>
            </a:endParaRPr>
          </a:p>
          <a:p>
            <a:endParaRPr lang="en-GB" i="1">
              <a:latin typeface="SassoonCRInfant" panose="02010503020300020003" pitchFamily="2" charset="0"/>
            </a:endParaRPr>
          </a:p>
          <a:p>
            <a:pPr marL="285750" indent="-285750">
              <a:buFont typeface="Arial" panose="020B0604020202020204" pitchFamily="34" charset="0"/>
              <a:buChar char="•"/>
            </a:pPr>
            <a:endParaRPr lang="en-GB" i="1">
              <a:latin typeface="SassoonCRInfant" panose="02010503020300020003" pitchFamily="2" charset="0"/>
            </a:endParaRPr>
          </a:p>
          <a:p>
            <a:pPr marL="285750" indent="-285750">
              <a:buFont typeface="Arial" panose="020B0604020202020204" pitchFamily="34" charset="0"/>
              <a:buChar char="•"/>
            </a:pPr>
            <a:endParaRPr lang="en-GB" i="1">
              <a:latin typeface="SassoonCRInfant" panose="02010503020300020003" pitchFamily="2" charset="0"/>
            </a:endParaRPr>
          </a:p>
          <a:p>
            <a:endParaRPr lang="en-GB" i="1">
              <a:latin typeface="SassoonCRInfant" panose="02010503020300020003" pitchFamily="2" charset="0"/>
            </a:endParaRP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29327" y="3113332"/>
            <a:ext cx="1368152" cy="146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30473" y="3127384"/>
            <a:ext cx="1329144" cy="1439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7"/>
          <p:cNvSpPr txBox="1">
            <a:spLocks noChangeArrowheads="1"/>
          </p:cNvSpPr>
          <p:nvPr/>
        </p:nvSpPr>
        <p:spPr bwMode="auto">
          <a:xfrm>
            <a:off x="4726535" y="4072734"/>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err="1">
                <a:latin typeface="Segoe Print" panose="02000600000000000000" pitchFamily="2" charset="0"/>
              </a:rPr>
              <a:t>Ysgol</a:t>
            </a:r>
            <a:r>
              <a:rPr lang="en-GB" altLang="en-US" sz="1200">
                <a:latin typeface="Segoe Print" panose="02000600000000000000" pitchFamily="2" charset="0"/>
              </a:rPr>
              <a:t> </a:t>
            </a:r>
            <a:r>
              <a:rPr lang="en-GB" altLang="en-US" sz="1200" err="1">
                <a:latin typeface="Segoe Print" panose="02000600000000000000" pitchFamily="2" charset="0"/>
              </a:rPr>
              <a:t>Goed</a:t>
            </a:r>
            <a:endParaRPr lang="en-US" altLang="en-US" sz="800">
              <a:latin typeface="Segoe Print" panose="02000600000000000000" pitchFamily="2" charset="0"/>
            </a:endParaRPr>
          </a:p>
        </p:txBody>
      </p:sp>
      <p:sp>
        <p:nvSpPr>
          <p:cNvPr id="12" name="Text Box 7"/>
          <p:cNvSpPr txBox="1">
            <a:spLocks noChangeArrowheads="1"/>
          </p:cNvSpPr>
          <p:nvPr/>
        </p:nvSpPr>
        <p:spPr bwMode="auto">
          <a:xfrm>
            <a:off x="3215881" y="4205276"/>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err="1">
                <a:latin typeface="Segoe Print" panose="02000600000000000000" pitchFamily="2" charset="0"/>
              </a:rPr>
              <a:t>Sesiwn</a:t>
            </a:r>
            <a:r>
              <a:rPr lang="en-GB" altLang="en-US" sz="1200">
                <a:latin typeface="Segoe Print" panose="02000600000000000000" pitchFamily="2" charset="0"/>
              </a:rPr>
              <a:t> </a:t>
            </a:r>
            <a:r>
              <a:rPr lang="en-GB" altLang="en-US" sz="1200" err="1">
                <a:latin typeface="Segoe Print" panose="02000600000000000000" pitchFamily="2" charset="0"/>
              </a:rPr>
              <a:t>Sgiliau</a:t>
            </a:r>
            <a:endParaRPr lang="en-US" altLang="en-US" sz="800">
              <a:latin typeface="Segoe Print" panose="02000600000000000000" pitchFamily="2" charset="0"/>
            </a:endParaRPr>
          </a:p>
        </p:txBody>
      </p:sp>
      <p:pic>
        <p:nvPicPr>
          <p:cNvPr id="1032"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90714" y="1492478"/>
            <a:ext cx="1253667" cy="145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7"/>
          <p:cNvSpPr txBox="1">
            <a:spLocks noChangeArrowheads="1"/>
          </p:cNvSpPr>
          <p:nvPr/>
        </p:nvSpPr>
        <p:spPr bwMode="auto">
          <a:xfrm>
            <a:off x="5333436" y="2504226"/>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err="1">
                <a:latin typeface="Segoe Print" panose="02000600000000000000" pitchFamily="2" charset="0"/>
              </a:rPr>
              <a:t>Thema</a:t>
            </a:r>
            <a:endParaRPr lang="en-US" altLang="en-US" sz="800">
              <a:latin typeface="Segoe Print" panose="02000600000000000000" pitchFamily="2" charset="0"/>
            </a:endParaRPr>
          </a:p>
        </p:txBody>
      </p:sp>
      <p:pic>
        <p:nvPicPr>
          <p:cNvPr id="18"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23593" y="1494216"/>
            <a:ext cx="1448319" cy="145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6" name="Picture 1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67609" y="1659659"/>
            <a:ext cx="1088191" cy="568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7"/>
          <p:cNvSpPr txBox="1">
            <a:spLocks noChangeArrowheads="1"/>
          </p:cNvSpPr>
          <p:nvPr/>
        </p:nvSpPr>
        <p:spPr bwMode="auto">
          <a:xfrm>
            <a:off x="2453750" y="2430529"/>
            <a:ext cx="1319636" cy="227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err="1">
                <a:latin typeface="Segoe Print" panose="02000600000000000000" pitchFamily="2" charset="0"/>
              </a:rPr>
              <a:t>Amser</a:t>
            </a:r>
            <a:r>
              <a:rPr lang="en-GB" altLang="en-US" sz="1200">
                <a:latin typeface="Segoe Print" panose="02000600000000000000" pitchFamily="2" charset="0"/>
              </a:rPr>
              <a:t> carped</a:t>
            </a:r>
            <a:endParaRPr lang="en-US" altLang="en-US" sz="800">
              <a:latin typeface="Segoe Print" panose="02000600000000000000" pitchFamily="2" charset="0"/>
            </a:endParaRPr>
          </a:p>
        </p:txBody>
      </p:sp>
      <p:pic>
        <p:nvPicPr>
          <p:cNvPr id="2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34836" y="1484784"/>
            <a:ext cx="1368152" cy="146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7"/>
          <p:cNvSpPr txBox="1">
            <a:spLocks noChangeArrowheads="1"/>
          </p:cNvSpPr>
          <p:nvPr/>
        </p:nvSpPr>
        <p:spPr bwMode="auto">
          <a:xfrm>
            <a:off x="3960823" y="2513425"/>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err="1">
                <a:latin typeface="Segoe Print" panose="02000600000000000000" pitchFamily="2" charset="0"/>
              </a:rPr>
              <a:t>Amser</a:t>
            </a:r>
            <a:r>
              <a:rPr lang="en-GB" altLang="en-US" sz="1200">
                <a:latin typeface="Segoe Print" panose="02000600000000000000" pitchFamily="2" charset="0"/>
              </a:rPr>
              <a:t> </a:t>
            </a:r>
            <a:r>
              <a:rPr lang="en-GB" altLang="en-US" sz="1200" err="1">
                <a:latin typeface="Segoe Print" panose="02000600000000000000" pitchFamily="2" charset="0"/>
              </a:rPr>
              <a:t>Cylch</a:t>
            </a:r>
            <a:endParaRPr lang="en-US" altLang="en-US" sz="800">
              <a:latin typeface="Segoe Print" panose="02000600000000000000" pitchFamily="2" charset="0"/>
            </a:endParaRPr>
          </a:p>
        </p:txBody>
      </p:sp>
      <p:pic>
        <p:nvPicPr>
          <p:cNvPr id="3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1809" y="1462228"/>
            <a:ext cx="1368152" cy="146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8" name="Picture 1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95123" y="1567988"/>
            <a:ext cx="1016379" cy="80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 Box 7"/>
          <p:cNvSpPr txBox="1">
            <a:spLocks noChangeArrowheads="1"/>
          </p:cNvSpPr>
          <p:nvPr/>
        </p:nvSpPr>
        <p:spPr bwMode="auto">
          <a:xfrm>
            <a:off x="6756067" y="2520738"/>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err="1">
                <a:latin typeface="Segoe Print" panose="02000600000000000000" pitchFamily="2" charset="0"/>
              </a:rPr>
              <a:t>Amser</a:t>
            </a:r>
            <a:r>
              <a:rPr lang="en-GB" altLang="en-US" sz="1200">
                <a:latin typeface="Segoe Print" panose="02000600000000000000" pitchFamily="2" charset="0"/>
              </a:rPr>
              <a:t> </a:t>
            </a:r>
            <a:r>
              <a:rPr lang="en-GB" altLang="en-US" sz="1200" err="1">
                <a:latin typeface="Segoe Print" panose="02000600000000000000" pitchFamily="2" charset="0"/>
              </a:rPr>
              <a:t>cinio</a:t>
            </a:r>
            <a:endParaRPr lang="en-US" altLang="en-US" sz="800">
              <a:latin typeface="Segoe Print" panose="02000600000000000000" pitchFamily="2" charset="0"/>
            </a:endParaRPr>
          </a:p>
        </p:txBody>
      </p:sp>
      <p:pic>
        <p:nvPicPr>
          <p:cNvPr id="38"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84497" y="1484784"/>
            <a:ext cx="1400745" cy="144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9" name="Picture 15"/>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518534" y="1567988"/>
            <a:ext cx="739773" cy="86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Text Box 7"/>
          <p:cNvSpPr txBox="1">
            <a:spLocks noChangeArrowheads="1"/>
          </p:cNvSpPr>
          <p:nvPr/>
        </p:nvSpPr>
        <p:spPr bwMode="auto">
          <a:xfrm>
            <a:off x="8111300" y="2492896"/>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err="1">
                <a:latin typeface="Segoe Print" panose="02000600000000000000" pitchFamily="2" charset="0"/>
              </a:rPr>
              <a:t>Amser</a:t>
            </a:r>
            <a:r>
              <a:rPr lang="en-GB" altLang="en-US" sz="1200">
                <a:latin typeface="Segoe Print" panose="02000600000000000000" pitchFamily="2" charset="0"/>
              </a:rPr>
              <a:t> </a:t>
            </a:r>
            <a:r>
              <a:rPr lang="en-GB" altLang="en-US" sz="1200" err="1">
                <a:latin typeface="Segoe Print" panose="02000600000000000000" pitchFamily="2" charset="0"/>
              </a:rPr>
              <a:t>chwarae</a:t>
            </a:r>
            <a:endParaRPr lang="en-US" altLang="en-US" sz="800">
              <a:latin typeface="Segoe Print" panose="02000600000000000000" pitchFamily="2" charset="0"/>
            </a:endParaRPr>
          </a:p>
        </p:txBody>
      </p:sp>
      <p:pic>
        <p:nvPicPr>
          <p:cNvPr id="43"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01626" y="3141436"/>
            <a:ext cx="1329144" cy="1439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0" name="Picture 16"/>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474005" y="3219850"/>
            <a:ext cx="710800" cy="825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xt Box 7"/>
          <p:cNvSpPr txBox="1">
            <a:spLocks noChangeArrowheads="1"/>
          </p:cNvSpPr>
          <p:nvPr/>
        </p:nvSpPr>
        <p:spPr bwMode="auto">
          <a:xfrm>
            <a:off x="6201835" y="4075459"/>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err="1">
                <a:latin typeface="Segoe Print" panose="02000600000000000000" pitchFamily="2" charset="0"/>
              </a:rPr>
              <a:t>Amser</a:t>
            </a:r>
            <a:r>
              <a:rPr lang="en-GB" altLang="en-US" sz="1200">
                <a:latin typeface="Segoe Print" panose="02000600000000000000" pitchFamily="2" charset="0"/>
              </a:rPr>
              <a:t> </a:t>
            </a:r>
            <a:r>
              <a:rPr lang="en-GB" altLang="en-US" sz="1200" err="1">
                <a:latin typeface="Segoe Print" panose="02000600000000000000" pitchFamily="2" charset="0"/>
              </a:rPr>
              <a:t>stori</a:t>
            </a:r>
            <a:endParaRPr lang="en-US" altLang="en-US" sz="800">
              <a:latin typeface="Segoe Print" panose="02000600000000000000" pitchFamily="2" charset="0"/>
            </a:endParaRPr>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198985" y="346959"/>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768253" y="5013177"/>
            <a:ext cx="1365250"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 name="Text Box 7">
            <a:extLst>
              <a:ext uri="{FF2B5EF4-FFF2-40B4-BE49-F238E27FC236}">
                <a16:creationId xmlns:a16="http://schemas.microsoft.com/office/drawing/2014/main" id="{B2F4FB47-85DA-4E8B-B604-62D684F013BA}"/>
              </a:ext>
            </a:extLst>
          </p:cNvPr>
          <p:cNvSpPr txBox="1">
            <a:spLocks noChangeArrowheads="1"/>
          </p:cNvSpPr>
          <p:nvPr/>
        </p:nvSpPr>
        <p:spPr bwMode="auto">
          <a:xfrm>
            <a:off x="4684389" y="6093296"/>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err="1">
                <a:latin typeface="Segoe Print" panose="02000600000000000000" pitchFamily="2" charset="0"/>
              </a:rPr>
              <a:t>Sesiwn</a:t>
            </a:r>
            <a:r>
              <a:rPr lang="en-GB" altLang="en-US" sz="1200">
                <a:latin typeface="Segoe Print" panose="02000600000000000000" pitchFamily="2" charset="0"/>
              </a:rPr>
              <a:t> </a:t>
            </a:r>
            <a:r>
              <a:rPr lang="en-GB" altLang="en-US" sz="1200" err="1">
                <a:latin typeface="Segoe Print" panose="02000600000000000000" pitchFamily="2" charset="0"/>
              </a:rPr>
              <a:t>ganu</a:t>
            </a:r>
            <a:endParaRPr lang="en-US" altLang="en-US" sz="800">
              <a:latin typeface="Segoe Print" panose="02000600000000000000" pitchFamily="2" charset="0"/>
            </a:endParaRPr>
          </a:p>
        </p:txBody>
      </p:sp>
      <p:pic>
        <p:nvPicPr>
          <p:cNvPr id="4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50854" y="5013177"/>
            <a:ext cx="1365250"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 name="Text Box 7">
            <a:extLst>
              <a:ext uri="{FF2B5EF4-FFF2-40B4-BE49-F238E27FC236}">
                <a16:creationId xmlns:a16="http://schemas.microsoft.com/office/drawing/2014/main" id="{151FBE37-4DB7-4050-9604-72A6D73C3E08}"/>
              </a:ext>
            </a:extLst>
          </p:cNvPr>
          <p:cNvSpPr txBox="1">
            <a:spLocks noChangeArrowheads="1"/>
          </p:cNvSpPr>
          <p:nvPr/>
        </p:nvSpPr>
        <p:spPr bwMode="auto">
          <a:xfrm>
            <a:off x="6146580" y="6121138"/>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err="1">
                <a:latin typeface="Segoe Print" panose="02000600000000000000" pitchFamily="2" charset="0"/>
              </a:rPr>
              <a:t>Ymarfer</a:t>
            </a:r>
            <a:r>
              <a:rPr lang="en-GB" altLang="en-US" sz="1200">
                <a:latin typeface="Segoe Print" panose="02000600000000000000" pitchFamily="2" charset="0"/>
              </a:rPr>
              <a:t> </a:t>
            </a:r>
            <a:r>
              <a:rPr lang="en-GB" altLang="en-US" sz="1200" err="1">
                <a:latin typeface="Segoe Print" panose="02000600000000000000" pitchFamily="2" charset="0"/>
              </a:rPr>
              <a:t>corff</a:t>
            </a:r>
            <a:endParaRPr lang="en-US" altLang="en-US" sz="800">
              <a:latin typeface="Segoe Print" panose="02000600000000000000" pitchFamily="2" charset="0"/>
            </a:endParaRPr>
          </a:p>
        </p:txBody>
      </p:sp>
      <p:pic>
        <p:nvPicPr>
          <p:cNvPr id="3"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542695" y="1748144"/>
            <a:ext cx="931310" cy="684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851847" y="3259661"/>
            <a:ext cx="909045" cy="912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Kindergarten images clip art clipart image 5 - WikiClipArt"/>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975948" y="3240026"/>
            <a:ext cx="856564" cy="8527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16"/>
          <a:srcRect l="16532" t="47199" r="55905" b="26901"/>
          <a:stretch/>
        </p:blipFill>
        <p:spPr>
          <a:xfrm>
            <a:off x="3318586" y="3231418"/>
            <a:ext cx="1216731" cy="643129"/>
          </a:xfrm>
          <a:prstGeom prst="rect">
            <a:avLst/>
          </a:prstGeom>
          <a:ln>
            <a:noFill/>
          </a:ln>
        </p:spPr>
      </p:pic>
      <p:pic>
        <p:nvPicPr>
          <p:cNvPr id="2058" name="Picture 10" descr="Cute yoga kids card with little girl doing yoga Vector Image"/>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27949" t="7828" r="29922" b="24272"/>
          <a:stretch/>
        </p:blipFill>
        <p:spPr bwMode="auto">
          <a:xfrm>
            <a:off x="3829110" y="3748881"/>
            <a:ext cx="250666" cy="43632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Free Pictures Of Kids Riding Bikes, Download Free Pictures Of Kids Riding  Bikes png images, Free ClipArts on Clipart Library"/>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l="4921" t="19606" r="53735" b="7551"/>
          <a:stretch/>
        </p:blipFill>
        <p:spPr bwMode="auto">
          <a:xfrm>
            <a:off x="3500618" y="3848413"/>
            <a:ext cx="272769" cy="3604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062" name="Picture 14" descr="Kids Talking Stock Illustrations – 2,490 Kids Talking Stock Illustrations,  Vectors &amp;amp; Clipart - Dreamstime"/>
          <p:cNvPicPr>
            <a:picLocks noChangeAspect="1" noChangeArrowheads="1"/>
          </p:cNvPicPr>
          <p:nvPr/>
        </p:nvPicPr>
        <p:blipFill rotWithShape="1">
          <a:blip r:embed="rId19" cstate="print">
            <a:extLst>
              <a:ext uri="{28A0092B-C50C-407E-A947-70E740481C1C}">
                <a14:useLocalDpi xmlns:a14="http://schemas.microsoft.com/office/drawing/2010/main" val="0"/>
              </a:ext>
            </a:extLst>
          </a:blip>
          <a:srcRect b="7607"/>
          <a:stretch/>
        </p:blipFill>
        <p:spPr bwMode="auto">
          <a:xfrm>
            <a:off x="4074242" y="3894622"/>
            <a:ext cx="420045" cy="363911"/>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circle time clip art - Clip Art Library"/>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t="18421" b="19064"/>
          <a:stretch/>
        </p:blipFill>
        <p:spPr bwMode="auto">
          <a:xfrm>
            <a:off x="4080050" y="1700808"/>
            <a:ext cx="1151855" cy="720081"/>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7,818 Child Singing Illustrations &amp;amp; Clip Art - iStock"/>
          <p:cNvPicPr>
            <a:picLocks noChangeAspect="1" noChangeArrowheads="1"/>
          </p:cNvPicPr>
          <p:nvPr/>
        </p:nvPicPr>
        <p:blipFill rotWithShape="1">
          <a:blip r:embed="rId21" cstate="print">
            <a:extLst>
              <a:ext uri="{28A0092B-C50C-407E-A947-70E740481C1C}">
                <a14:useLocalDpi xmlns:a14="http://schemas.microsoft.com/office/drawing/2010/main" val="0"/>
              </a:ext>
            </a:extLst>
          </a:blip>
          <a:srcRect r="44023"/>
          <a:stretch/>
        </p:blipFill>
        <p:spPr bwMode="auto">
          <a:xfrm>
            <a:off x="4871865" y="5209550"/>
            <a:ext cx="1085607" cy="925317"/>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24" descr="Sports Kids Clipart Transparent Png - Kids Sport Clipart Png, Png Download  - kindpng"/>
          <p:cNvPicPr>
            <a:picLocks noChangeAspect="1" noChangeArrowheads="1"/>
          </p:cNvPicPr>
          <p:nvPr/>
        </p:nvPicPr>
        <p:blipFill>
          <a:blip r:embed="rId22" cstate="print">
            <a:extLst>
              <a:ext uri="{BEBA8EAE-BF5A-486C-A8C5-ECC9F3942E4B}">
                <a14:imgProps xmlns:a14="http://schemas.microsoft.com/office/drawing/2010/main">
                  <a14:imgLayer r:embed="rId2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343812" y="5137909"/>
            <a:ext cx="1186959" cy="10448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36036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6677297" cy="1325563"/>
          </a:xfrm>
        </p:spPr>
        <p:txBody>
          <a:bodyPr/>
          <a:lstStyle/>
          <a:p>
            <a:pPr algn="ctr"/>
            <a:r>
              <a:rPr lang="en-GB" b="1" err="1">
                <a:latin typeface="NTPreCursivefk" panose="03000400000000000000" pitchFamily="66" charset="0"/>
              </a:rPr>
              <a:t>Gwaith</a:t>
            </a:r>
            <a:r>
              <a:rPr lang="en-GB" b="1">
                <a:latin typeface="NTPreCursivefk" panose="03000400000000000000" pitchFamily="66" charset="0"/>
              </a:rPr>
              <a:t> </a:t>
            </a:r>
            <a:r>
              <a:rPr lang="en-GB" b="1" err="1">
                <a:latin typeface="NTPreCursivefk" panose="03000400000000000000" pitchFamily="66" charset="0"/>
              </a:rPr>
              <a:t>dosbarth</a:t>
            </a:r>
            <a:r>
              <a:rPr lang="en-GB" b="1">
                <a:latin typeface="NTPreCursivefk" panose="03000400000000000000" pitchFamily="66" charset="0"/>
              </a:rPr>
              <a:t> / Classwork </a:t>
            </a:r>
          </a:p>
        </p:txBody>
      </p:sp>
      <p:sp>
        <p:nvSpPr>
          <p:cNvPr id="3" name="Content Placeholder 2"/>
          <p:cNvSpPr>
            <a:spLocks noGrp="1"/>
          </p:cNvSpPr>
          <p:nvPr>
            <p:ph idx="1"/>
          </p:nvPr>
        </p:nvSpPr>
        <p:spPr/>
        <p:txBody>
          <a:bodyPr>
            <a:noAutofit/>
          </a:bodyPr>
          <a:lstStyle/>
          <a:p>
            <a:r>
              <a:rPr lang="en-GB" err="1">
                <a:latin typeface="NTPreCursivefk" panose="03000400000000000000" pitchFamily="66" charset="0"/>
              </a:rPr>
              <a:t>Cynllunio</a:t>
            </a:r>
            <a:r>
              <a:rPr lang="en-GB">
                <a:latin typeface="NTPreCursivefk" panose="03000400000000000000" pitchFamily="66" charset="0"/>
              </a:rPr>
              <a:t> </a:t>
            </a:r>
            <a:r>
              <a:rPr lang="en-GB" err="1">
                <a:latin typeface="NTPreCursivefk" panose="03000400000000000000" pitchFamily="66" charset="0"/>
              </a:rPr>
              <a:t>fel</a:t>
            </a:r>
            <a:r>
              <a:rPr lang="en-GB">
                <a:latin typeface="NTPreCursivefk" panose="03000400000000000000" pitchFamily="66" charset="0"/>
              </a:rPr>
              <a:t> </a:t>
            </a:r>
            <a:r>
              <a:rPr lang="en-GB" err="1">
                <a:latin typeface="NTPreCursivefk" panose="03000400000000000000" pitchFamily="66" charset="0"/>
              </a:rPr>
              <a:t>adran</a:t>
            </a:r>
            <a:r>
              <a:rPr lang="en-GB">
                <a:latin typeface="NTPreCursivefk" panose="03000400000000000000" pitchFamily="66" charset="0"/>
              </a:rPr>
              <a:t> </a:t>
            </a:r>
            <a:r>
              <a:rPr lang="en-GB" err="1">
                <a:latin typeface="NTPreCursivefk" panose="03000400000000000000" pitchFamily="66" charset="0"/>
              </a:rPr>
              <a:t>er</a:t>
            </a:r>
            <a:r>
              <a:rPr lang="en-GB">
                <a:latin typeface="NTPreCursivefk" panose="03000400000000000000" pitchFamily="66" charset="0"/>
              </a:rPr>
              <a:t> </a:t>
            </a:r>
            <a:r>
              <a:rPr lang="en-GB" err="1">
                <a:latin typeface="NTPreCursivefk" panose="03000400000000000000" pitchFamily="66" charset="0"/>
              </a:rPr>
              <a:t>mwyn</a:t>
            </a:r>
            <a:r>
              <a:rPr lang="en-GB">
                <a:latin typeface="NTPreCursivefk" panose="03000400000000000000" pitchFamily="66" charset="0"/>
              </a:rPr>
              <a:t> </a:t>
            </a:r>
            <a:r>
              <a:rPr lang="en-GB" err="1">
                <a:latin typeface="NTPreCursivefk" panose="03000400000000000000" pitchFamily="66" charset="0"/>
              </a:rPr>
              <a:t>cysondeb</a:t>
            </a:r>
            <a:r>
              <a:rPr lang="en-GB">
                <a:latin typeface="NTPreCursivefk" panose="03000400000000000000" pitchFamily="66" charset="0"/>
              </a:rPr>
              <a:t> / </a:t>
            </a:r>
            <a:r>
              <a:rPr lang="en-GB" i="1">
                <a:latin typeface="NTPreCursivefk" panose="03000400000000000000" pitchFamily="66" charset="0"/>
              </a:rPr>
              <a:t>Planning as a department for consistency</a:t>
            </a:r>
          </a:p>
          <a:p>
            <a:r>
              <a:rPr lang="en-GB" i="1" err="1">
                <a:latin typeface="NTPreCursivefk" panose="03000400000000000000" pitchFamily="66" charset="0"/>
              </a:rPr>
              <a:t>Cysyniadau</a:t>
            </a:r>
            <a:r>
              <a:rPr lang="en-GB" i="1">
                <a:latin typeface="NTPreCursivefk" panose="03000400000000000000" pitchFamily="66" charset="0"/>
              </a:rPr>
              <a:t> / concepts</a:t>
            </a:r>
          </a:p>
          <a:p>
            <a:endParaRPr lang="en-GB" i="1">
              <a:latin typeface="NTPreCursivefk" panose="03000400000000000000" pitchFamily="66" charset="0"/>
            </a:endParaRPr>
          </a:p>
          <a:p>
            <a:r>
              <a:rPr lang="en-GB" err="1">
                <a:latin typeface="NTPreCursivefk" panose="03000400000000000000" pitchFamily="66" charset="0"/>
              </a:rPr>
              <a:t>Gwaith</a:t>
            </a:r>
            <a:r>
              <a:rPr lang="en-GB">
                <a:latin typeface="NTPreCursivefk" panose="03000400000000000000" pitchFamily="66" charset="0"/>
              </a:rPr>
              <a:t> </a:t>
            </a:r>
            <a:r>
              <a:rPr lang="en-GB" err="1">
                <a:latin typeface="NTPreCursivefk" panose="03000400000000000000" pitchFamily="66" charset="0"/>
              </a:rPr>
              <a:t>wedi’i</a:t>
            </a:r>
            <a:r>
              <a:rPr lang="en-GB">
                <a:latin typeface="NTPreCursivefk" panose="03000400000000000000" pitchFamily="66" charset="0"/>
              </a:rPr>
              <a:t> </a:t>
            </a:r>
            <a:r>
              <a:rPr lang="en-GB" err="1">
                <a:latin typeface="NTPreCursivefk" panose="03000400000000000000" pitchFamily="66" charset="0"/>
              </a:rPr>
              <a:t>wahaniaethu</a:t>
            </a:r>
            <a:r>
              <a:rPr lang="en-GB">
                <a:latin typeface="NTPreCursivefk" panose="03000400000000000000" pitchFamily="66" charset="0"/>
              </a:rPr>
              <a:t> / </a:t>
            </a:r>
            <a:r>
              <a:rPr lang="en-GB" i="1">
                <a:latin typeface="NTPreCursivefk" panose="03000400000000000000" pitchFamily="66" charset="0"/>
              </a:rPr>
              <a:t>Differentiated Work</a:t>
            </a:r>
          </a:p>
          <a:p>
            <a:endParaRPr lang="en-GB" i="1">
              <a:latin typeface="NTPreCursivefk" panose="03000400000000000000" pitchFamily="66" charset="0"/>
            </a:endParaRPr>
          </a:p>
          <a:p>
            <a:r>
              <a:rPr lang="en-GB" err="1">
                <a:latin typeface="NTPreCursivefk" panose="03000400000000000000" pitchFamily="66" charset="0"/>
              </a:rPr>
              <a:t>Llais</a:t>
            </a:r>
            <a:r>
              <a:rPr lang="en-GB">
                <a:latin typeface="NTPreCursivefk" panose="03000400000000000000" pitchFamily="66" charset="0"/>
              </a:rPr>
              <a:t> y </a:t>
            </a:r>
            <a:r>
              <a:rPr lang="en-GB" err="1">
                <a:latin typeface="NTPreCursivefk" panose="03000400000000000000" pitchFamily="66" charset="0"/>
              </a:rPr>
              <a:t>plentyn</a:t>
            </a:r>
            <a:r>
              <a:rPr lang="en-GB">
                <a:latin typeface="NTPreCursivefk" panose="03000400000000000000" pitchFamily="66" charset="0"/>
              </a:rPr>
              <a:t> </a:t>
            </a:r>
            <a:r>
              <a:rPr lang="en-GB" err="1">
                <a:latin typeface="NTPreCursivefk" panose="03000400000000000000" pitchFamily="66" charset="0"/>
              </a:rPr>
              <a:t>yn</a:t>
            </a:r>
            <a:r>
              <a:rPr lang="en-GB">
                <a:latin typeface="NTPreCursivefk" panose="03000400000000000000" pitchFamily="66" charset="0"/>
              </a:rPr>
              <a:t> </a:t>
            </a:r>
            <a:r>
              <a:rPr lang="en-GB" err="1">
                <a:latin typeface="NTPreCursivefk" panose="03000400000000000000" pitchFamily="66" charset="0"/>
              </a:rPr>
              <a:t>bwydo</a:t>
            </a:r>
            <a:r>
              <a:rPr lang="en-GB">
                <a:latin typeface="NTPreCursivefk" panose="03000400000000000000" pitchFamily="66" charset="0"/>
              </a:rPr>
              <a:t> </a:t>
            </a:r>
            <a:r>
              <a:rPr lang="en-GB" err="1">
                <a:latin typeface="NTPreCursivefk" panose="03000400000000000000" pitchFamily="66" charset="0"/>
              </a:rPr>
              <a:t>mewn</a:t>
            </a:r>
            <a:r>
              <a:rPr lang="en-GB">
                <a:latin typeface="NTPreCursivefk" panose="03000400000000000000" pitchFamily="66" charset="0"/>
              </a:rPr>
              <a:t> </a:t>
            </a:r>
            <a:r>
              <a:rPr lang="en-GB" err="1">
                <a:latin typeface="NTPreCursivefk" panose="03000400000000000000" pitchFamily="66" charset="0"/>
              </a:rPr>
              <a:t>i’r</a:t>
            </a:r>
            <a:r>
              <a:rPr lang="en-GB">
                <a:latin typeface="NTPreCursivefk" panose="03000400000000000000" pitchFamily="66" charset="0"/>
              </a:rPr>
              <a:t> </a:t>
            </a:r>
            <a:r>
              <a:rPr lang="en-GB" err="1">
                <a:latin typeface="NTPreCursivefk" panose="03000400000000000000" pitchFamily="66" charset="0"/>
              </a:rPr>
              <a:t>cynllunio</a:t>
            </a:r>
            <a:r>
              <a:rPr lang="en-GB">
                <a:latin typeface="NTPreCursivefk" panose="03000400000000000000" pitchFamily="66" charset="0"/>
              </a:rPr>
              <a:t> /</a:t>
            </a:r>
            <a:r>
              <a:rPr lang="en-GB" i="1" err="1">
                <a:latin typeface="NTPreCursivefk" panose="03000400000000000000" pitchFamily="66" charset="0"/>
              </a:rPr>
              <a:t>Childrens</a:t>
            </a:r>
            <a:r>
              <a:rPr lang="en-GB" i="1">
                <a:latin typeface="NTPreCursivefk" panose="03000400000000000000" pitchFamily="66" charset="0"/>
              </a:rPr>
              <a:t>’ voice contributes to planning</a:t>
            </a:r>
          </a:p>
          <a:p>
            <a:pPr marL="0" indent="0">
              <a:buNone/>
            </a:pPr>
            <a:endParaRPr lang="en-GB" i="1">
              <a:latin typeface="NTPreCursivefk" panose="03000400000000000000" pitchFamily="66" charset="0"/>
            </a:endParaRPr>
          </a:p>
          <a:p>
            <a:r>
              <a:rPr lang="en-GB" i="1">
                <a:latin typeface="NTPreCursivefk" panose="03000400000000000000" pitchFamily="66" charset="0"/>
              </a:rPr>
              <a:t>Pupil influenced </a:t>
            </a:r>
          </a:p>
        </p:txBody>
      </p:sp>
      <p:pic>
        <p:nvPicPr>
          <p:cNvPr id="4" name="Picture 3"/>
          <p:cNvPicPr>
            <a:picLocks noChangeAspect="1"/>
          </p:cNvPicPr>
          <p:nvPr/>
        </p:nvPicPr>
        <p:blipFill>
          <a:blip r:embed="rId2"/>
          <a:stretch>
            <a:fillRect/>
          </a:stretch>
        </p:blipFill>
        <p:spPr>
          <a:xfrm>
            <a:off x="10919919" y="230188"/>
            <a:ext cx="867762" cy="1299014"/>
          </a:xfrm>
          <a:prstGeom prst="rect">
            <a:avLst/>
          </a:prstGeom>
        </p:spPr>
      </p:pic>
    </p:spTree>
    <p:extLst>
      <p:ext uri="{BB962C8B-B14F-4D97-AF65-F5344CB8AC3E}">
        <p14:creationId xmlns:p14="http://schemas.microsoft.com/office/powerpoint/2010/main" val="2077446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Aspire 2Be on Twitter: &quot;This week's #teachmetuesday is for the Welsh  schools out there! Following on from last week's sketchnote about the  curriculum reforms in Wales as recommended by @GHCDon 🏴󠁧󠁢󠁷󠁬󠁳󠁿RT 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392" y="225497"/>
            <a:ext cx="4953107" cy="660414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Year 6 Thornhill PS on Twitter: &quot;Y6 Homework: Design a badge/logo for each  of the 4 core purposes of the new curriculum (circled in red in picture  below👇🏻). Winning designs may b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56409" y="151652"/>
            <a:ext cx="5008491" cy="6677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6074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45863" y="0"/>
            <a:ext cx="10472684" cy="707886"/>
          </a:xfrm>
          <a:prstGeom prst="rect">
            <a:avLst/>
          </a:prstGeom>
          <a:noFill/>
          <a:ln>
            <a:noFill/>
          </a:ln>
        </p:spPr>
        <p:txBody>
          <a:bodyPr wrap="square" lIns="91440" tIns="45720" rIns="91440" bIns="45720" rtlCol="0" anchor="t">
            <a:spAutoFit/>
          </a:bodyPr>
          <a:lstStyle/>
          <a:p>
            <a:pPr algn="ctr"/>
            <a:endParaRPr lang="en-GB" sz="2000" u="sng" dirty="0">
              <a:latin typeface="NTPreCursivefk" panose="03000400000000000000" pitchFamily="66" charset="0"/>
            </a:endParaRPr>
          </a:p>
          <a:p>
            <a:pPr algn="ctr"/>
            <a:endParaRPr lang="en-GB" sz="2000" u="sng" dirty="0">
              <a:latin typeface="NTPreCursivefk" panose="03000400000000000000" pitchFamily="66" charset="0"/>
            </a:endParaRPr>
          </a:p>
        </p:txBody>
      </p:sp>
      <p:pic>
        <p:nvPicPr>
          <p:cNvPr id="2" name="Picture 1"/>
          <p:cNvPicPr>
            <a:picLocks noChangeAspect="1"/>
          </p:cNvPicPr>
          <p:nvPr/>
        </p:nvPicPr>
        <p:blipFill>
          <a:blip r:embed="rId2"/>
          <a:stretch>
            <a:fillRect/>
          </a:stretch>
        </p:blipFill>
        <p:spPr>
          <a:xfrm>
            <a:off x="1347020" y="68824"/>
            <a:ext cx="9556954" cy="6638801"/>
          </a:xfrm>
          <a:prstGeom prst="rect">
            <a:avLst/>
          </a:prstGeom>
        </p:spPr>
      </p:pic>
    </p:spTree>
    <p:extLst>
      <p:ext uri="{BB962C8B-B14F-4D97-AF65-F5344CB8AC3E}">
        <p14:creationId xmlns:p14="http://schemas.microsoft.com/office/powerpoint/2010/main" val="270600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97563" y="2727"/>
            <a:ext cx="10515600" cy="1325563"/>
          </a:xfrm>
        </p:spPr>
        <p:txBody>
          <a:bodyPr/>
          <a:lstStyle/>
          <a:p>
            <a:pPr algn="ctr"/>
            <a:r>
              <a:rPr lang="en-GB" b="1" dirty="0" err="1">
                <a:latin typeface="NTPreCursivefk" panose="03000400000000000000" pitchFamily="66" charset="0"/>
              </a:rPr>
              <a:t>Cysyniad</a:t>
            </a:r>
            <a:r>
              <a:rPr lang="en-GB" b="1" dirty="0">
                <a:latin typeface="NTPreCursivefk" panose="03000400000000000000" pitchFamily="66" charset="0"/>
              </a:rPr>
              <a:t>/Concept: </a:t>
            </a:r>
            <a:r>
              <a:rPr lang="en-GB" b="1" dirty="0" err="1" smtClean="0">
                <a:latin typeface="NTPreCursivefk" panose="03000400000000000000" pitchFamily="66" charset="0"/>
              </a:rPr>
              <a:t>Newid</a:t>
            </a:r>
            <a:r>
              <a:rPr lang="en-GB" b="1" dirty="0" smtClean="0">
                <a:latin typeface="NTPreCursivefk" panose="03000400000000000000" pitchFamily="66" charset="0"/>
              </a:rPr>
              <a:t>/Change</a:t>
            </a:r>
            <a:endParaRPr lang="en-GB" b="1" i="1" dirty="0">
              <a:latin typeface="NTPreCursivefk" panose="03000400000000000000" pitchFamily="66" charset="0"/>
            </a:endParaRPr>
          </a:p>
        </p:txBody>
      </p:sp>
      <p:pic>
        <p:nvPicPr>
          <p:cNvPr id="4" name="Picture 3"/>
          <p:cNvPicPr>
            <a:picLocks noChangeAspect="1"/>
          </p:cNvPicPr>
          <p:nvPr/>
        </p:nvPicPr>
        <p:blipFill>
          <a:blip r:embed="rId2"/>
          <a:stretch>
            <a:fillRect/>
          </a:stretch>
        </p:blipFill>
        <p:spPr>
          <a:xfrm>
            <a:off x="11313163" y="230188"/>
            <a:ext cx="474517" cy="710338"/>
          </a:xfrm>
          <a:prstGeom prst="rect">
            <a:avLst/>
          </a:prstGeom>
        </p:spPr>
      </p:pic>
      <p:pic>
        <p:nvPicPr>
          <p:cNvPr id="3" name="Picture 2"/>
          <p:cNvPicPr>
            <a:picLocks noChangeAspect="1"/>
          </p:cNvPicPr>
          <p:nvPr/>
        </p:nvPicPr>
        <p:blipFill>
          <a:blip r:embed="rId3"/>
          <a:stretch>
            <a:fillRect/>
          </a:stretch>
        </p:blipFill>
        <p:spPr>
          <a:xfrm>
            <a:off x="216713" y="1406661"/>
            <a:ext cx="5554822" cy="3450473"/>
          </a:xfrm>
          <a:prstGeom prst="rect">
            <a:avLst/>
          </a:prstGeom>
        </p:spPr>
      </p:pic>
      <p:pic>
        <p:nvPicPr>
          <p:cNvPr id="1026" name="Picture 2" descr="https://attachments.office.net/owa/CoxJ22%40Hwbcymru.net/service.svc/s/GetAttachmentThumbnail?id=AAMkADI4OGFkNjk5LWU5MTQtNDE4My04MzBjLTU2N2JkOGYxYWNjMQBGAAAAAACTcNAFJbJVTb0dGPjrPGX6BwBC1eBDS1RrRreamgJmIUrxAAAAAAENAABC1eBDS1RrRreamgJmIUrxAAj7zMAYAAABEgAQAOVzhsuMrkFBo1ONofFIPIM%3D&amp;thumbnailType=2&amp;token=eyJhbGciOiJSUzI1NiIsImtpZCI6IjczRkI5QkJFRjYzNjc4RDRGN0U4NEI0NDBCQUJCMTJBMzM5RDlGOTgiLCJ0eXAiOiJKV1QiLCJ4NXQiOiJjX3VidnZZMmVOVDM2RXRFQzZ1eEtqT2RuNWcifQ.eyJvcmlnaW4iOiJodHRwczovL291dGxvb2sub2ZmaWNlLmNvbSIsInVjIjoiODUzN2JhZWNlMzBlNDgyODhjMzVmZmU0NTUxNmYxMWUiLCJzaWduaW5fc3RhdGUiOiJbXCJpbmtub3dubnR3a1wiXSIsInZlciI6IkV4Y2hhbmdlLkNhbGxiYWNrLlYxIiwiYXBwY3R4c2VuZGVyIjoiT3dhRG93bmxvYWRANGYzZjBlNTItYjczNC00MTY0LTk0MDktMWI2MDFkMTQ3OTkzIiwiaXNzcmluZyI6IldXIiwiYXBwY3R4Ijoie1wibXNleGNocHJvdFwiOlwib3dhXCIsXCJwdWlkXCI6XCIxMTUzOTc3MDI1MTczNDY5NjE2XCIsXCJzY29wZVwiOlwiT3dhRG93bmxvYWRcIixcIm9pZFwiOlwiMmRkNTAxMWQtZGI4Yy00NDIzLTlmYTEtY2RlY2RlNTA2OTIxXCIsXCJwcmltYXJ5c2lkXCI6XCJTLTEtNS0yMS0yMTgzNTkxNDgzLTE2MzQ5NjgyNS01ODI0NTQzMDAtODIwMzQ2MVwifSIsIm5iZiI6MTY5NTkwNDM1MCwiZXhwIjoxNjk1OTA0OTUwLCJpc3MiOiIwMDAwMDAwMi0wMDAwLTBmZjEtY2UwMC0wMDAwMDAwMDAwMDBANGYzZjBlNTItYjczNC00MTY0LTk0MDktMWI2MDFkMTQ3OTkzIiwiYXVkIjoiMDAwMDAwMDItMDAwMC0wZmYxLWNlMDAtMDAwMDAwMDAwMDAwL2F0dGFjaG1lbnRzLm9mZmljZS5uZXRANGYzZjBlNTItYjczNC00MTY0LTk0MDktMWI2MDFkMTQ3OTkzIiwiaGFwcCI6Im93YSJ9.NERg62u_MrkEYDalU5UkOVTW_eUJbafjgrSxFl_cwyeuG2GkJQk2dGt9IE7m1jym7cfyk9_1bWYf9CyhQC-XknKerQVVlIOpEI0HT-5lbKNL-pPSmxZF6viuOXBoED_W6qtjMH2KOhBlOhsDRT0BfgCrsJt2jG3r_LIKg92KFhdUsSqiJkd5j7G9kPgGAqEz5okaxfszqc_ANvikfHCLW3jjp1_6eq_jzXdkL78FwDWTOcLr9T7MaifqvBy9rPD26a_NFxNTirvJDjVvfcJHlCwldHJXzlRNLQE9yi28Q_NwMqPM-rG_MFQ7WR32zeB0O40QKp5ggj-PwkEQW7ofsg&amp;X-OWA-CANARY=1IouPHMMyEC8LUg2DBuP27Crlv8ewNsYUqGtI52Fwk5fPMrA1HcoQQLVMM4bo2wLkDuWsscvU2I.&amp;owa=outlook.office.com&amp;scriptVer=20230915006.20&amp;animation=true"/>
          <p:cNvPicPr>
            <a:picLocks noChangeAspect="1" noChangeArrowheads="1"/>
          </p:cNvPicPr>
          <p:nvPr/>
        </p:nvPicPr>
        <p:blipFill rotWithShape="1">
          <a:blip r:embed="rId4">
            <a:extLst>
              <a:ext uri="{28A0092B-C50C-407E-A947-70E740481C1C}">
                <a14:useLocalDpi xmlns:a14="http://schemas.microsoft.com/office/drawing/2010/main" val="0"/>
              </a:ext>
            </a:extLst>
          </a:blip>
          <a:srcRect t="24240"/>
          <a:stretch/>
        </p:blipFill>
        <p:spPr bwMode="auto">
          <a:xfrm>
            <a:off x="5939871" y="3234814"/>
            <a:ext cx="5977544" cy="3396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239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err="1">
                <a:latin typeface="NTPreCursivefk" panose="03000400000000000000" pitchFamily="66" charset="0"/>
              </a:rPr>
              <a:t>Darllen</a:t>
            </a:r>
            <a:r>
              <a:rPr lang="en-GB" b="1">
                <a:latin typeface="NTPreCursivefk" panose="03000400000000000000" pitchFamily="66" charset="0"/>
              </a:rPr>
              <a:t> / Reading </a:t>
            </a:r>
          </a:p>
        </p:txBody>
      </p:sp>
      <p:pic>
        <p:nvPicPr>
          <p:cNvPr id="4" name="Picture 3"/>
          <p:cNvPicPr>
            <a:picLocks noChangeAspect="1"/>
          </p:cNvPicPr>
          <p:nvPr/>
        </p:nvPicPr>
        <p:blipFill>
          <a:blip r:embed="rId2"/>
          <a:stretch>
            <a:fillRect/>
          </a:stretch>
        </p:blipFill>
        <p:spPr>
          <a:xfrm>
            <a:off x="10919919" y="230188"/>
            <a:ext cx="867762" cy="1299014"/>
          </a:xfrm>
          <a:prstGeom prst="rect">
            <a:avLst/>
          </a:prstGeom>
        </p:spPr>
      </p:pic>
      <p:pic>
        <p:nvPicPr>
          <p:cNvPr id="1026" name="Picture 2" descr="Importance of Reading Quotes - Inspirational Quotes on the Benefits of  Read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64337" y="2103224"/>
            <a:ext cx="1689463" cy="16894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he Importance of Reading for Fun – The Central Tre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5327" y="4689803"/>
            <a:ext cx="2628123" cy="184455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9401" y="1422400"/>
            <a:ext cx="8864600" cy="5306592"/>
          </a:xfrm>
          <a:prstGeom prst="rect">
            <a:avLst/>
          </a:prstGeom>
        </p:spPr>
        <p:txBody>
          <a:bodyPr wrap="square">
            <a:spAutoFit/>
          </a:bodyPr>
          <a:lstStyle/>
          <a:p>
            <a:endParaRPr lang="en-GB" sz="2000" i="1"/>
          </a:p>
          <a:p>
            <a:pPr marL="285750" indent="-285750">
              <a:buFont typeface="Arial" panose="020B0604020202020204" pitchFamily="34" charset="0"/>
              <a:buChar char="•"/>
            </a:pPr>
            <a:r>
              <a:rPr lang="en-GB" sz="2400" err="1">
                <a:latin typeface="NTPreCursivefk" panose="03000400000000000000" pitchFamily="66" charset="0"/>
              </a:rPr>
              <a:t>Llyfrau</a:t>
            </a:r>
            <a:r>
              <a:rPr lang="en-GB" sz="2400">
                <a:latin typeface="NTPreCursivefk" panose="03000400000000000000" pitchFamily="66" charset="0"/>
              </a:rPr>
              <a:t> </a:t>
            </a:r>
            <a:r>
              <a:rPr lang="en-GB" sz="2400" err="1">
                <a:latin typeface="NTPreCursivefk" panose="03000400000000000000" pitchFamily="66" charset="0"/>
              </a:rPr>
              <a:t>mewn</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gyson</a:t>
            </a:r>
            <a:r>
              <a:rPr lang="en-GB" sz="2400">
                <a:latin typeface="NTPreCursivefk" panose="03000400000000000000" pitchFamily="66" charset="0"/>
              </a:rPr>
              <a:t> </a:t>
            </a:r>
            <a:r>
              <a:rPr lang="en-GB" sz="2400" err="1">
                <a:latin typeface="NTPreCursivefk" panose="03000400000000000000" pitchFamily="66" charset="0"/>
              </a:rPr>
              <a:t>gyda’r</a:t>
            </a:r>
            <a:r>
              <a:rPr lang="en-GB" sz="2400">
                <a:latin typeface="NTPreCursivefk" panose="03000400000000000000" pitchFamily="66" charset="0"/>
              </a:rPr>
              <a:t> </a:t>
            </a:r>
            <a:r>
              <a:rPr lang="en-GB" sz="2400" err="1">
                <a:latin typeface="NTPreCursivefk" panose="03000400000000000000" pitchFamily="66" charset="0"/>
              </a:rPr>
              <a:t>llyfrnod</a:t>
            </a:r>
            <a:r>
              <a:rPr lang="en-GB" sz="2400">
                <a:latin typeface="NTPreCursivefk" panose="03000400000000000000" pitchFamily="66" charset="0"/>
              </a:rPr>
              <a:t> </a:t>
            </a:r>
            <a:r>
              <a:rPr lang="en-GB" sz="2400" err="1">
                <a:latin typeface="NTPreCursivefk" panose="03000400000000000000" pitchFamily="66" charset="0"/>
              </a:rPr>
              <a:t>a’r</a:t>
            </a:r>
            <a:r>
              <a:rPr lang="en-GB" sz="2400">
                <a:latin typeface="NTPreCursivefk" panose="03000400000000000000" pitchFamily="66" charset="0"/>
              </a:rPr>
              <a:t> </a:t>
            </a:r>
            <a:r>
              <a:rPr lang="en-GB" sz="2400" err="1">
                <a:latin typeface="NTPreCursivefk" panose="03000400000000000000" pitchFamily="66" charset="0"/>
              </a:rPr>
              <a:t>llyfr</a:t>
            </a:r>
            <a:r>
              <a:rPr lang="en-GB" sz="2400">
                <a:latin typeface="NTPreCursivefk" panose="03000400000000000000" pitchFamily="66" charset="0"/>
              </a:rPr>
              <a:t> </a:t>
            </a:r>
            <a:r>
              <a:rPr lang="en-GB" sz="2400" err="1">
                <a:latin typeface="NTPreCursivefk" panose="03000400000000000000" pitchFamily="66" charset="0"/>
              </a:rPr>
              <a:t>cofnod</a:t>
            </a:r>
            <a:r>
              <a:rPr lang="en-GB" sz="2400">
                <a:latin typeface="NTPreCursivefk" panose="03000400000000000000" pitchFamily="66" charset="0"/>
              </a:rPr>
              <a:t> </a:t>
            </a:r>
            <a:r>
              <a:rPr lang="en-GB" sz="2400" err="1">
                <a:latin typeface="NTPreCursivefk" panose="03000400000000000000" pitchFamily="66" charset="0"/>
              </a:rPr>
              <a:t>darllen</a:t>
            </a:r>
            <a:r>
              <a:rPr lang="en-GB" sz="2400">
                <a:latin typeface="NTPreCursivefk" panose="03000400000000000000" pitchFamily="66" charset="0"/>
              </a:rPr>
              <a:t>/ </a:t>
            </a:r>
            <a:r>
              <a:rPr lang="en-GB" sz="2400" i="1">
                <a:latin typeface="NTPreCursivefk" panose="03000400000000000000" pitchFamily="66" charset="0"/>
              </a:rPr>
              <a:t>Bring reading books regularly with the reading record book and bookmark. </a:t>
            </a:r>
          </a:p>
          <a:p>
            <a:pPr marL="285750" indent="-285750">
              <a:buFont typeface="Arial" panose="020B0604020202020204" pitchFamily="34" charset="0"/>
              <a:buChar char="•"/>
            </a:pPr>
            <a:r>
              <a:rPr lang="en-GB" sz="2400" err="1">
                <a:latin typeface="NTPreCursivefk" panose="03000400000000000000" pitchFamily="66" charset="0"/>
              </a:rPr>
              <a:t>Llyfrau</a:t>
            </a:r>
            <a:r>
              <a:rPr lang="en-GB" sz="2400">
                <a:latin typeface="NTPreCursivefk" panose="03000400000000000000" pitchFamily="66" charset="0"/>
              </a:rPr>
              <a:t> </a:t>
            </a:r>
            <a:r>
              <a:rPr lang="en-GB" sz="2400" err="1">
                <a:latin typeface="NTPreCursivefk" panose="03000400000000000000" pitchFamily="66" charset="0"/>
              </a:rPr>
              <a:t>darllen</a:t>
            </a:r>
            <a:r>
              <a:rPr lang="en-GB" sz="2400">
                <a:latin typeface="NTPreCursivefk" panose="03000400000000000000" pitchFamily="66" charset="0"/>
              </a:rPr>
              <a:t>- </a:t>
            </a:r>
            <a:r>
              <a:rPr lang="en-GB" sz="2400" err="1">
                <a:latin typeface="NTPreCursivefk" panose="03000400000000000000" pitchFamily="66" charset="0"/>
              </a:rPr>
              <a:t>newid</a:t>
            </a:r>
            <a:r>
              <a:rPr lang="en-GB" sz="2400">
                <a:latin typeface="NTPreCursivefk" panose="03000400000000000000" pitchFamily="66" charset="0"/>
              </a:rPr>
              <a:t> pan </a:t>
            </a:r>
            <a:r>
              <a:rPr lang="en-GB" sz="2400" err="1">
                <a:latin typeface="NTPreCursivefk" panose="03000400000000000000" pitchFamily="66" charset="0"/>
              </a:rPr>
              <a:t>fo’n</a:t>
            </a:r>
            <a:r>
              <a:rPr lang="en-GB" sz="2400">
                <a:latin typeface="NTPreCursivefk" panose="03000400000000000000" pitchFamily="66" charset="0"/>
              </a:rPr>
              <a:t> </a:t>
            </a:r>
            <a:r>
              <a:rPr lang="en-GB" sz="2400" err="1">
                <a:latin typeface="NTPreCursivefk" panose="03000400000000000000" pitchFamily="66" charset="0"/>
              </a:rPr>
              <a:t>briodol</a:t>
            </a:r>
            <a:r>
              <a:rPr lang="en-GB" sz="2400">
                <a:latin typeface="NTPreCursivefk" panose="03000400000000000000" pitchFamily="66" charset="0"/>
              </a:rPr>
              <a:t> / </a:t>
            </a:r>
            <a:r>
              <a:rPr lang="en-GB" sz="2400" i="1">
                <a:latin typeface="NTPreCursivefk" panose="03000400000000000000" pitchFamily="66" charset="0"/>
              </a:rPr>
              <a:t>Reading books changed when returned.</a:t>
            </a:r>
          </a:p>
          <a:p>
            <a:pPr marL="285750" indent="-285750">
              <a:buFont typeface="Arial" panose="020B0604020202020204" pitchFamily="34" charset="0"/>
              <a:buChar char="•"/>
            </a:pPr>
            <a:r>
              <a:rPr lang="en-GB" sz="2400">
                <a:latin typeface="NTPreCursivefk" panose="03000400000000000000" pitchFamily="66" charset="0"/>
              </a:rPr>
              <a:t>Mae </a:t>
            </a:r>
            <a:r>
              <a:rPr lang="en-GB" sz="2400" err="1">
                <a:latin typeface="NTPreCursivefk" panose="03000400000000000000" pitchFamily="66" charset="0"/>
              </a:rPr>
              <a:t>copi</a:t>
            </a:r>
            <a:r>
              <a:rPr lang="en-GB" sz="2400">
                <a:latin typeface="NTPreCursivefk" panose="03000400000000000000" pitchFamily="66" charset="0"/>
              </a:rPr>
              <a:t> </a:t>
            </a:r>
            <a:r>
              <a:rPr lang="en-GB" sz="2400" err="1">
                <a:latin typeface="NTPreCursivefk" panose="03000400000000000000" pitchFamily="66" charset="0"/>
              </a:rPr>
              <a:t>o’r</a:t>
            </a:r>
            <a:r>
              <a:rPr lang="en-GB" sz="2400">
                <a:latin typeface="NTPreCursivefk" panose="03000400000000000000" pitchFamily="66" charset="0"/>
              </a:rPr>
              <a:t> 100 o </a:t>
            </a:r>
            <a:r>
              <a:rPr lang="en-GB" sz="2400" err="1">
                <a:latin typeface="NTPreCursivefk" panose="03000400000000000000" pitchFamily="66" charset="0"/>
              </a:rPr>
              <a:t>eiriau</a:t>
            </a:r>
            <a:r>
              <a:rPr lang="en-GB" sz="2400">
                <a:latin typeface="NTPreCursivefk" panose="03000400000000000000" pitchFamily="66" charset="0"/>
              </a:rPr>
              <a:t> </a:t>
            </a:r>
            <a:r>
              <a:rPr lang="en-GB" sz="2400" err="1">
                <a:latin typeface="NTPreCursivefk" panose="03000400000000000000" pitchFamily="66" charset="0"/>
              </a:rPr>
              <a:t>cyntaf</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gymraeg</a:t>
            </a:r>
            <a:r>
              <a:rPr lang="en-GB" sz="2400">
                <a:latin typeface="NTPreCursivefk" panose="03000400000000000000" pitchFamily="66" charset="0"/>
              </a:rPr>
              <a:t> </a:t>
            </a:r>
            <a:r>
              <a:rPr lang="en-GB" sz="2400" err="1">
                <a:latin typeface="NTPreCursivefk" panose="03000400000000000000" pitchFamily="66" charset="0"/>
              </a:rPr>
              <a:t>ar</a:t>
            </a:r>
            <a:r>
              <a:rPr lang="en-GB" sz="2400">
                <a:latin typeface="NTPreCursivefk" panose="03000400000000000000" pitchFamily="66" charset="0"/>
              </a:rPr>
              <a:t> </a:t>
            </a:r>
            <a:r>
              <a:rPr lang="en-GB" sz="2400" err="1">
                <a:latin typeface="NTPreCursivefk" panose="03000400000000000000" pitchFamily="66" charset="0"/>
              </a:rPr>
              <a:t>ein</a:t>
            </a:r>
            <a:r>
              <a:rPr lang="en-GB" sz="2400">
                <a:latin typeface="NTPreCursivefk" panose="03000400000000000000" pitchFamily="66" charset="0"/>
              </a:rPr>
              <a:t> </a:t>
            </a:r>
            <a:r>
              <a:rPr lang="en-GB" sz="2400" err="1">
                <a:latin typeface="NTPreCursivefk" panose="03000400000000000000" pitchFamily="66" charset="0"/>
              </a:rPr>
              <a:t>gwefan</a:t>
            </a:r>
            <a:r>
              <a:rPr lang="en-GB" sz="2400">
                <a:latin typeface="NTPreCursivefk" panose="03000400000000000000" pitchFamily="66" charset="0"/>
              </a:rPr>
              <a:t>.  </a:t>
            </a:r>
            <a:r>
              <a:rPr lang="en-GB" sz="2400" err="1">
                <a:latin typeface="NTPreCursivefk" panose="03000400000000000000" pitchFamily="66" charset="0"/>
              </a:rPr>
              <a:t>Ar</a:t>
            </a:r>
            <a:r>
              <a:rPr lang="en-GB" sz="2400">
                <a:latin typeface="NTPreCursivefk" panose="03000400000000000000" pitchFamily="66" charset="0"/>
              </a:rPr>
              <a:t> y </a:t>
            </a:r>
            <a:r>
              <a:rPr lang="en-GB" sz="2400" err="1">
                <a:latin typeface="NTPreCursivefk" panose="03000400000000000000" pitchFamily="66" charset="0"/>
              </a:rPr>
              <a:t>wefan</a:t>
            </a:r>
            <a:r>
              <a:rPr lang="en-GB" sz="2400">
                <a:latin typeface="NTPreCursivefk" panose="03000400000000000000" pitchFamily="66" charset="0"/>
              </a:rPr>
              <a:t> </a:t>
            </a:r>
            <a:r>
              <a:rPr lang="en-GB" sz="2400" err="1">
                <a:latin typeface="NTPreCursivefk" panose="03000400000000000000" pitchFamily="66" charset="0"/>
              </a:rPr>
              <a:t>hefyd</a:t>
            </a:r>
            <a:r>
              <a:rPr lang="en-GB" sz="2400">
                <a:latin typeface="NTPreCursivefk" panose="03000400000000000000" pitchFamily="66" charset="0"/>
              </a:rPr>
              <a:t> </a:t>
            </a:r>
            <a:r>
              <a:rPr lang="en-GB" sz="2400" err="1">
                <a:latin typeface="NTPreCursivefk" panose="03000400000000000000" pitchFamily="66" charset="0"/>
              </a:rPr>
              <a:t>mae’r</a:t>
            </a:r>
            <a:r>
              <a:rPr lang="en-GB" sz="2400">
                <a:latin typeface="NTPreCursivefk" panose="03000400000000000000" pitchFamily="66" charset="0"/>
              </a:rPr>
              <a:t> </a:t>
            </a:r>
            <a:r>
              <a:rPr lang="en-GB" sz="2400" err="1">
                <a:latin typeface="NTPreCursivefk" panose="03000400000000000000" pitchFamily="66" charset="0"/>
              </a:rPr>
              <a:t>geiriau</a:t>
            </a:r>
            <a:r>
              <a:rPr lang="en-GB" sz="2400">
                <a:latin typeface="NTPreCursivefk" panose="03000400000000000000" pitchFamily="66" charset="0"/>
              </a:rPr>
              <a:t> </a:t>
            </a:r>
            <a:r>
              <a:rPr lang="en-GB" sz="2400" err="1">
                <a:latin typeface="NTPreCursivefk" panose="03000400000000000000" pitchFamily="66" charset="0"/>
              </a:rPr>
              <a:t>wedi</a:t>
            </a:r>
            <a:r>
              <a:rPr lang="en-GB" sz="2400">
                <a:latin typeface="NTPreCursivefk" panose="03000400000000000000" pitchFamily="66" charset="0"/>
              </a:rPr>
              <a:t> </a:t>
            </a:r>
            <a:r>
              <a:rPr lang="en-GB" sz="2400" err="1">
                <a:latin typeface="NTPreCursivefk" panose="03000400000000000000" pitchFamily="66" charset="0"/>
              </a:rPr>
              <a:t>eu</a:t>
            </a:r>
            <a:r>
              <a:rPr lang="en-GB" sz="2400">
                <a:latin typeface="NTPreCursivefk" panose="03000400000000000000" pitchFamily="66" charset="0"/>
              </a:rPr>
              <a:t> </a:t>
            </a:r>
            <a:r>
              <a:rPr lang="en-GB" sz="2400" err="1">
                <a:latin typeface="NTPreCursivefk" panose="03000400000000000000" pitchFamily="66" charset="0"/>
              </a:rPr>
              <a:t>rhannu</a:t>
            </a:r>
            <a:r>
              <a:rPr lang="en-GB" sz="2400">
                <a:latin typeface="NTPreCursivefk" panose="03000400000000000000" pitchFamily="66" charset="0"/>
              </a:rPr>
              <a:t> </a:t>
            </a:r>
            <a:r>
              <a:rPr lang="en-GB" sz="2400" err="1">
                <a:latin typeface="NTPreCursivefk" panose="03000400000000000000" pitchFamily="66" charset="0"/>
              </a:rPr>
              <a:t>mewn</a:t>
            </a:r>
            <a:r>
              <a:rPr lang="en-GB" sz="2400">
                <a:latin typeface="NTPreCursivefk" panose="03000400000000000000" pitchFamily="66" charset="0"/>
              </a:rPr>
              <a:t> </a:t>
            </a:r>
            <a:r>
              <a:rPr lang="en-GB" sz="2400" err="1">
                <a:latin typeface="NTPreCursivefk" panose="03000400000000000000" pitchFamily="66" charset="0"/>
              </a:rPr>
              <a:t>i</a:t>
            </a:r>
            <a:r>
              <a:rPr lang="en-GB" sz="2400">
                <a:latin typeface="NTPreCursivefk" panose="03000400000000000000" pitchFamily="66" charset="0"/>
              </a:rPr>
              <a:t> </a:t>
            </a:r>
            <a:r>
              <a:rPr lang="en-GB" sz="2400" err="1">
                <a:latin typeface="NTPreCursivefk" panose="03000400000000000000" pitchFamily="66" charset="0"/>
              </a:rPr>
              <a:t>rhestrau</a:t>
            </a:r>
            <a:r>
              <a:rPr lang="en-GB" sz="2400">
                <a:latin typeface="NTPreCursivefk" panose="03000400000000000000" pitchFamily="66" charset="0"/>
              </a:rPr>
              <a:t> o 10 </a:t>
            </a:r>
            <a:r>
              <a:rPr lang="en-GB" sz="2400" err="1">
                <a:latin typeface="NTPreCursivefk" panose="03000400000000000000" pitchFamily="66" charset="0"/>
              </a:rPr>
              <a:t>ar</a:t>
            </a:r>
            <a:r>
              <a:rPr lang="en-GB" sz="2400">
                <a:latin typeface="NTPreCursivefk" panose="03000400000000000000" pitchFamily="66" charset="0"/>
              </a:rPr>
              <a:t> y </a:t>
            </a:r>
            <a:r>
              <a:rPr lang="en-GB" sz="2400" err="1">
                <a:latin typeface="NTPreCursivefk" panose="03000400000000000000" pitchFamily="66" charset="0"/>
              </a:rPr>
              <a:t>tro</a:t>
            </a:r>
            <a:r>
              <a:rPr lang="en-GB" sz="2400">
                <a:latin typeface="NTPreCursivefk" panose="03000400000000000000" pitchFamily="66" charset="0"/>
              </a:rPr>
              <a:t>.  </a:t>
            </a:r>
            <a:r>
              <a:rPr lang="en-GB" sz="2400" err="1">
                <a:latin typeface="NTPreCursivefk" panose="03000400000000000000" pitchFamily="66" charset="0"/>
              </a:rPr>
              <a:t>Bydd</a:t>
            </a:r>
            <a:r>
              <a:rPr lang="en-GB" sz="2400">
                <a:latin typeface="NTPreCursivefk" panose="03000400000000000000" pitchFamily="66" charset="0"/>
              </a:rPr>
              <a:t> </a:t>
            </a:r>
            <a:r>
              <a:rPr lang="en-GB" sz="2400" err="1">
                <a:latin typeface="NTPreCursivefk" panose="03000400000000000000" pitchFamily="66" charset="0"/>
              </a:rPr>
              <a:t>eich</a:t>
            </a:r>
            <a:r>
              <a:rPr lang="en-GB" sz="2400">
                <a:latin typeface="NTPreCursivefk" panose="03000400000000000000" pitchFamily="66" charset="0"/>
              </a:rPr>
              <a:t> </a:t>
            </a:r>
            <a:r>
              <a:rPr lang="en-GB" sz="2400" err="1">
                <a:latin typeface="NTPreCursivefk" panose="03000400000000000000" pitchFamily="66" charset="0"/>
              </a:rPr>
              <a:t>plentyn</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gweithio</a:t>
            </a:r>
            <a:r>
              <a:rPr lang="en-GB" sz="2400">
                <a:latin typeface="NTPreCursivefk" panose="03000400000000000000" pitchFamily="66" charset="0"/>
              </a:rPr>
              <a:t> </a:t>
            </a:r>
            <a:r>
              <a:rPr lang="en-GB" sz="2400" err="1">
                <a:latin typeface="NTPreCursivefk" panose="03000400000000000000" pitchFamily="66" charset="0"/>
              </a:rPr>
              <a:t>ar</a:t>
            </a:r>
            <a:r>
              <a:rPr lang="en-GB" sz="2400">
                <a:latin typeface="NTPreCursivefk" panose="03000400000000000000" pitchFamily="66" charset="0"/>
              </a:rPr>
              <a:t> un </a:t>
            </a:r>
            <a:r>
              <a:rPr lang="en-GB" sz="2400" err="1">
                <a:latin typeface="NTPreCursivefk" panose="03000400000000000000" pitchFamily="66" charset="0"/>
              </a:rPr>
              <a:t>rhestr</a:t>
            </a:r>
            <a:r>
              <a:rPr lang="en-GB" sz="2400">
                <a:latin typeface="NTPreCursivefk" panose="03000400000000000000" pitchFamily="66" charset="0"/>
              </a:rPr>
              <a:t> </a:t>
            </a:r>
            <a:r>
              <a:rPr lang="en-GB" sz="2400" err="1">
                <a:latin typeface="NTPreCursivefk" panose="03000400000000000000" pitchFamily="66" charset="0"/>
              </a:rPr>
              <a:t>ar</a:t>
            </a:r>
            <a:r>
              <a:rPr lang="en-GB" sz="2400">
                <a:latin typeface="NTPreCursivefk" panose="03000400000000000000" pitchFamily="66" charset="0"/>
              </a:rPr>
              <a:t> y </a:t>
            </a:r>
            <a:r>
              <a:rPr lang="en-GB" sz="2400" err="1">
                <a:latin typeface="NTPreCursivefk" panose="03000400000000000000" pitchFamily="66" charset="0"/>
              </a:rPr>
              <a:t>tro</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yr</a:t>
            </a:r>
            <a:r>
              <a:rPr lang="en-GB" sz="2400">
                <a:latin typeface="NTPreCursivefk" panose="03000400000000000000" pitchFamily="66" charset="0"/>
              </a:rPr>
              <a:t> </a:t>
            </a:r>
            <a:r>
              <a:rPr lang="en-GB" sz="2400" err="1">
                <a:latin typeface="NTPreCursivefk" panose="03000400000000000000" pitchFamily="66" charset="0"/>
              </a:rPr>
              <a:t>ysgol</a:t>
            </a:r>
            <a:r>
              <a:rPr lang="en-GB" sz="2400">
                <a:latin typeface="NTPreCursivefk" panose="03000400000000000000" pitchFamily="66" charset="0"/>
              </a:rPr>
              <a:t> </a:t>
            </a:r>
            <a:r>
              <a:rPr lang="en-GB" sz="2400" err="1">
                <a:latin typeface="NTPreCursivefk" panose="03000400000000000000" pitchFamily="66" charset="0"/>
              </a:rPr>
              <a:t>gan</a:t>
            </a:r>
            <a:r>
              <a:rPr lang="en-GB" sz="2400">
                <a:latin typeface="NTPreCursivefk" panose="03000400000000000000" pitchFamily="66" charset="0"/>
              </a:rPr>
              <a:t> </a:t>
            </a:r>
            <a:r>
              <a:rPr lang="en-GB" sz="2400" err="1">
                <a:latin typeface="NTPreCursivefk" panose="03000400000000000000" pitchFamily="66" charset="0"/>
              </a:rPr>
              <a:t>symud</a:t>
            </a:r>
            <a:r>
              <a:rPr lang="en-GB" sz="2400">
                <a:latin typeface="NTPreCursivefk" panose="03000400000000000000" pitchFamily="66" charset="0"/>
              </a:rPr>
              <a:t> </a:t>
            </a:r>
            <a:r>
              <a:rPr lang="en-GB" sz="2400" err="1">
                <a:latin typeface="NTPreCursivefk" panose="03000400000000000000" pitchFamily="66" charset="0"/>
              </a:rPr>
              <a:t>ymlaen</a:t>
            </a:r>
            <a:r>
              <a:rPr lang="en-GB" sz="2400">
                <a:latin typeface="NTPreCursivefk" panose="03000400000000000000" pitchFamily="66" charset="0"/>
              </a:rPr>
              <a:t> pan </a:t>
            </a:r>
            <a:r>
              <a:rPr lang="en-GB" sz="2400" err="1">
                <a:latin typeface="NTPreCursivefk" panose="03000400000000000000" pitchFamily="66" charset="0"/>
              </a:rPr>
              <a:t>fyddant</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eu</a:t>
            </a:r>
            <a:r>
              <a:rPr lang="en-GB" sz="2400">
                <a:latin typeface="NTPreCursivefk" panose="03000400000000000000" pitchFamily="66" charset="0"/>
              </a:rPr>
              <a:t> </a:t>
            </a:r>
            <a:r>
              <a:rPr lang="en-GB" sz="2400" err="1">
                <a:latin typeface="NTPreCursivefk" panose="03000400000000000000" pitchFamily="66" charset="0"/>
              </a:rPr>
              <a:t>darllen</a:t>
            </a:r>
            <a:r>
              <a:rPr lang="en-GB" sz="2400">
                <a:latin typeface="NTPreCursivefk" panose="03000400000000000000" pitchFamily="66" charset="0"/>
              </a:rPr>
              <a:t> a </a:t>
            </a:r>
            <a:r>
              <a:rPr lang="en-GB" sz="2400" err="1">
                <a:latin typeface="NTPreCursivefk" panose="03000400000000000000" pitchFamily="66" charset="0"/>
              </a:rPr>
              <a:t>sillafu</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hyderus</a:t>
            </a:r>
            <a:r>
              <a:rPr lang="en-GB" sz="2400">
                <a:latin typeface="NTPreCursivefk" panose="03000400000000000000" pitchFamily="66" charset="0"/>
              </a:rPr>
              <a:t> </a:t>
            </a:r>
            <a:r>
              <a:rPr lang="en-GB" sz="2400" err="1">
                <a:latin typeface="NTPreCursivefk" panose="03000400000000000000" pitchFamily="66" charset="0"/>
              </a:rPr>
              <a:t>heb</a:t>
            </a:r>
            <a:r>
              <a:rPr lang="en-GB" sz="2400">
                <a:latin typeface="NTPreCursivefk" panose="03000400000000000000" pitchFamily="66" charset="0"/>
              </a:rPr>
              <a:t> </a:t>
            </a:r>
            <a:r>
              <a:rPr lang="en-GB" sz="2400" err="1">
                <a:latin typeface="NTPreCursivefk" panose="03000400000000000000" pitchFamily="66" charset="0"/>
              </a:rPr>
              <a:t>orfod</a:t>
            </a:r>
            <a:r>
              <a:rPr lang="en-GB" sz="2400">
                <a:latin typeface="NTPreCursivefk" panose="03000400000000000000" pitchFamily="66" charset="0"/>
              </a:rPr>
              <a:t> </a:t>
            </a:r>
            <a:r>
              <a:rPr lang="en-GB" sz="2400" err="1">
                <a:latin typeface="NTPreCursivefk" panose="03000400000000000000" pitchFamily="66" charset="0"/>
              </a:rPr>
              <a:t>adeiladu</a:t>
            </a:r>
            <a:r>
              <a:rPr lang="en-GB" sz="2400">
                <a:latin typeface="NTPreCursivefk" panose="03000400000000000000" pitchFamily="66" charset="0"/>
              </a:rPr>
              <a:t> </a:t>
            </a:r>
            <a:r>
              <a:rPr lang="en-GB" sz="2400" err="1">
                <a:latin typeface="NTPreCursivefk" panose="03000400000000000000" pitchFamily="66" charset="0"/>
              </a:rPr>
              <a:t>llythrennau</a:t>
            </a:r>
            <a:r>
              <a:rPr lang="en-GB" sz="2400">
                <a:latin typeface="NTPreCursivefk" panose="03000400000000000000" pitchFamily="66" charset="0"/>
              </a:rPr>
              <a:t>. </a:t>
            </a:r>
            <a:r>
              <a:rPr lang="en-GB" sz="2400" i="1">
                <a:latin typeface="NTPreCursivefk" panose="03000400000000000000" pitchFamily="66" charset="0"/>
              </a:rPr>
              <a:t>A copy of the first 100 words in welsh can be found on our website.  we have also provided those words in lists of 10 at a time. Your child will work on one list at a time in school, moving on when they read and spell the ten words confidently, without having to build each letter or sound individually. </a:t>
            </a:r>
          </a:p>
        </p:txBody>
      </p:sp>
    </p:spTree>
    <p:extLst>
      <p:ext uri="{BB962C8B-B14F-4D97-AF65-F5344CB8AC3E}">
        <p14:creationId xmlns:p14="http://schemas.microsoft.com/office/powerpoint/2010/main" val="3318906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86471" y="176234"/>
            <a:ext cx="11461029" cy="6364325"/>
          </a:xfrm>
          <a:prstGeom prst="rect">
            <a:avLst/>
          </a:prstGeom>
          <a:solidFill>
            <a:schemeClr val="bg1"/>
          </a:solidFill>
        </p:spPr>
      </p:pic>
    </p:spTree>
    <p:extLst>
      <p:ext uri="{BB962C8B-B14F-4D97-AF65-F5344CB8AC3E}">
        <p14:creationId xmlns:p14="http://schemas.microsoft.com/office/powerpoint/2010/main" val="146930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err="1">
                <a:latin typeface="NTPreCursivefk" panose="03000400000000000000" pitchFamily="66" charset="0"/>
              </a:rPr>
              <a:t>Mathemateg</a:t>
            </a:r>
            <a:r>
              <a:rPr lang="en-GB">
                <a:latin typeface="NTPreCursivefk" panose="03000400000000000000" pitchFamily="66" charset="0"/>
              </a:rPr>
              <a:t> </a:t>
            </a:r>
            <a:r>
              <a:rPr lang="en-GB" err="1">
                <a:latin typeface="NTPreCursivefk" panose="03000400000000000000" pitchFamily="66" charset="0"/>
              </a:rPr>
              <a:t>Fawr</a:t>
            </a:r>
            <a:r>
              <a:rPr lang="en-GB">
                <a:latin typeface="NTPreCursivefk" panose="03000400000000000000" pitchFamily="66" charset="0"/>
              </a:rPr>
              <a:t>/Big Maths</a:t>
            </a:r>
          </a:p>
        </p:txBody>
      </p:sp>
      <p:sp>
        <p:nvSpPr>
          <p:cNvPr id="3" name="Content Placeholder 2"/>
          <p:cNvSpPr>
            <a:spLocks noGrp="1"/>
          </p:cNvSpPr>
          <p:nvPr>
            <p:ph idx="1"/>
          </p:nvPr>
        </p:nvSpPr>
        <p:spPr>
          <a:xfrm>
            <a:off x="838200" y="1426232"/>
            <a:ext cx="10515600" cy="4667250"/>
          </a:xfrm>
        </p:spPr>
        <p:txBody>
          <a:bodyPr>
            <a:normAutofit/>
          </a:bodyPr>
          <a:lstStyle/>
          <a:p>
            <a:endParaRPr lang="en-GB" sz="3200"/>
          </a:p>
          <a:p>
            <a:r>
              <a:rPr lang="en-GB" sz="2400" err="1">
                <a:latin typeface="NTPreCursivefk" panose="03000400000000000000" pitchFamily="66" charset="0"/>
              </a:rPr>
              <a:t>Bydd</a:t>
            </a:r>
            <a:r>
              <a:rPr lang="en-GB" sz="2400">
                <a:latin typeface="NTPreCursivefk" panose="03000400000000000000" pitchFamily="66" charset="0"/>
              </a:rPr>
              <a:t> y plant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cymryd</a:t>
            </a:r>
            <a:r>
              <a:rPr lang="en-GB" sz="2400">
                <a:latin typeface="NTPreCursivefk" panose="03000400000000000000" pitchFamily="66" charset="0"/>
              </a:rPr>
              <a:t> </a:t>
            </a:r>
            <a:r>
              <a:rPr lang="en-GB" sz="2400" err="1">
                <a:latin typeface="NTPreCursivefk" panose="03000400000000000000" pitchFamily="66" charset="0"/>
              </a:rPr>
              <a:t>rhan</a:t>
            </a:r>
            <a:r>
              <a:rPr lang="en-GB" sz="2400">
                <a:latin typeface="NTPreCursivefk" panose="03000400000000000000" pitchFamily="66" charset="0"/>
              </a:rPr>
              <a:t> </a:t>
            </a:r>
            <a:r>
              <a:rPr lang="en-GB" sz="2400" err="1">
                <a:latin typeface="NTPreCursivefk" panose="03000400000000000000" pitchFamily="66" charset="0"/>
              </a:rPr>
              <a:t>mewn</a:t>
            </a:r>
            <a:r>
              <a:rPr lang="en-GB" sz="2400">
                <a:latin typeface="NTPreCursivefk" panose="03000400000000000000" pitchFamily="66" charset="0"/>
              </a:rPr>
              <a:t> </a:t>
            </a:r>
            <a:r>
              <a:rPr lang="en-GB" sz="2400" err="1">
                <a:latin typeface="NTPreCursivefk" panose="03000400000000000000" pitchFamily="66" charset="0"/>
              </a:rPr>
              <a:t>sesiynau</a:t>
            </a:r>
            <a:r>
              <a:rPr lang="en-GB" sz="2400">
                <a:latin typeface="NTPreCursivefk" panose="03000400000000000000" pitchFamily="66" charset="0"/>
              </a:rPr>
              <a:t> </a:t>
            </a:r>
            <a:r>
              <a:rPr lang="en-GB" sz="2400" err="1">
                <a:latin typeface="NTPreCursivefk" panose="03000400000000000000" pitchFamily="66" charset="0"/>
              </a:rPr>
              <a:t>Mathemateg</a:t>
            </a:r>
            <a:r>
              <a:rPr lang="en-GB" sz="2400">
                <a:latin typeface="NTPreCursivefk" panose="03000400000000000000" pitchFamily="66" charset="0"/>
              </a:rPr>
              <a:t> </a:t>
            </a:r>
            <a:r>
              <a:rPr lang="en-GB" sz="2400" err="1">
                <a:latin typeface="NTPreCursivefk" panose="03000400000000000000" pitchFamily="66" charset="0"/>
              </a:rPr>
              <a:t>Fawr</a:t>
            </a:r>
            <a:r>
              <a:rPr lang="en-GB" sz="2400">
                <a:latin typeface="NTPreCursivefk" panose="03000400000000000000" pitchFamily="66" charset="0"/>
              </a:rPr>
              <a:t> er </a:t>
            </a:r>
            <a:r>
              <a:rPr lang="en-GB" sz="2400" err="1">
                <a:latin typeface="NTPreCursivefk" panose="03000400000000000000" pitchFamily="66" charset="0"/>
              </a:rPr>
              <a:t>mwyn</a:t>
            </a:r>
            <a:r>
              <a:rPr lang="en-GB" sz="2400">
                <a:latin typeface="NTPreCursivefk" panose="03000400000000000000" pitchFamily="66" charset="0"/>
              </a:rPr>
              <a:t> </a:t>
            </a:r>
            <a:r>
              <a:rPr lang="en-GB" sz="2400" err="1">
                <a:latin typeface="NTPreCursivefk" panose="03000400000000000000" pitchFamily="66" charset="0"/>
              </a:rPr>
              <a:t>cryfhau</a:t>
            </a:r>
            <a:r>
              <a:rPr lang="en-GB" sz="2400">
                <a:latin typeface="NTPreCursivefk" panose="03000400000000000000" pitchFamily="66" charset="0"/>
              </a:rPr>
              <a:t> a </a:t>
            </a:r>
            <a:r>
              <a:rPr lang="en-GB" sz="2400" err="1">
                <a:latin typeface="NTPreCursivefk" panose="03000400000000000000" pitchFamily="66" charset="0"/>
              </a:rPr>
              <a:t>datblygu</a:t>
            </a:r>
            <a:r>
              <a:rPr lang="en-GB" sz="2400">
                <a:latin typeface="NTPreCursivefk" panose="03000400000000000000" pitchFamily="66" charset="0"/>
              </a:rPr>
              <a:t> </a:t>
            </a:r>
            <a:r>
              <a:rPr lang="en-GB" sz="2400" err="1">
                <a:latin typeface="NTPreCursivefk" panose="03000400000000000000" pitchFamily="66" charset="0"/>
              </a:rPr>
              <a:t>sgiliau</a:t>
            </a:r>
            <a:r>
              <a:rPr lang="en-GB" sz="2400">
                <a:latin typeface="NTPreCursivefk" panose="03000400000000000000" pitchFamily="66" charset="0"/>
              </a:rPr>
              <a:t> </a:t>
            </a:r>
            <a:r>
              <a:rPr lang="en-GB" sz="2400" err="1">
                <a:latin typeface="NTPreCursivefk" panose="03000400000000000000" pitchFamily="66" charset="0"/>
              </a:rPr>
              <a:t>rhif</a:t>
            </a:r>
            <a:r>
              <a:rPr lang="en-GB" sz="2400">
                <a:latin typeface="NTPreCursivefk" panose="03000400000000000000" pitchFamily="66" charset="0"/>
              </a:rPr>
              <a:t>.  </a:t>
            </a:r>
            <a:r>
              <a:rPr lang="en-GB" sz="2400" err="1">
                <a:latin typeface="NTPreCursivefk" panose="03000400000000000000" pitchFamily="66" charset="0"/>
              </a:rPr>
              <a:t>Byddant</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mwynhau</a:t>
            </a:r>
            <a:r>
              <a:rPr lang="en-GB" sz="2400">
                <a:latin typeface="NTPreCursivefk" panose="03000400000000000000" pitchFamily="66" charset="0"/>
              </a:rPr>
              <a:t> </a:t>
            </a:r>
            <a:r>
              <a:rPr lang="en-GB" sz="2400" err="1">
                <a:latin typeface="NTPreCursivefk" panose="03000400000000000000" pitchFamily="66" charset="0"/>
              </a:rPr>
              <a:t>cwis</a:t>
            </a:r>
            <a:r>
              <a:rPr lang="en-GB" sz="2400">
                <a:latin typeface="NTPreCursivefk" panose="03000400000000000000" pitchFamily="66" charset="0"/>
              </a:rPr>
              <a:t> bob </a:t>
            </a:r>
            <a:r>
              <a:rPr lang="en-GB" sz="2400" err="1">
                <a:latin typeface="NTPreCursivefk" panose="03000400000000000000" pitchFamily="66" charset="0"/>
              </a:rPr>
              <a:t>Dydd</a:t>
            </a:r>
            <a:r>
              <a:rPr lang="en-GB" sz="2400">
                <a:latin typeface="NTPreCursivefk" panose="03000400000000000000" pitchFamily="66" charset="0"/>
              </a:rPr>
              <a:t> </a:t>
            </a:r>
            <a:r>
              <a:rPr lang="en-GB" sz="2400" err="1">
                <a:latin typeface="NTPreCursivefk" panose="03000400000000000000" pitchFamily="66" charset="0"/>
              </a:rPr>
              <a:t>Gwener</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seiliedig</a:t>
            </a:r>
            <a:r>
              <a:rPr lang="en-GB" sz="2400">
                <a:latin typeface="NTPreCursivefk" panose="03000400000000000000" pitchFamily="66" charset="0"/>
              </a:rPr>
              <a:t> </a:t>
            </a:r>
            <a:r>
              <a:rPr lang="en-GB" sz="2400" err="1">
                <a:latin typeface="NTPreCursivefk" panose="03000400000000000000" pitchFamily="66" charset="0"/>
              </a:rPr>
              <a:t>ar</a:t>
            </a:r>
            <a:r>
              <a:rPr lang="en-GB" sz="2400">
                <a:latin typeface="NTPreCursivefk" panose="03000400000000000000" pitchFamily="66" charset="0"/>
              </a:rPr>
              <a:t> y </a:t>
            </a:r>
            <a:r>
              <a:rPr lang="en-GB" sz="2400" err="1">
                <a:latin typeface="NTPreCursivefk" panose="03000400000000000000" pitchFamily="66" charset="0"/>
              </a:rPr>
              <a:t>gwaith</a:t>
            </a:r>
            <a:r>
              <a:rPr lang="en-GB" sz="2400">
                <a:latin typeface="NTPreCursivefk" panose="03000400000000000000" pitchFamily="66" charset="0"/>
              </a:rPr>
              <a:t> </a:t>
            </a:r>
            <a:r>
              <a:rPr lang="en-GB" sz="2400" err="1">
                <a:latin typeface="NTPreCursivefk" panose="03000400000000000000" pitchFamily="66" charset="0"/>
              </a:rPr>
              <a:t>hwn</a:t>
            </a:r>
            <a:r>
              <a:rPr lang="en-GB" sz="2400">
                <a:latin typeface="NTPreCursivefk" panose="03000400000000000000" pitchFamily="66" charset="0"/>
              </a:rPr>
              <a:t>.  </a:t>
            </a:r>
            <a:r>
              <a:rPr lang="en-GB" sz="2400" err="1">
                <a:latin typeface="NTPreCursivefk" panose="03000400000000000000" pitchFamily="66" charset="0"/>
              </a:rPr>
              <a:t>Byddwn</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danfon</a:t>
            </a:r>
            <a:r>
              <a:rPr lang="en-GB" sz="2400">
                <a:latin typeface="NTPreCursivefk" panose="03000400000000000000" pitchFamily="66" charset="0"/>
              </a:rPr>
              <a:t> y </a:t>
            </a:r>
            <a:r>
              <a:rPr lang="en-GB" sz="2400" err="1">
                <a:latin typeface="NTPreCursivefk" panose="03000400000000000000" pitchFamily="66" charset="0"/>
              </a:rPr>
              <a:t>gwaith</a:t>
            </a:r>
            <a:r>
              <a:rPr lang="en-GB" sz="2400">
                <a:latin typeface="NTPreCursivefk" panose="03000400000000000000" pitchFamily="66" charset="0"/>
              </a:rPr>
              <a:t> </a:t>
            </a:r>
            <a:r>
              <a:rPr lang="en-GB" sz="2400" err="1">
                <a:latin typeface="NTPreCursivefk" panose="03000400000000000000" pitchFamily="66" charset="0"/>
              </a:rPr>
              <a:t>hwn</a:t>
            </a:r>
            <a:r>
              <a:rPr lang="en-GB" sz="2400">
                <a:latin typeface="NTPreCursivefk" panose="03000400000000000000" pitchFamily="66" charset="0"/>
              </a:rPr>
              <a:t> </a:t>
            </a:r>
            <a:r>
              <a:rPr lang="en-GB" sz="2400" err="1">
                <a:latin typeface="NTPreCursivefk" panose="03000400000000000000" pitchFamily="66" charset="0"/>
              </a:rPr>
              <a:t>adref</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ystod</a:t>
            </a:r>
            <a:r>
              <a:rPr lang="en-GB" sz="2400">
                <a:latin typeface="NTPreCursivefk" panose="03000400000000000000" pitchFamily="66" charset="0"/>
              </a:rPr>
              <a:t> </a:t>
            </a:r>
            <a:r>
              <a:rPr lang="en-GB" sz="2400" err="1">
                <a:latin typeface="NTPreCursivefk" panose="03000400000000000000" pitchFamily="66" charset="0"/>
              </a:rPr>
              <a:t>yr</a:t>
            </a:r>
            <a:r>
              <a:rPr lang="en-GB" sz="2400">
                <a:latin typeface="NTPreCursivefk" panose="03000400000000000000" pitchFamily="66" charset="0"/>
              </a:rPr>
              <a:t> </a:t>
            </a:r>
            <a:r>
              <a:rPr lang="en-GB" sz="2400" err="1">
                <a:latin typeface="NTPreCursivefk" panose="03000400000000000000" pitchFamily="66" charset="0"/>
              </a:rPr>
              <a:t>wythnos</a:t>
            </a:r>
            <a:r>
              <a:rPr lang="en-GB" sz="2400">
                <a:latin typeface="NTPreCursivefk" panose="03000400000000000000" pitchFamily="66" charset="0"/>
              </a:rPr>
              <a:t> </a:t>
            </a:r>
            <a:r>
              <a:rPr lang="en-GB" sz="2400" err="1">
                <a:latin typeface="NTPreCursivefk" panose="03000400000000000000" pitchFamily="66" charset="0"/>
              </a:rPr>
              <a:t>ganlynol</a:t>
            </a:r>
            <a:r>
              <a:rPr lang="en-GB" sz="2400">
                <a:latin typeface="NTPreCursivefk" panose="03000400000000000000" pitchFamily="66" charset="0"/>
              </a:rPr>
              <a:t> </a:t>
            </a:r>
            <a:r>
              <a:rPr lang="en-GB" sz="2400" err="1">
                <a:latin typeface="NTPreCursivefk" panose="03000400000000000000" pitchFamily="66" charset="0"/>
              </a:rPr>
              <a:t>gyda</a:t>
            </a:r>
            <a:r>
              <a:rPr lang="en-GB" sz="2400">
                <a:latin typeface="NTPreCursivefk" panose="03000400000000000000" pitchFamily="66" charset="0"/>
              </a:rPr>
              <a:t> </a:t>
            </a:r>
            <a:r>
              <a:rPr lang="en-GB" sz="2400" err="1">
                <a:latin typeface="NTPreCursivefk" panose="03000400000000000000" pitchFamily="66" charset="0"/>
              </a:rPr>
              <a:t>gwaith</a:t>
            </a:r>
            <a:r>
              <a:rPr lang="en-GB" sz="2400">
                <a:latin typeface="NTPreCursivefk" panose="03000400000000000000" pitchFamily="66" charset="0"/>
              </a:rPr>
              <a:t> </a:t>
            </a:r>
            <a:r>
              <a:rPr lang="en-GB" sz="2400" err="1">
                <a:latin typeface="NTPreCursivefk" panose="03000400000000000000" pitchFamily="66" charset="0"/>
              </a:rPr>
              <a:t>targed</a:t>
            </a:r>
            <a:r>
              <a:rPr lang="en-GB" sz="2400">
                <a:latin typeface="NTPreCursivefk" panose="03000400000000000000" pitchFamily="66" charset="0"/>
              </a:rPr>
              <a:t> </a:t>
            </a:r>
            <a:r>
              <a:rPr lang="en-GB" sz="2400" err="1">
                <a:latin typeface="NTPreCursivefk" panose="03000400000000000000" pitchFamily="66" charset="0"/>
              </a:rPr>
              <a:t>wedi’i</a:t>
            </a:r>
            <a:r>
              <a:rPr lang="en-GB" sz="2400">
                <a:latin typeface="NTPreCursivefk" panose="03000400000000000000" pitchFamily="66" charset="0"/>
              </a:rPr>
              <a:t> </a:t>
            </a:r>
            <a:r>
              <a:rPr lang="en-GB" sz="2400" err="1">
                <a:latin typeface="NTPreCursivefk" panose="03000400000000000000" pitchFamily="66" charset="0"/>
              </a:rPr>
              <a:t>cylchu</a:t>
            </a:r>
            <a:r>
              <a:rPr lang="en-GB" sz="2400">
                <a:latin typeface="NTPreCursivefk" panose="03000400000000000000" pitchFamily="66" charset="0"/>
              </a:rPr>
              <a:t>.</a:t>
            </a:r>
          </a:p>
          <a:p>
            <a:endParaRPr lang="en-GB" sz="2400">
              <a:latin typeface="NTPreCursivefk" panose="03000400000000000000" pitchFamily="66" charset="0"/>
            </a:endParaRPr>
          </a:p>
          <a:p>
            <a:r>
              <a:rPr lang="en-GB" sz="2400" i="1">
                <a:latin typeface="NTPreCursivefk" panose="03000400000000000000" pitchFamily="66" charset="0"/>
              </a:rPr>
              <a:t>Children will take part in daily Big Maths sessions to strengthen and develop number skills.  Every Friday they will enjoy a quiz based on this work.  We will send the sheets home during the following week and will have circled work which we will be targeting in school.</a:t>
            </a:r>
          </a:p>
          <a:p>
            <a:endParaRPr lang="en-GB"/>
          </a:p>
        </p:txBody>
      </p:sp>
      <p:pic>
        <p:nvPicPr>
          <p:cNvPr id="2050" name="Picture 2" descr="Welcome and please sign in">
            <a:extLst>
              <a:ext uri="{FF2B5EF4-FFF2-40B4-BE49-F238E27FC236}">
                <a16:creationId xmlns:a16="http://schemas.microsoft.com/office/drawing/2014/main" id="{EC6AEB32-ADA8-43A9-93CA-B62CA4BE84A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664" r="5211"/>
          <a:stretch/>
        </p:blipFill>
        <p:spPr bwMode="auto">
          <a:xfrm>
            <a:off x="327513" y="136476"/>
            <a:ext cx="2401619" cy="16891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B0DC61F-189C-42EF-9924-9A731F128629}"/>
              </a:ext>
            </a:extLst>
          </p:cNvPr>
          <p:cNvSpPr txBox="1"/>
          <p:nvPr/>
        </p:nvSpPr>
        <p:spPr>
          <a:xfrm>
            <a:off x="586574" y="5170152"/>
            <a:ext cx="11018851" cy="1846659"/>
          </a:xfrm>
          <a:prstGeom prst="rect">
            <a:avLst/>
          </a:prstGeom>
          <a:noFill/>
        </p:spPr>
        <p:txBody>
          <a:bodyPr wrap="square" rtlCol="0">
            <a:spAutoFit/>
          </a:bodyPr>
          <a:lstStyle/>
          <a:p>
            <a:r>
              <a:rPr lang="en-GB" sz="1600">
                <a:solidFill>
                  <a:srgbClr val="0563C1"/>
                </a:solidFill>
                <a:hlinkClick r:id="rId3">
                  <a:extLst>
                    <a:ext uri="{A12FA001-AC4F-418D-AE19-62706E023703}">
                      <ahyp:hlinkClr xmlns="" xmlns:ahyp="http://schemas.microsoft.com/office/drawing/2018/hyperlinkcolor" val="tx"/>
                    </a:ext>
                  </a:extLst>
                </a:hlinkClick>
              </a:rPr>
              <a:t>https://www.topmarks.co.uk/Search.aspx?q=100+square+splat</a:t>
            </a:r>
            <a:r>
              <a:rPr lang="en-GB" sz="1600"/>
              <a:t> </a:t>
            </a:r>
          </a:p>
          <a:p>
            <a:endParaRPr lang="en-GB" sz="1600"/>
          </a:p>
          <a:p>
            <a:r>
              <a:rPr lang="en-GB" sz="1600">
                <a:hlinkClick r:id="rId4"/>
              </a:rPr>
              <a:t>https://www.ictgames.com/mobilePage/hundredSq/index.html</a:t>
            </a:r>
            <a:r>
              <a:rPr lang="en-GB" sz="1600"/>
              <a:t> </a:t>
            </a:r>
          </a:p>
          <a:p>
            <a:endParaRPr lang="en-GB" sz="1600"/>
          </a:p>
          <a:p>
            <a:r>
              <a:rPr lang="en-GB" sz="1600">
                <a:hlinkClick r:id="rId5"/>
              </a:rPr>
              <a:t>https://ttrockstars.com/</a:t>
            </a:r>
            <a:r>
              <a:rPr lang="en-GB" sz="1600"/>
              <a:t> </a:t>
            </a:r>
          </a:p>
          <a:p>
            <a:r>
              <a:rPr lang="en-GB" sz="1600">
                <a:hlinkClick r:id="rId6"/>
              </a:rPr>
              <a:t>https://play.numbots.com/#/intro</a:t>
            </a:r>
            <a:r>
              <a:rPr lang="en-GB" sz="1600"/>
              <a:t> </a:t>
            </a:r>
          </a:p>
          <a:p>
            <a:endParaRPr lang="en-GB"/>
          </a:p>
        </p:txBody>
      </p:sp>
    </p:spTree>
    <p:extLst>
      <p:ext uri="{BB962C8B-B14F-4D97-AF65-F5344CB8AC3E}">
        <p14:creationId xmlns:p14="http://schemas.microsoft.com/office/powerpoint/2010/main" val="2254413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4" descr="Times Tables Rock Stars: Play">
            <a:extLst>
              <a:ext uri="{FF2B5EF4-FFF2-40B4-BE49-F238E27FC236}">
                <a16:creationId xmlns:a16="http://schemas.microsoft.com/office/drawing/2014/main" id="{EDC31025-CB35-431A-84CA-0C34CEE75C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0618" y="75728"/>
            <a:ext cx="1590813" cy="1202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8C6DB7FB-CB8C-40C4-B97B-CC6F414DFA26}"/>
              </a:ext>
            </a:extLst>
          </p:cNvPr>
          <p:cNvSpPr>
            <a:spLocks noGrp="1"/>
          </p:cNvSpPr>
          <p:nvPr>
            <p:ph type="body" sz="half" idx="2"/>
          </p:nvPr>
        </p:nvSpPr>
        <p:spPr>
          <a:xfrm>
            <a:off x="241910" y="1115466"/>
            <a:ext cx="11613538" cy="3473404"/>
          </a:xfrm>
          <a:ln w="19050">
            <a:noFill/>
          </a:ln>
        </p:spPr>
        <p:txBody>
          <a:bodyPr>
            <a:normAutofit fontScale="25000" lnSpcReduction="20000"/>
          </a:bodyPr>
          <a:lstStyle/>
          <a:p>
            <a:endParaRPr lang="en-GB" sz="1400">
              <a:latin typeface="Comic Sans MS" panose="030F0702030302020204" pitchFamily="66" charset="0"/>
            </a:endParaRPr>
          </a:p>
          <a:p>
            <a:pPr>
              <a:lnSpc>
                <a:spcPct val="120000"/>
              </a:lnSpc>
            </a:pPr>
            <a:r>
              <a:rPr lang="en-GB" sz="8000">
                <a:latin typeface="NTPreCursivefk" panose="03000400000000000000" pitchFamily="66" charset="0"/>
              </a:rPr>
              <a:t>Your child will Your child’s </a:t>
            </a:r>
            <a:r>
              <a:rPr lang="en-GB" sz="8000" err="1">
                <a:latin typeface="NTPreCursivefk" panose="03000400000000000000" pitchFamily="66" charset="0"/>
              </a:rPr>
              <a:t>Numbots</a:t>
            </a:r>
            <a:r>
              <a:rPr lang="en-GB" sz="8000">
                <a:latin typeface="NTPreCursivefk" panose="03000400000000000000" pitchFamily="66" charset="0"/>
              </a:rPr>
              <a:t> login details also allow them to log in to </a:t>
            </a:r>
            <a:r>
              <a:rPr lang="en-GB" sz="8000" err="1">
                <a:latin typeface="NTPreCursivefk" panose="03000400000000000000" pitchFamily="66" charset="0"/>
              </a:rPr>
              <a:t>TimesTablesRocks</a:t>
            </a:r>
            <a:r>
              <a:rPr lang="en-GB" sz="8000">
                <a:latin typeface="NTPreCursivefk" panose="03000400000000000000" pitchFamily="66" charset="0"/>
              </a:rPr>
              <a:t> online. Here they can practise their times tables facts. </a:t>
            </a:r>
          </a:p>
          <a:p>
            <a:pPr>
              <a:lnSpc>
                <a:spcPct val="120000"/>
              </a:lnSpc>
            </a:pPr>
            <a:r>
              <a:rPr lang="en-GB" sz="8000">
                <a:latin typeface="NTPreCursivefk" panose="03000400000000000000" pitchFamily="66" charset="0"/>
              </a:rPr>
              <a:t>The programme automatically generates the tables facts that </a:t>
            </a:r>
            <a:r>
              <a:rPr lang="en-GB" sz="8000" b="1">
                <a:latin typeface="NTPreCursivefk" panose="03000400000000000000" pitchFamily="66" charset="0"/>
              </a:rPr>
              <a:t>your</a:t>
            </a:r>
            <a:r>
              <a:rPr lang="en-GB" sz="8000">
                <a:latin typeface="NTPreCursivefk" panose="03000400000000000000" pitchFamily="66" charset="0"/>
              </a:rPr>
              <a:t> child needs to practise so they should not be given questions on tables that they have not yet started. It is important that they work through the questions themselves since it will generate facts too difficult for them if someone else has answered correctly facts that they themselves didn’t know. </a:t>
            </a:r>
          </a:p>
          <a:p>
            <a:pPr>
              <a:lnSpc>
                <a:spcPct val="120000"/>
              </a:lnSpc>
            </a:pPr>
            <a:r>
              <a:rPr lang="en-GB" sz="8000">
                <a:latin typeface="NTPreCursivefk" panose="03000400000000000000" pitchFamily="66" charset="0"/>
              </a:rPr>
              <a:t>When they reach a certain level the programme will generate division facts too.</a:t>
            </a:r>
          </a:p>
          <a:p>
            <a:pPr>
              <a:lnSpc>
                <a:spcPct val="120000"/>
              </a:lnSpc>
            </a:pPr>
            <a:r>
              <a:rPr lang="en-GB" sz="8000">
                <a:latin typeface="NTPreCursivefk" panose="03000400000000000000" pitchFamily="66" charset="0"/>
              </a:rPr>
              <a:t>Children can practise in the ‘garage’ where they earn coins that they can spend in the shop. They can buy items for their avatar.</a:t>
            </a:r>
          </a:p>
          <a:p>
            <a:pPr>
              <a:lnSpc>
                <a:spcPct val="120000"/>
              </a:lnSpc>
            </a:pPr>
            <a:r>
              <a:rPr lang="en-GB" sz="8000">
                <a:latin typeface="NTPreCursivefk" panose="03000400000000000000" pitchFamily="66" charset="0"/>
              </a:rPr>
              <a:t>They can also play against children in the class, the school and in other schools.</a:t>
            </a:r>
          </a:p>
        </p:txBody>
      </p:sp>
      <p:sp>
        <p:nvSpPr>
          <p:cNvPr id="8" name="Text Placeholder 3">
            <a:extLst>
              <a:ext uri="{FF2B5EF4-FFF2-40B4-BE49-F238E27FC236}">
                <a16:creationId xmlns:a16="http://schemas.microsoft.com/office/drawing/2014/main" id="{3618C560-0412-401D-8ABE-0ABECBFD1F24}"/>
              </a:ext>
            </a:extLst>
          </p:cNvPr>
          <p:cNvSpPr txBox="1">
            <a:spLocks/>
          </p:cNvSpPr>
          <p:nvPr/>
        </p:nvSpPr>
        <p:spPr>
          <a:xfrm>
            <a:off x="241910" y="5796578"/>
            <a:ext cx="4090466" cy="129233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1800">
                <a:latin typeface="NTPreCursivefk" panose="03000400000000000000" pitchFamily="66" charset="0"/>
              </a:rPr>
              <a:t>Tables facts </a:t>
            </a:r>
            <a:r>
              <a:rPr lang="en-GB">
                <a:latin typeface="NTPreCursivefk" panose="03000400000000000000" pitchFamily="66" charset="0"/>
              </a:rPr>
              <a:t>can</a:t>
            </a:r>
            <a:r>
              <a:rPr lang="en-GB" sz="1800">
                <a:latin typeface="NTPreCursivefk" panose="03000400000000000000" pitchFamily="66" charset="0"/>
              </a:rPr>
              <a:t> also be practised on J2Blast on J2E on HWB.</a:t>
            </a:r>
          </a:p>
        </p:txBody>
      </p:sp>
      <p:pic>
        <p:nvPicPr>
          <p:cNvPr id="3076" name="Picture 4" descr="j2blast Maths Summer Challenge – Ysgol-Pennant">
            <a:extLst>
              <a:ext uri="{FF2B5EF4-FFF2-40B4-BE49-F238E27FC236}">
                <a16:creationId xmlns:a16="http://schemas.microsoft.com/office/drawing/2014/main" id="{3C10BD02-ACD5-46C2-B06C-E0A932E16C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72674" y="4553052"/>
            <a:ext cx="934774" cy="8509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 Placeholder 3">
            <a:extLst>
              <a:ext uri="{FF2B5EF4-FFF2-40B4-BE49-F238E27FC236}">
                <a16:creationId xmlns:a16="http://schemas.microsoft.com/office/drawing/2014/main" id="{B672FB6D-2734-47FD-B78F-BA445E9621E8}"/>
              </a:ext>
            </a:extLst>
          </p:cNvPr>
          <p:cNvSpPr txBox="1">
            <a:spLocks/>
          </p:cNvSpPr>
          <p:nvPr/>
        </p:nvSpPr>
        <p:spPr>
          <a:xfrm>
            <a:off x="5649427" y="5680928"/>
            <a:ext cx="6206021" cy="1674273"/>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a:latin typeface="NTPreCursivefk" panose="03000400000000000000" pitchFamily="66" charset="0"/>
              </a:rPr>
              <a:t>Hit the Button can be played online and can also be downloaded as an app.</a:t>
            </a:r>
          </a:p>
          <a:p>
            <a:r>
              <a:rPr lang="en-GB">
                <a:latin typeface="NTPreCursivefk" panose="03000400000000000000" pitchFamily="66" charset="0"/>
              </a:rPr>
              <a:t>To practise tables facts, go to the menu and select ‘Times Tables’ and then the table that you want to practise</a:t>
            </a:r>
            <a:r>
              <a:rPr lang="en-GB" sz="1800">
                <a:latin typeface="NTPreCursivefk" panose="03000400000000000000" pitchFamily="66" charset="0"/>
              </a:rPr>
              <a:t>. </a:t>
            </a:r>
          </a:p>
        </p:txBody>
      </p:sp>
      <p:pic>
        <p:nvPicPr>
          <p:cNvPr id="7" name="Picture 6" descr="Hit the Button Math - Apps on Google Play">
            <a:extLst>
              <a:ext uri="{FF2B5EF4-FFF2-40B4-BE49-F238E27FC236}">
                <a16:creationId xmlns:a16="http://schemas.microsoft.com/office/drawing/2014/main" id="{9E79FCFE-3CED-45CB-9998-DB0B37E558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39010" y="4588870"/>
            <a:ext cx="934774" cy="934774"/>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878E0CC-AB35-45E7-BD9D-5E0468661218}"/>
              </a:ext>
            </a:extLst>
          </p:cNvPr>
          <p:cNvSpPr txBox="1"/>
          <p:nvPr/>
        </p:nvSpPr>
        <p:spPr>
          <a:xfrm>
            <a:off x="1346597" y="92133"/>
            <a:ext cx="8440469" cy="646331"/>
          </a:xfrm>
          <a:prstGeom prst="rect">
            <a:avLst/>
          </a:prstGeom>
          <a:noFill/>
        </p:spPr>
        <p:txBody>
          <a:bodyPr wrap="square">
            <a:spAutoFit/>
          </a:bodyPr>
          <a:lstStyle/>
          <a:p>
            <a:r>
              <a:rPr lang="en-GB" sz="3600">
                <a:latin typeface="NTPreCursivefk" panose="03000400000000000000" pitchFamily="66" charset="0"/>
              </a:rPr>
              <a:t>Learning and practising Times Tables Facts</a:t>
            </a:r>
          </a:p>
        </p:txBody>
      </p:sp>
      <p:pic>
        <p:nvPicPr>
          <p:cNvPr id="4100" name="Picture 4" descr="NumBots | Welcome to the NumBlo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396272" y="3940469"/>
            <a:ext cx="2389813" cy="122516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204212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27100" y="0"/>
            <a:ext cx="10515600" cy="1325563"/>
          </a:xfrm>
        </p:spPr>
        <p:txBody>
          <a:bodyPr/>
          <a:lstStyle/>
          <a:p>
            <a:pPr algn="ctr"/>
            <a:r>
              <a:rPr lang="en-GB" b="1" err="1">
                <a:latin typeface="NTPreCursivefk" panose="03000400000000000000" pitchFamily="66" charset="0"/>
              </a:rPr>
              <a:t>Addysg</a:t>
            </a:r>
            <a:r>
              <a:rPr lang="en-GB" b="1">
                <a:latin typeface="NTPreCursivefk" panose="03000400000000000000" pitchFamily="66" charset="0"/>
              </a:rPr>
              <a:t> </a:t>
            </a:r>
            <a:r>
              <a:rPr lang="en-GB" b="1" err="1">
                <a:latin typeface="NTPreCursivefk" panose="03000400000000000000" pitchFamily="66" charset="0"/>
              </a:rPr>
              <a:t>Gorfforol</a:t>
            </a:r>
            <a:r>
              <a:rPr lang="en-GB" b="1">
                <a:latin typeface="NTPreCursivefk" panose="03000400000000000000" pitchFamily="66" charset="0"/>
              </a:rPr>
              <a:t> </a:t>
            </a:r>
          </a:p>
        </p:txBody>
      </p:sp>
      <p:sp>
        <p:nvSpPr>
          <p:cNvPr id="3" name="Content Placeholder 2"/>
          <p:cNvSpPr>
            <a:spLocks noGrp="1"/>
          </p:cNvSpPr>
          <p:nvPr>
            <p:ph idx="1"/>
          </p:nvPr>
        </p:nvSpPr>
        <p:spPr>
          <a:xfrm>
            <a:off x="167468" y="1102614"/>
            <a:ext cx="11021232" cy="1817568"/>
          </a:xfrm>
        </p:spPr>
        <p:txBody>
          <a:bodyPr>
            <a:normAutofit/>
          </a:bodyPr>
          <a:lstStyle/>
          <a:p>
            <a:pPr marL="0" indent="0">
              <a:buNone/>
            </a:pPr>
            <a:endParaRPr lang="en-GB" i="1" dirty="0">
              <a:latin typeface="NTPreCursivefk" panose="03000400000000000000" pitchFamily="66" charset="0"/>
            </a:endParaRPr>
          </a:p>
          <a:p>
            <a:r>
              <a:rPr lang="en-GB" dirty="0" err="1">
                <a:latin typeface="NTPreCursivefk" panose="03000400000000000000" pitchFamily="66" charset="0"/>
              </a:rPr>
              <a:t>Bydd</a:t>
            </a:r>
            <a:r>
              <a:rPr lang="en-GB" dirty="0">
                <a:latin typeface="NTPreCursivefk" panose="03000400000000000000" pitchFamily="66" charset="0"/>
              </a:rPr>
              <a:t> </a:t>
            </a:r>
            <a:r>
              <a:rPr lang="en-GB" dirty="0" err="1">
                <a:latin typeface="NTPreCursivefk" panose="03000400000000000000" pitchFamily="66" charset="0"/>
              </a:rPr>
              <a:t>angen</a:t>
            </a:r>
            <a:r>
              <a:rPr lang="en-GB" dirty="0">
                <a:latin typeface="NTPreCursivefk" panose="03000400000000000000" pitchFamily="66" charset="0"/>
              </a:rPr>
              <a:t> </a:t>
            </a:r>
            <a:r>
              <a:rPr lang="en-GB" dirty="0" err="1">
                <a:latin typeface="NTPreCursivefk" panose="03000400000000000000" pitchFamily="66" charset="0"/>
              </a:rPr>
              <a:t>dod</a:t>
            </a:r>
            <a:r>
              <a:rPr lang="en-GB" dirty="0">
                <a:latin typeface="NTPreCursivefk" panose="03000400000000000000" pitchFamily="66" charset="0"/>
              </a:rPr>
              <a:t> </a:t>
            </a:r>
            <a:r>
              <a:rPr lang="en-GB" dirty="0" err="1">
                <a:latin typeface="NTPreCursivefk" panose="03000400000000000000" pitchFamily="66" charset="0"/>
              </a:rPr>
              <a:t>gwisgo</a:t>
            </a:r>
            <a:r>
              <a:rPr lang="en-GB" dirty="0">
                <a:latin typeface="NTPreCursivefk" panose="03000400000000000000" pitchFamily="66" charset="0"/>
              </a:rPr>
              <a:t> </a:t>
            </a:r>
            <a:r>
              <a:rPr lang="en-GB" dirty="0" err="1">
                <a:latin typeface="NTPreCursivefk" panose="03000400000000000000" pitchFamily="66" charset="0"/>
              </a:rPr>
              <a:t>gwisg</a:t>
            </a:r>
            <a:r>
              <a:rPr lang="en-GB" dirty="0">
                <a:latin typeface="NTPreCursivefk" panose="03000400000000000000" pitchFamily="66" charset="0"/>
              </a:rPr>
              <a:t> </a:t>
            </a:r>
            <a:r>
              <a:rPr lang="en-GB" dirty="0" err="1">
                <a:latin typeface="NTPreCursivefk" panose="03000400000000000000" pitchFamily="66" charset="0"/>
              </a:rPr>
              <a:t>ymarfer</a:t>
            </a:r>
            <a:r>
              <a:rPr lang="en-GB" dirty="0">
                <a:latin typeface="NTPreCursivefk" panose="03000400000000000000" pitchFamily="66" charset="0"/>
              </a:rPr>
              <a:t> </a:t>
            </a:r>
            <a:r>
              <a:rPr lang="en-GB" dirty="0" err="1">
                <a:latin typeface="NTPreCursivefk" panose="03000400000000000000" pitchFamily="66" charset="0"/>
              </a:rPr>
              <a:t>corff</a:t>
            </a:r>
            <a:r>
              <a:rPr lang="en-GB" dirty="0">
                <a:latin typeface="NTPreCursivefk" panose="03000400000000000000" pitchFamily="66" charset="0"/>
              </a:rPr>
              <a:t> ac </a:t>
            </a:r>
            <a:r>
              <a:rPr lang="en-GB" dirty="0" err="1">
                <a:latin typeface="NTPreCursivefk" panose="03000400000000000000" pitchFamily="66" charset="0"/>
              </a:rPr>
              <a:t>esgidiau</a:t>
            </a:r>
            <a:r>
              <a:rPr lang="en-GB" dirty="0">
                <a:latin typeface="NTPreCursivefk" panose="03000400000000000000" pitchFamily="66" charset="0"/>
              </a:rPr>
              <a:t> </a:t>
            </a:r>
            <a:r>
              <a:rPr lang="en-GB" dirty="0" err="1">
                <a:latin typeface="NTPreCursivefk" panose="03000400000000000000" pitchFamily="66" charset="0"/>
              </a:rPr>
              <a:t>addas</a:t>
            </a:r>
            <a:r>
              <a:rPr lang="en-GB" dirty="0">
                <a:latin typeface="NTPreCursivefk" panose="03000400000000000000" pitchFamily="66" charset="0"/>
              </a:rPr>
              <a:t> </a:t>
            </a:r>
            <a:r>
              <a:rPr lang="en-GB" dirty="0" err="1">
                <a:latin typeface="NTPreCursivefk" panose="03000400000000000000" pitchFamily="66" charset="0"/>
              </a:rPr>
              <a:t>ar</a:t>
            </a:r>
            <a:r>
              <a:rPr lang="en-GB" dirty="0">
                <a:latin typeface="NTPreCursivefk" panose="03000400000000000000" pitchFamily="66" charset="0"/>
              </a:rPr>
              <a:t> y </a:t>
            </a:r>
            <a:r>
              <a:rPr lang="en-GB" dirty="0" err="1">
                <a:latin typeface="NTPreCursivefk" panose="03000400000000000000" pitchFamily="66" charset="0"/>
              </a:rPr>
              <a:t>diwrnod</a:t>
            </a:r>
            <a:r>
              <a:rPr lang="en-GB" dirty="0">
                <a:latin typeface="NTPreCursivefk" panose="03000400000000000000" pitchFamily="66" charset="0"/>
              </a:rPr>
              <a:t> </a:t>
            </a:r>
            <a:r>
              <a:rPr lang="en-GB" dirty="0" err="1">
                <a:latin typeface="NTPreCursivefk" panose="03000400000000000000" pitchFamily="66" charset="0"/>
              </a:rPr>
              <a:t>priodol</a:t>
            </a:r>
            <a:r>
              <a:rPr lang="en-GB" dirty="0">
                <a:latin typeface="NTPreCursivefk" panose="03000400000000000000" pitchFamily="66" charset="0"/>
              </a:rPr>
              <a:t>./ </a:t>
            </a:r>
            <a:r>
              <a:rPr lang="en-GB" i="1" dirty="0">
                <a:latin typeface="NTPreCursivefk" panose="03000400000000000000" pitchFamily="66" charset="0"/>
              </a:rPr>
              <a:t>Children will need to wear </a:t>
            </a:r>
            <a:r>
              <a:rPr lang="en-GB" i="1" dirty="0" err="1">
                <a:latin typeface="NTPreCursivefk" panose="03000400000000000000" pitchFamily="66" charset="0"/>
              </a:rPr>
              <a:t>p.e.</a:t>
            </a:r>
            <a:r>
              <a:rPr lang="en-GB" i="1" dirty="0">
                <a:latin typeface="NTPreCursivefk" panose="03000400000000000000" pitchFamily="66" charset="0"/>
              </a:rPr>
              <a:t> kit and shoes on the appropriate day.</a:t>
            </a:r>
          </a:p>
        </p:txBody>
      </p:sp>
      <p:pic>
        <p:nvPicPr>
          <p:cNvPr id="4" name="Picture 3"/>
          <p:cNvPicPr>
            <a:picLocks noChangeAspect="1"/>
          </p:cNvPicPr>
          <p:nvPr/>
        </p:nvPicPr>
        <p:blipFill>
          <a:blip r:embed="rId2"/>
          <a:stretch>
            <a:fillRect/>
          </a:stretch>
        </p:blipFill>
        <p:spPr>
          <a:xfrm>
            <a:off x="10919919" y="230188"/>
            <a:ext cx="867762" cy="1299014"/>
          </a:xfrm>
          <a:prstGeom prst="rect">
            <a:avLst/>
          </a:prstGeom>
        </p:spPr>
      </p:pic>
      <p:sp>
        <p:nvSpPr>
          <p:cNvPr id="5" name="Rectangle 4"/>
          <p:cNvSpPr/>
          <p:nvPr/>
        </p:nvSpPr>
        <p:spPr>
          <a:xfrm>
            <a:off x="1254171" y="3492062"/>
            <a:ext cx="8105730" cy="1384995"/>
          </a:xfrm>
          <a:prstGeom prst="rect">
            <a:avLst/>
          </a:prstGeom>
        </p:spPr>
        <p:txBody>
          <a:bodyPr wrap="square">
            <a:spAutoFit/>
          </a:bodyPr>
          <a:lstStyle/>
          <a:p>
            <a:pPr lvl="0"/>
            <a:r>
              <a:rPr lang="en-GB" sz="2800" dirty="0"/>
              <a:t>-</a:t>
            </a:r>
            <a:r>
              <a:rPr lang="en-GB" sz="2800" dirty="0" err="1">
                <a:latin typeface="NTPreCursivefk" panose="03000400000000000000" pitchFamily="66" charset="0"/>
              </a:rPr>
              <a:t>Dosbarth</a:t>
            </a:r>
            <a:r>
              <a:rPr lang="en-GB" sz="2800" dirty="0">
                <a:latin typeface="NTPreCursivefk" panose="03000400000000000000" pitchFamily="66" charset="0"/>
              </a:rPr>
              <a:t> Mrs Cox </a:t>
            </a:r>
            <a:r>
              <a:rPr lang="en-GB" sz="2800" dirty="0" smtClean="0">
                <a:latin typeface="NTPreCursivefk" panose="03000400000000000000" pitchFamily="66" charset="0"/>
              </a:rPr>
              <a:t>–</a:t>
            </a:r>
            <a:r>
              <a:rPr lang="en-GB" sz="2800" dirty="0" err="1" smtClean="0">
                <a:latin typeface="NTPreCursivefk" panose="03000400000000000000" pitchFamily="66" charset="0"/>
              </a:rPr>
              <a:t>Dydd</a:t>
            </a:r>
            <a:r>
              <a:rPr lang="en-GB" sz="2800" dirty="0" smtClean="0">
                <a:latin typeface="NTPreCursivefk" panose="03000400000000000000" pitchFamily="66" charset="0"/>
              </a:rPr>
              <a:t> </a:t>
            </a:r>
            <a:r>
              <a:rPr lang="en-GB" sz="2800" dirty="0" err="1">
                <a:latin typeface="NTPreCursivefk" panose="03000400000000000000" pitchFamily="66" charset="0"/>
              </a:rPr>
              <a:t>Gwener</a:t>
            </a:r>
            <a:r>
              <a:rPr lang="en-GB" sz="2800" dirty="0">
                <a:latin typeface="NTPreCursivefk" panose="03000400000000000000" pitchFamily="66" charset="0"/>
              </a:rPr>
              <a:t>.</a:t>
            </a:r>
          </a:p>
          <a:p>
            <a:pPr lvl="0"/>
            <a:endParaRPr lang="en-GB" sz="2800" dirty="0">
              <a:latin typeface="NTPreCursivefk" panose="03000400000000000000" pitchFamily="66" charset="0"/>
            </a:endParaRPr>
          </a:p>
          <a:p>
            <a:pPr lvl="0"/>
            <a:r>
              <a:rPr lang="en-GB" sz="2800" dirty="0">
                <a:latin typeface="NTPreCursivefk" panose="03000400000000000000" pitchFamily="66" charset="0"/>
              </a:rPr>
              <a:t>-</a:t>
            </a:r>
            <a:r>
              <a:rPr lang="en-GB" sz="2800" dirty="0" err="1">
                <a:latin typeface="NTPreCursivefk" panose="03000400000000000000" pitchFamily="66" charset="0"/>
              </a:rPr>
              <a:t>Dosbarth</a:t>
            </a:r>
            <a:r>
              <a:rPr lang="en-GB" sz="2800" dirty="0">
                <a:latin typeface="NTPreCursivefk" panose="03000400000000000000" pitchFamily="66" charset="0"/>
              </a:rPr>
              <a:t> </a:t>
            </a:r>
            <a:r>
              <a:rPr lang="en-GB" sz="2800" dirty="0" smtClean="0">
                <a:latin typeface="NTPreCursivefk" panose="03000400000000000000" pitchFamily="66" charset="0"/>
              </a:rPr>
              <a:t>Mrs Rees-Morgan </a:t>
            </a:r>
            <a:r>
              <a:rPr lang="en-GB" sz="2800" dirty="0">
                <a:latin typeface="NTPreCursivefk" panose="03000400000000000000" pitchFamily="66" charset="0"/>
              </a:rPr>
              <a:t>– </a:t>
            </a:r>
            <a:r>
              <a:rPr lang="en-GB" sz="2800" dirty="0" err="1">
                <a:latin typeface="NTPreCursivefk" panose="03000400000000000000" pitchFamily="66" charset="0"/>
              </a:rPr>
              <a:t>Dydd</a:t>
            </a:r>
            <a:r>
              <a:rPr lang="en-GB" sz="2800" dirty="0">
                <a:latin typeface="NTPreCursivefk" panose="03000400000000000000" pitchFamily="66" charset="0"/>
              </a:rPr>
              <a:t> </a:t>
            </a:r>
            <a:r>
              <a:rPr lang="en-GB" sz="2800" smtClean="0">
                <a:latin typeface="NTPreCursivefk" panose="03000400000000000000" pitchFamily="66" charset="0"/>
              </a:rPr>
              <a:t>Llun</a:t>
            </a:r>
            <a:endParaRPr lang="en-GB" sz="2800" dirty="0">
              <a:latin typeface="NTPreCursivefk" panose="03000400000000000000" pitchFamily="66" charset="0"/>
            </a:endParaRPr>
          </a:p>
        </p:txBody>
      </p:sp>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4414" t="14084" r="8600" b="6413"/>
          <a:stretch/>
        </p:blipFill>
        <p:spPr bwMode="auto">
          <a:xfrm>
            <a:off x="9359901" y="3695701"/>
            <a:ext cx="2717800" cy="2806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0995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p:cNvSpPr txBox="1"/>
          <p:nvPr/>
        </p:nvSpPr>
        <p:spPr>
          <a:xfrm>
            <a:off x="251520" y="886271"/>
            <a:ext cx="10947400" cy="4893647"/>
          </a:xfrm>
          <a:prstGeom prst="rect">
            <a:avLst/>
          </a:prstGeom>
          <a:noFill/>
        </p:spPr>
        <p:txBody>
          <a:bodyPr wrap="square" rtlCol="0">
            <a:spAutoFit/>
          </a:bodyPr>
          <a:lstStyle/>
          <a:p>
            <a:pPr fontAlgn="base"/>
            <a:r>
              <a:rPr lang="en-US" sz="2600" dirty="0" err="1">
                <a:solidFill>
                  <a:srgbClr val="000000"/>
                </a:solidFill>
                <a:latin typeface="NTPreCursivefk" panose="03000400000000000000" pitchFamily="66" charset="0"/>
              </a:rPr>
              <a:t>Prif</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bwriad</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Ysgol</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Goed</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yw</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i</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annog</a:t>
            </a:r>
            <a:r>
              <a:rPr lang="en-US" sz="2600" dirty="0">
                <a:solidFill>
                  <a:srgbClr val="000000"/>
                </a:solidFill>
                <a:latin typeface="NTPreCursivefk" panose="03000400000000000000" pitchFamily="66" charset="0"/>
              </a:rPr>
              <a:t> plant </a:t>
            </a:r>
            <a:r>
              <a:rPr lang="en-US" sz="2600" dirty="0" err="1">
                <a:solidFill>
                  <a:srgbClr val="000000"/>
                </a:solidFill>
                <a:latin typeface="NTPreCursivefk" panose="03000400000000000000" pitchFamily="66" charset="0"/>
              </a:rPr>
              <a:t>i</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fwynhau</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gwerthfawrogi</a:t>
            </a:r>
            <a:r>
              <a:rPr lang="en-US" sz="2600" dirty="0">
                <a:solidFill>
                  <a:srgbClr val="000000"/>
                </a:solidFill>
                <a:latin typeface="NTPreCursivefk" panose="03000400000000000000" pitchFamily="66" charset="0"/>
              </a:rPr>
              <a:t> a </a:t>
            </a:r>
            <a:r>
              <a:rPr lang="en-US" sz="2600" dirty="0" err="1">
                <a:solidFill>
                  <a:srgbClr val="000000"/>
                </a:solidFill>
                <a:latin typeface="NTPreCursivefk" panose="03000400000000000000" pitchFamily="66" charset="0"/>
              </a:rPr>
              <a:t>chwilota</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yn</a:t>
            </a:r>
            <a:r>
              <a:rPr lang="en-US" sz="2600" dirty="0">
                <a:solidFill>
                  <a:srgbClr val="000000"/>
                </a:solidFill>
                <a:latin typeface="NTPreCursivefk" panose="03000400000000000000" pitchFamily="66" charset="0"/>
              </a:rPr>
              <a:t> y </a:t>
            </a:r>
            <a:r>
              <a:rPr lang="en-US" sz="2600" dirty="0" err="1">
                <a:solidFill>
                  <a:srgbClr val="000000"/>
                </a:solidFill>
                <a:latin typeface="NTPreCursivefk" panose="03000400000000000000" pitchFamily="66" charset="0"/>
              </a:rPr>
              <a:t>byd</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natur</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Mae’n</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cynnig</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cyfleoedd</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i</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blant</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ddatblygu</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eu</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strwythur</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holistaidd</a:t>
            </a:r>
            <a:r>
              <a:rPr lang="en-US" sz="2600" dirty="0">
                <a:solidFill>
                  <a:srgbClr val="000000"/>
                </a:solidFill>
                <a:latin typeface="NTPreCursivefk" panose="03000400000000000000" pitchFamily="66" charset="0"/>
              </a:rPr>
              <a:t> ac </a:t>
            </a:r>
            <a:r>
              <a:rPr lang="en-US" sz="2600" dirty="0" err="1">
                <a:solidFill>
                  <a:srgbClr val="000000"/>
                </a:solidFill>
                <a:latin typeface="NTPreCursivefk" panose="03000400000000000000" pitchFamily="66" charset="0"/>
              </a:rPr>
              <a:t>i</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asesu</a:t>
            </a:r>
            <a:r>
              <a:rPr lang="en-US" sz="2600" dirty="0">
                <a:solidFill>
                  <a:srgbClr val="000000"/>
                </a:solidFill>
                <a:latin typeface="NTPreCursivefk" panose="03000400000000000000" pitchFamily="66" charset="0"/>
              </a:rPr>
              <a:t> a </a:t>
            </a:r>
            <a:r>
              <a:rPr lang="en-US" sz="2600" dirty="0" err="1">
                <a:solidFill>
                  <a:srgbClr val="000000"/>
                </a:solidFill>
                <a:latin typeface="NTPreCursivefk" panose="03000400000000000000" pitchFamily="66" charset="0"/>
              </a:rPr>
              <a:t>rheoli</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risg</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yn</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annibynnol</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Yn</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ganolog</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i</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hyn</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mae’r</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amgylchedd</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drwy</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brofi’r</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tymhorau</a:t>
            </a:r>
            <a:r>
              <a:rPr lang="en-US" sz="2600" dirty="0">
                <a:solidFill>
                  <a:srgbClr val="000000"/>
                </a:solidFill>
                <a:latin typeface="NTPreCursivefk" panose="03000400000000000000" pitchFamily="66" charset="0"/>
              </a:rPr>
              <a:t> a </a:t>
            </a:r>
            <a:r>
              <a:rPr lang="en-US" sz="2600" dirty="0" err="1">
                <a:solidFill>
                  <a:srgbClr val="000000"/>
                </a:solidFill>
                <a:latin typeface="NTPreCursivefk" panose="03000400000000000000" pitchFamily="66" charset="0"/>
              </a:rPr>
              <a:t>rhyfeddodau’r</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byd</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natur</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o’u</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cwmpas</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Magu</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hyder</a:t>
            </a:r>
            <a:r>
              <a:rPr lang="en-US" sz="2600" dirty="0">
                <a:solidFill>
                  <a:srgbClr val="000000"/>
                </a:solidFill>
                <a:latin typeface="NTPreCursivefk" panose="03000400000000000000" pitchFamily="66" charset="0"/>
              </a:rPr>
              <a:t> a </a:t>
            </a:r>
            <a:r>
              <a:rPr lang="en-US" sz="2600" dirty="0" err="1">
                <a:solidFill>
                  <a:srgbClr val="000000"/>
                </a:solidFill>
                <a:latin typeface="NTPreCursivefk" panose="03000400000000000000" pitchFamily="66" charset="0"/>
              </a:rPr>
              <a:t>pharch</a:t>
            </a:r>
            <a:r>
              <a:rPr lang="en-US" sz="2600" dirty="0">
                <a:solidFill>
                  <a:srgbClr val="000000"/>
                </a:solidFill>
                <a:latin typeface="NTPreCursivefk" panose="03000400000000000000" pitchFamily="66" charset="0"/>
              </a:rPr>
              <a:t> at </a:t>
            </a:r>
            <a:r>
              <a:rPr lang="en-US" sz="2600" dirty="0" err="1">
                <a:solidFill>
                  <a:srgbClr val="000000"/>
                </a:solidFill>
                <a:latin typeface="NTPreCursivefk" panose="03000400000000000000" pitchFamily="66" charset="0"/>
              </a:rPr>
              <a:t>bobl</a:t>
            </a:r>
            <a:r>
              <a:rPr lang="en-US" sz="2600" dirty="0">
                <a:solidFill>
                  <a:srgbClr val="000000"/>
                </a:solidFill>
                <a:latin typeface="NTPreCursivefk" panose="03000400000000000000" pitchFamily="66" charset="0"/>
              </a:rPr>
              <a:t> a </a:t>
            </a:r>
            <a:r>
              <a:rPr lang="en-US" sz="2600" dirty="0" err="1">
                <a:solidFill>
                  <a:srgbClr val="000000"/>
                </a:solidFill>
                <a:latin typeface="NTPreCursivefk" panose="03000400000000000000" pitchFamily="66" charset="0"/>
              </a:rPr>
              <a:t>natur</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yw</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ein</a:t>
            </a:r>
            <a:r>
              <a:rPr lang="en-US" sz="2600" dirty="0">
                <a:solidFill>
                  <a:srgbClr val="000000"/>
                </a:solidFill>
                <a:latin typeface="NTPreCursivefk" panose="03000400000000000000" pitchFamily="66" charset="0"/>
              </a:rPr>
              <a:t> nod a </a:t>
            </a:r>
            <a:r>
              <a:rPr lang="en-US" sz="2600" dirty="0" err="1">
                <a:solidFill>
                  <a:srgbClr val="000000"/>
                </a:solidFill>
                <a:latin typeface="NTPreCursivefk" panose="03000400000000000000" pitchFamily="66" charset="0"/>
              </a:rPr>
              <a:t>rhoi’r</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cyfle</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i</a:t>
            </a:r>
            <a:r>
              <a:rPr lang="en-US" sz="2600" dirty="0">
                <a:solidFill>
                  <a:srgbClr val="000000"/>
                </a:solidFill>
                <a:latin typeface="NTPreCursivefk" panose="03000400000000000000" pitchFamily="66" charset="0"/>
              </a:rPr>
              <a:t> bob </a:t>
            </a:r>
            <a:r>
              <a:rPr lang="en-US" sz="2600" dirty="0" err="1">
                <a:solidFill>
                  <a:srgbClr val="000000"/>
                </a:solidFill>
                <a:latin typeface="NTPreCursivefk" panose="03000400000000000000" pitchFamily="66" charset="0"/>
              </a:rPr>
              <a:t>plentyn</a:t>
            </a:r>
            <a:r>
              <a:rPr lang="en-US" sz="2600" dirty="0">
                <a:solidFill>
                  <a:srgbClr val="000000"/>
                </a:solidFill>
                <a:latin typeface="NTPreCursivefk" panose="03000400000000000000" pitchFamily="66" charset="0"/>
              </a:rPr>
              <a:t> </a:t>
            </a:r>
            <a:r>
              <a:rPr lang="en-US" sz="2600" dirty="0" err="1">
                <a:solidFill>
                  <a:srgbClr val="000000"/>
                </a:solidFill>
                <a:latin typeface="NTPreCursivefk" panose="03000400000000000000" pitchFamily="66" charset="0"/>
              </a:rPr>
              <a:t>lwyddo</a:t>
            </a:r>
            <a:r>
              <a:rPr lang="en-US" sz="2600" dirty="0">
                <a:solidFill>
                  <a:srgbClr val="000000"/>
                </a:solidFill>
                <a:latin typeface="NTPreCursivefk" panose="03000400000000000000" pitchFamily="66" charset="0"/>
              </a:rPr>
              <a:t>.</a:t>
            </a:r>
          </a:p>
          <a:p>
            <a:pPr fontAlgn="base"/>
            <a:endParaRPr lang="en-US" sz="2600" dirty="0">
              <a:solidFill>
                <a:srgbClr val="000000"/>
              </a:solidFill>
              <a:latin typeface="NTPreCursivefk" panose="03000400000000000000" pitchFamily="66" charset="0"/>
            </a:endParaRPr>
          </a:p>
          <a:p>
            <a:pPr fontAlgn="base"/>
            <a:r>
              <a:rPr lang="en-US" sz="2600" i="1" dirty="0">
                <a:solidFill>
                  <a:srgbClr val="000000"/>
                </a:solidFill>
                <a:latin typeface="NTPreCursivefk" panose="03000400000000000000" pitchFamily="66" charset="0"/>
              </a:rPr>
              <a:t>The main aim of Forest School is to encourage children to enjoy, appreciate and explore the natural environment. The approach promotes the children’s holistic development and to confidently assess and manage risks independently. Central to all of this is the environment. Children experience the seasons, the wonders of nature and the world around them. Forest School’s aim is to boost children’s self-confidence and respect to themselves, others and nature and to ensure they know how it feels to succeed.</a:t>
            </a:r>
          </a:p>
        </p:txBody>
      </p:sp>
      <p:sp>
        <p:nvSpPr>
          <p:cNvPr id="5" name="TextBox 4"/>
          <p:cNvSpPr txBox="1"/>
          <p:nvPr/>
        </p:nvSpPr>
        <p:spPr>
          <a:xfrm>
            <a:off x="251520" y="260648"/>
            <a:ext cx="8378690" cy="461665"/>
          </a:xfrm>
          <a:prstGeom prst="rect">
            <a:avLst/>
          </a:prstGeom>
          <a:noFill/>
        </p:spPr>
        <p:txBody>
          <a:bodyPr wrap="square" rtlCol="0">
            <a:spAutoFit/>
          </a:bodyPr>
          <a:lstStyle/>
          <a:p>
            <a:r>
              <a:rPr lang="en-GB" sz="2400" b="1" u="sng" dirty="0" err="1">
                <a:latin typeface="NTPreCursivefk" panose="03000400000000000000" pitchFamily="66" charset="0"/>
              </a:rPr>
              <a:t>Sesiynau</a:t>
            </a:r>
            <a:r>
              <a:rPr lang="en-GB" sz="2400" b="1" u="sng" dirty="0">
                <a:latin typeface="NTPreCursivefk" panose="03000400000000000000" pitchFamily="66" charset="0"/>
              </a:rPr>
              <a:t> </a:t>
            </a:r>
            <a:r>
              <a:rPr lang="en-GB" sz="2400" b="1" u="sng" dirty="0" err="1">
                <a:latin typeface="NTPreCursivefk" panose="03000400000000000000" pitchFamily="66" charset="0"/>
              </a:rPr>
              <a:t>Ysgol</a:t>
            </a:r>
            <a:r>
              <a:rPr lang="en-GB" sz="2400" b="1" u="sng" dirty="0">
                <a:latin typeface="NTPreCursivefk" panose="03000400000000000000" pitchFamily="66" charset="0"/>
              </a:rPr>
              <a:t> </a:t>
            </a:r>
            <a:r>
              <a:rPr lang="en-GB" sz="2400" b="1" u="sng" dirty="0" err="1">
                <a:latin typeface="NTPreCursivefk" panose="03000400000000000000" pitchFamily="66" charset="0"/>
              </a:rPr>
              <a:t>Goed</a:t>
            </a:r>
            <a:r>
              <a:rPr lang="en-GB" sz="2400" b="1" u="sng" dirty="0">
                <a:latin typeface="NTPreCursivefk" panose="03000400000000000000" pitchFamily="66" charset="0"/>
              </a:rPr>
              <a:t> / Forest School </a:t>
            </a:r>
            <a:r>
              <a:rPr lang="en-GB" sz="2400" b="1" u="sng" dirty="0" smtClean="0">
                <a:latin typeface="NTPreCursivefk" panose="03000400000000000000" pitchFamily="66" charset="0"/>
              </a:rPr>
              <a:t>Sessions   - </a:t>
            </a:r>
            <a:r>
              <a:rPr lang="en-GB" sz="2400" b="1" u="sng" dirty="0" err="1" smtClean="0">
                <a:latin typeface="NTPreCursivefk" panose="03000400000000000000" pitchFamily="66" charset="0"/>
              </a:rPr>
              <a:t>Dydd</a:t>
            </a:r>
            <a:r>
              <a:rPr lang="en-GB" sz="2400" b="1" u="sng" dirty="0" smtClean="0">
                <a:latin typeface="NTPreCursivefk" panose="03000400000000000000" pitchFamily="66" charset="0"/>
              </a:rPr>
              <a:t> </a:t>
            </a:r>
            <a:r>
              <a:rPr lang="en-GB" sz="2400" b="1" u="sng" dirty="0" err="1" smtClean="0">
                <a:latin typeface="NTPreCursivefk" panose="03000400000000000000" pitchFamily="66" charset="0"/>
              </a:rPr>
              <a:t>Mercher</a:t>
            </a:r>
            <a:r>
              <a:rPr lang="en-GB" sz="2400" b="1" u="sng" dirty="0" smtClean="0">
                <a:latin typeface="NTPreCursivefk" panose="03000400000000000000" pitchFamily="66" charset="0"/>
              </a:rPr>
              <a:t>/Wednesdays </a:t>
            </a:r>
            <a:endParaRPr lang="en-GB" sz="2400" b="1" i="1" u="sng" dirty="0">
              <a:latin typeface="NTPreCursivefk" panose="03000400000000000000" pitchFamily="66" charset="0"/>
            </a:endParaRPr>
          </a:p>
        </p:txBody>
      </p:sp>
      <p:pic>
        <p:nvPicPr>
          <p:cNvPr id="6" name="Picture 2" descr="Cathedral - Forest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03220" y="5440501"/>
            <a:ext cx="3195700" cy="14174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28437" y="134937"/>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6048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s | Road Safety Wale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13272" y="1376694"/>
            <a:ext cx="3048000" cy="2476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7889619" y="365125"/>
            <a:ext cx="2562072" cy="5850293"/>
          </a:xfrm>
          <a:prstGeom prst="rect">
            <a:avLst/>
          </a:prstGeom>
        </p:spPr>
      </p:pic>
      <p:pic>
        <p:nvPicPr>
          <p:cNvPr id="1028" name="Picture 4" descr="Kerbcraft - Road Safety Knowledge Cent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0826" y="2996381"/>
            <a:ext cx="3511858" cy="35118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238866" y="365125"/>
            <a:ext cx="6223818" cy="830997"/>
          </a:xfrm>
          <a:prstGeom prst="rect">
            <a:avLst/>
          </a:prstGeom>
          <a:noFill/>
        </p:spPr>
        <p:txBody>
          <a:bodyPr wrap="square" rtlCol="0">
            <a:spAutoFit/>
          </a:bodyPr>
          <a:lstStyle/>
          <a:p>
            <a:r>
              <a:rPr lang="en-GB" sz="4800" dirty="0" err="1" smtClean="0">
                <a:latin typeface="NTPreCursivefk" panose="03000400000000000000" pitchFamily="66" charset="0"/>
              </a:rPr>
              <a:t>Dydd</a:t>
            </a:r>
            <a:r>
              <a:rPr lang="en-GB" sz="4800" dirty="0" smtClean="0">
                <a:latin typeface="NTPreCursivefk" panose="03000400000000000000" pitchFamily="66" charset="0"/>
              </a:rPr>
              <a:t> </a:t>
            </a:r>
            <a:r>
              <a:rPr lang="en-GB" sz="4800" dirty="0" err="1" smtClean="0">
                <a:latin typeface="NTPreCursivefk" panose="03000400000000000000" pitchFamily="66" charset="0"/>
              </a:rPr>
              <a:t>Mercher</a:t>
            </a:r>
            <a:r>
              <a:rPr lang="en-GB" sz="4800" dirty="0" smtClean="0">
                <a:latin typeface="NTPreCursivefk" panose="03000400000000000000" pitchFamily="66" charset="0"/>
              </a:rPr>
              <a:t>/Wednesdays</a:t>
            </a:r>
            <a:endParaRPr lang="en-GB" sz="4800" dirty="0">
              <a:latin typeface="NTPreCursivefk" panose="03000400000000000000" pitchFamily="66" charset="0"/>
            </a:endParaRPr>
          </a:p>
        </p:txBody>
      </p:sp>
    </p:spTree>
    <p:extLst>
      <p:ext uri="{BB962C8B-B14F-4D97-AF65-F5344CB8AC3E}">
        <p14:creationId xmlns:p14="http://schemas.microsoft.com/office/powerpoint/2010/main" val="713433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279400" y="116632"/>
            <a:ext cx="11696700"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893774" y="571671"/>
            <a:ext cx="5930418" cy="523220"/>
          </a:xfrm>
          <a:prstGeom prst="rect">
            <a:avLst/>
          </a:prstGeom>
          <a:noFill/>
        </p:spPr>
        <p:txBody>
          <a:bodyPr wrap="square" rtlCol="0">
            <a:spAutoFit/>
          </a:bodyPr>
          <a:lstStyle/>
          <a:p>
            <a:r>
              <a:rPr lang="en-GB" sz="2800" u="sng" err="1">
                <a:latin typeface="NTPreCursivefk" panose="03000400000000000000" pitchFamily="66" charset="0"/>
              </a:rPr>
              <a:t>Gwisg</a:t>
            </a:r>
            <a:r>
              <a:rPr lang="en-GB" sz="2800" u="sng">
                <a:latin typeface="NTPreCursivefk" panose="03000400000000000000" pitchFamily="66" charset="0"/>
              </a:rPr>
              <a:t> </a:t>
            </a:r>
            <a:r>
              <a:rPr lang="en-GB" sz="2800" u="sng" err="1">
                <a:latin typeface="NTPreCursivefk" panose="03000400000000000000" pitchFamily="66" charset="0"/>
              </a:rPr>
              <a:t>Ysgol</a:t>
            </a:r>
            <a:r>
              <a:rPr lang="en-GB" sz="2800" u="sng">
                <a:latin typeface="NTPreCursivefk" panose="03000400000000000000" pitchFamily="66" charset="0"/>
              </a:rPr>
              <a:t>/</a:t>
            </a:r>
            <a:r>
              <a:rPr lang="en-GB" sz="2800" i="1" u="sng" err="1">
                <a:latin typeface="NTPreCursivefk" panose="03000400000000000000" pitchFamily="66" charset="0"/>
              </a:rPr>
              <a:t>Schoool</a:t>
            </a:r>
            <a:r>
              <a:rPr lang="en-GB" sz="2800" u="sng">
                <a:latin typeface="NTPreCursivefk" panose="03000400000000000000" pitchFamily="66" charset="0"/>
              </a:rPr>
              <a:t> </a:t>
            </a:r>
            <a:r>
              <a:rPr lang="en-GB" sz="2800" i="1" u="sng">
                <a:latin typeface="NTPreCursivefk" panose="03000400000000000000" pitchFamily="66" charset="0"/>
              </a:rPr>
              <a:t>Uniform</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80377" y="379077"/>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5705" t="6524" r="18753" b="6698"/>
          <a:stretch/>
        </p:blipFill>
        <p:spPr bwMode="auto">
          <a:xfrm rot="5400000">
            <a:off x="1194850" y="635890"/>
            <a:ext cx="2395129" cy="3422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392415" y="1700808"/>
            <a:ext cx="144016" cy="144016"/>
          </a:xfrm>
          <a:prstGeom prst="rect">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5"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8754" t="23706" r="13468" b="2183"/>
          <a:stretch/>
        </p:blipFill>
        <p:spPr bwMode="auto">
          <a:xfrm>
            <a:off x="738748" y="3832906"/>
            <a:ext cx="3451350" cy="2620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30558"/>
          <a:stretch/>
        </p:blipFill>
        <p:spPr bwMode="auto">
          <a:xfrm rot="5400000">
            <a:off x="4987604" y="998194"/>
            <a:ext cx="3213580" cy="3470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8683474" y="1533276"/>
            <a:ext cx="3203725" cy="2308324"/>
          </a:xfrm>
          <a:prstGeom prst="rect">
            <a:avLst/>
          </a:prstGeom>
          <a:noFill/>
        </p:spPr>
        <p:txBody>
          <a:bodyPr wrap="square" rtlCol="0">
            <a:spAutoFit/>
          </a:bodyPr>
          <a:lstStyle/>
          <a:p>
            <a:r>
              <a:rPr lang="en-GB" sz="2400" err="1">
                <a:latin typeface="NTPreCursivefk" panose="03000400000000000000" pitchFamily="66" charset="0"/>
              </a:rPr>
              <a:t>Rwy’n</a:t>
            </a:r>
            <a:r>
              <a:rPr lang="en-GB" sz="2400">
                <a:latin typeface="NTPreCursivefk" panose="03000400000000000000" pitchFamily="66" charset="0"/>
              </a:rPr>
              <a:t> </a:t>
            </a:r>
            <a:r>
              <a:rPr lang="en-GB" sz="2400" err="1">
                <a:latin typeface="NTPreCursivefk" panose="03000400000000000000" pitchFamily="66" charset="0"/>
              </a:rPr>
              <a:t>flin</a:t>
            </a:r>
            <a:r>
              <a:rPr lang="en-GB" sz="2400">
                <a:latin typeface="NTPreCursivefk" panose="03000400000000000000" pitchFamily="66" charset="0"/>
              </a:rPr>
              <a:t> </a:t>
            </a:r>
            <a:r>
              <a:rPr lang="en-GB" sz="2400" err="1">
                <a:latin typeface="NTPreCursivefk" panose="03000400000000000000" pitchFamily="66" charset="0"/>
              </a:rPr>
              <a:t>mae</a:t>
            </a:r>
            <a:r>
              <a:rPr lang="en-GB" sz="2400">
                <a:latin typeface="NTPreCursivefk" panose="03000400000000000000" pitchFamily="66" charset="0"/>
              </a:rPr>
              <a:t> </a:t>
            </a:r>
            <a:r>
              <a:rPr lang="en-GB" sz="2400" err="1">
                <a:latin typeface="NTPreCursivefk" panose="03000400000000000000" pitchFamily="66" charset="0"/>
              </a:rPr>
              <a:t>fy</a:t>
            </a:r>
            <a:r>
              <a:rPr lang="en-GB" sz="2400">
                <a:latin typeface="NTPreCursivefk" panose="03000400000000000000" pitchFamily="66" charset="0"/>
              </a:rPr>
              <a:t> </a:t>
            </a:r>
            <a:r>
              <a:rPr lang="en-GB" sz="2400" err="1">
                <a:latin typeface="NTPreCursivefk" panose="03000400000000000000" pitchFamily="66" charset="0"/>
              </a:rPr>
              <a:t>nghrys</a:t>
            </a:r>
            <a:r>
              <a:rPr lang="en-GB" sz="2400">
                <a:latin typeface="NTPreCursivefk" panose="03000400000000000000" pitchFamily="66" charset="0"/>
              </a:rPr>
              <a:t>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frwnt</a:t>
            </a:r>
            <a:r>
              <a:rPr lang="en-GB" sz="2400">
                <a:latin typeface="NTPreCursivefk" panose="03000400000000000000" pitchFamily="66" charset="0"/>
              </a:rPr>
              <a:t> </a:t>
            </a:r>
            <a:r>
              <a:rPr lang="en-GB" sz="2400" err="1">
                <a:latin typeface="NTPreCursivefk" panose="03000400000000000000" pitchFamily="66" charset="0"/>
              </a:rPr>
              <a:t>ond</a:t>
            </a:r>
            <a:r>
              <a:rPr lang="en-GB" sz="2400">
                <a:latin typeface="NTPreCursivefk" panose="03000400000000000000" pitchFamily="66" charset="0"/>
              </a:rPr>
              <a:t> </a:t>
            </a:r>
            <a:r>
              <a:rPr lang="en-GB" sz="2400" err="1">
                <a:latin typeface="NTPreCursivefk" panose="03000400000000000000" pitchFamily="66" charset="0"/>
              </a:rPr>
              <a:t>mae’n</a:t>
            </a:r>
            <a:r>
              <a:rPr lang="en-GB" sz="2400">
                <a:latin typeface="NTPreCursivefk" panose="03000400000000000000" pitchFamily="66" charset="0"/>
              </a:rPr>
              <a:t> </a:t>
            </a:r>
            <a:r>
              <a:rPr lang="en-GB" sz="2400" err="1">
                <a:latin typeface="NTPreCursivefk" panose="03000400000000000000" pitchFamily="66" charset="0"/>
              </a:rPr>
              <a:t>dangos</a:t>
            </a:r>
            <a:r>
              <a:rPr lang="en-GB" sz="2400">
                <a:latin typeface="NTPreCursivefk" panose="03000400000000000000" pitchFamily="66" charset="0"/>
              </a:rPr>
              <a:t> </a:t>
            </a:r>
            <a:r>
              <a:rPr lang="en-GB" sz="2400" err="1">
                <a:latin typeface="NTPreCursivefk" panose="03000400000000000000" pitchFamily="66" charset="0"/>
              </a:rPr>
              <a:t>fy</a:t>
            </a:r>
            <a:r>
              <a:rPr lang="en-GB" sz="2400">
                <a:latin typeface="NTPreCursivefk" panose="03000400000000000000" pitchFamily="66" charset="0"/>
              </a:rPr>
              <a:t> mod </a:t>
            </a:r>
            <a:r>
              <a:rPr lang="en-GB" sz="2400" err="1">
                <a:latin typeface="NTPreCursivefk" panose="03000400000000000000" pitchFamily="66" charset="0"/>
              </a:rPr>
              <a:t>yn</a:t>
            </a:r>
            <a:r>
              <a:rPr lang="en-GB" sz="2400">
                <a:latin typeface="NTPreCursivefk" panose="03000400000000000000" pitchFamily="66" charset="0"/>
              </a:rPr>
              <a:t> </a:t>
            </a:r>
            <a:r>
              <a:rPr lang="en-GB" sz="2400" err="1">
                <a:latin typeface="NTPreCursivefk" panose="03000400000000000000" pitchFamily="66" charset="0"/>
              </a:rPr>
              <a:t>dysgu</a:t>
            </a:r>
            <a:r>
              <a:rPr lang="en-GB" sz="2400">
                <a:latin typeface="NTPreCursivefk" panose="03000400000000000000" pitchFamily="66" charset="0"/>
              </a:rPr>
              <a:t> / </a:t>
            </a:r>
            <a:r>
              <a:rPr lang="en-GB" sz="2400" b="1" i="1">
                <a:latin typeface="NTPreCursivefk" panose="03000400000000000000" pitchFamily="66" charset="0"/>
              </a:rPr>
              <a:t>I’m sorry that my shirt got dirty but it shows I’ve been learning!</a:t>
            </a:r>
          </a:p>
        </p:txBody>
      </p:sp>
      <p:sp>
        <p:nvSpPr>
          <p:cNvPr id="10" name="TextBox 9"/>
          <p:cNvSpPr txBox="1"/>
          <p:nvPr/>
        </p:nvSpPr>
        <p:spPr>
          <a:xfrm>
            <a:off x="5026865" y="5063389"/>
            <a:ext cx="6453935" cy="1569660"/>
          </a:xfrm>
          <a:prstGeom prst="rect">
            <a:avLst/>
          </a:prstGeom>
          <a:noFill/>
        </p:spPr>
        <p:txBody>
          <a:bodyPr wrap="square" rtlCol="0">
            <a:spAutoFit/>
          </a:bodyPr>
          <a:lstStyle/>
          <a:p>
            <a:r>
              <a:rPr lang="en-GB" sz="2400">
                <a:solidFill>
                  <a:srgbClr val="FF0000"/>
                </a:solidFill>
                <a:latin typeface="NTPreCursivefk" panose="03000400000000000000" pitchFamily="66" charset="0"/>
              </a:rPr>
              <a:t>Mae </a:t>
            </a:r>
            <a:r>
              <a:rPr lang="en-GB" sz="2400" err="1">
                <a:solidFill>
                  <a:srgbClr val="FF0000"/>
                </a:solidFill>
                <a:latin typeface="NTPreCursivefk" panose="03000400000000000000" pitchFamily="66" charset="0"/>
              </a:rPr>
              <a:t>angen</a:t>
            </a:r>
            <a:r>
              <a:rPr lang="en-GB" sz="2400">
                <a:solidFill>
                  <a:srgbClr val="FF0000"/>
                </a:solidFill>
                <a:latin typeface="NTPreCursivefk" panose="03000400000000000000" pitchFamily="66" charset="0"/>
              </a:rPr>
              <a:t> </a:t>
            </a:r>
            <a:r>
              <a:rPr lang="en-GB" sz="2400" err="1">
                <a:solidFill>
                  <a:srgbClr val="FF0000"/>
                </a:solidFill>
                <a:latin typeface="NTPreCursivefk" panose="03000400000000000000" pitchFamily="66" charset="0"/>
              </a:rPr>
              <a:t>labelu</a:t>
            </a:r>
            <a:r>
              <a:rPr lang="en-GB" sz="2400">
                <a:solidFill>
                  <a:srgbClr val="FF0000"/>
                </a:solidFill>
                <a:latin typeface="NTPreCursivefk" panose="03000400000000000000" pitchFamily="66" charset="0"/>
              </a:rPr>
              <a:t> </a:t>
            </a:r>
            <a:r>
              <a:rPr lang="en-GB" sz="2400" b="1" err="1">
                <a:solidFill>
                  <a:srgbClr val="FF0000"/>
                </a:solidFill>
                <a:latin typeface="NTPreCursivefk" panose="03000400000000000000" pitchFamily="66" charset="0"/>
              </a:rPr>
              <a:t>pob</a:t>
            </a:r>
            <a:r>
              <a:rPr lang="en-GB" sz="2400">
                <a:solidFill>
                  <a:srgbClr val="FF0000"/>
                </a:solidFill>
                <a:latin typeface="NTPreCursivefk" panose="03000400000000000000" pitchFamily="66" charset="0"/>
              </a:rPr>
              <a:t> </a:t>
            </a:r>
            <a:r>
              <a:rPr lang="en-GB" sz="2400" err="1">
                <a:solidFill>
                  <a:srgbClr val="FF0000"/>
                </a:solidFill>
                <a:latin typeface="NTPreCursivefk" panose="03000400000000000000" pitchFamily="66" charset="0"/>
              </a:rPr>
              <a:t>eitem</a:t>
            </a:r>
            <a:r>
              <a:rPr lang="en-GB" sz="2400">
                <a:solidFill>
                  <a:srgbClr val="FF0000"/>
                </a:solidFill>
                <a:latin typeface="NTPreCursivefk" panose="03000400000000000000" pitchFamily="66" charset="0"/>
              </a:rPr>
              <a:t> </a:t>
            </a:r>
            <a:r>
              <a:rPr lang="en-GB" sz="2400" err="1">
                <a:solidFill>
                  <a:srgbClr val="FF0000"/>
                </a:solidFill>
                <a:latin typeface="NTPreCursivefk" panose="03000400000000000000" pitchFamily="66" charset="0"/>
              </a:rPr>
              <a:t>sydd</a:t>
            </a:r>
            <a:r>
              <a:rPr lang="en-GB" sz="2400">
                <a:solidFill>
                  <a:srgbClr val="FF0000"/>
                </a:solidFill>
                <a:latin typeface="NTPreCursivefk" panose="03000400000000000000" pitchFamily="66" charset="0"/>
              </a:rPr>
              <a:t> </a:t>
            </a:r>
            <a:r>
              <a:rPr lang="en-GB" sz="2400" err="1">
                <a:solidFill>
                  <a:srgbClr val="FF0000"/>
                </a:solidFill>
                <a:latin typeface="NTPreCursivefk" panose="03000400000000000000" pitchFamily="66" charset="0"/>
              </a:rPr>
              <a:t>yn</a:t>
            </a:r>
            <a:r>
              <a:rPr lang="en-GB" sz="2400">
                <a:solidFill>
                  <a:srgbClr val="FF0000"/>
                </a:solidFill>
                <a:latin typeface="NTPreCursivefk" panose="03000400000000000000" pitchFamily="66" charset="0"/>
              </a:rPr>
              <a:t> </a:t>
            </a:r>
            <a:r>
              <a:rPr lang="en-GB" sz="2400" err="1">
                <a:solidFill>
                  <a:srgbClr val="FF0000"/>
                </a:solidFill>
                <a:latin typeface="NTPreCursivefk" panose="03000400000000000000" pitchFamily="66" charset="0"/>
              </a:rPr>
              <a:t>eiddo</a:t>
            </a:r>
            <a:r>
              <a:rPr lang="en-GB" sz="2400">
                <a:solidFill>
                  <a:srgbClr val="FF0000"/>
                </a:solidFill>
                <a:latin typeface="NTPreCursivefk" panose="03000400000000000000" pitchFamily="66" charset="0"/>
              </a:rPr>
              <a:t> </a:t>
            </a:r>
            <a:r>
              <a:rPr lang="en-GB" sz="2400" err="1">
                <a:solidFill>
                  <a:srgbClr val="FF0000"/>
                </a:solidFill>
                <a:latin typeface="NTPreCursivefk" panose="03000400000000000000" pitchFamily="66" charset="0"/>
              </a:rPr>
              <a:t>i’ch</a:t>
            </a:r>
            <a:r>
              <a:rPr lang="en-GB" sz="2400">
                <a:solidFill>
                  <a:srgbClr val="FF0000"/>
                </a:solidFill>
                <a:latin typeface="NTPreCursivefk" panose="03000400000000000000" pitchFamily="66" charset="0"/>
              </a:rPr>
              <a:t> </a:t>
            </a:r>
            <a:r>
              <a:rPr lang="en-GB" sz="2400" err="1">
                <a:solidFill>
                  <a:srgbClr val="FF0000"/>
                </a:solidFill>
                <a:latin typeface="NTPreCursivefk" panose="03000400000000000000" pitchFamily="66" charset="0"/>
              </a:rPr>
              <a:t>plentyn</a:t>
            </a:r>
            <a:r>
              <a:rPr lang="en-GB" sz="2400">
                <a:solidFill>
                  <a:srgbClr val="FF0000"/>
                </a:solidFill>
                <a:latin typeface="NTPreCursivefk" panose="03000400000000000000" pitchFamily="66" charset="0"/>
              </a:rPr>
              <a:t> </a:t>
            </a:r>
            <a:r>
              <a:rPr lang="en-GB" sz="2400" err="1">
                <a:solidFill>
                  <a:srgbClr val="FF0000"/>
                </a:solidFill>
                <a:latin typeface="NTPreCursivefk" panose="03000400000000000000" pitchFamily="66" charset="0"/>
              </a:rPr>
              <a:t>gydag</a:t>
            </a:r>
            <a:r>
              <a:rPr lang="en-GB" sz="2400">
                <a:solidFill>
                  <a:srgbClr val="FF0000"/>
                </a:solidFill>
                <a:latin typeface="NTPreCursivefk" panose="03000400000000000000" pitchFamily="66" charset="0"/>
              </a:rPr>
              <a:t> </a:t>
            </a:r>
            <a:r>
              <a:rPr lang="en-GB" sz="2400" err="1">
                <a:solidFill>
                  <a:srgbClr val="FF0000"/>
                </a:solidFill>
                <a:latin typeface="NTPreCursivefk" panose="03000400000000000000" pitchFamily="66" charset="0"/>
              </a:rPr>
              <a:t>enw</a:t>
            </a:r>
            <a:r>
              <a:rPr lang="en-GB" sz="2400">
                <a:solidFill>
                  <a:srgbClr val="FF0000"/>
                </a:solidFill>
                <a:latin typeface="NTPreCursivefk" panose="03000400000000000000" pitchFamily="66" charset="0"/>
              </a:rPr>
              <a:t>.</a:t>
            </a:r>
          </a:p>
          <a:p>
            <a:endParaRPr lang="en-GB" sz="2400">
              <a:solidFill>
                <a:srgbClr val="FF0000"/>
              </a:solidFill>
              <a:latin typeface="NTPreCursivefk" panose="03000400000000000000" pitchFamily="66" charset="0"/>
            </a:endParaRPr>
          </a:p>
          <a:p>
            <a:r>
              <a:rPr lang="en-GB" sz="2400">
                <a:solidFill>
                  <a:srgbClr val="FF0000"/>
                </a:solidFill>
                <a:latin typeface="NTPreCursivefk" panose="03000400000000000000" pitchFamily="66" charset="0"/>
              </a:rPr>
              <a:t>Please label </a:t>
            </a:r>
            <a:r>
              <a:rPr lang="en-GB" sz="2400" b="1">
                <a:solidFill>
                  <a:srgbClr val="FF0000"/>
                </a:solidFill>
                <a:latin typeface="NTPreCursivefk" panose="03000400000000000000" pitchFamily="66" charset="0"/>
              </a:rPr>
              <a:t>all</a:t>
            </a:r>
            <a:r>
              <a:rPr lang="en-GB" sz="2400">
                <a:solidFill>
                  <a:srgbClr val="FF0000"/>
                </a:solidFill>
                <a:latin typeface="NTPreCursivefk" panose="03000400000000000000" pitchFamily="66" charset="0"/>
              </a:rPr>
              <a:t> belongings with your child’s name</a:t>
            </a:r>
            <a:r>
              <a:rPr lang="en-GB">
                <a:latin typeface="Segoe Print" panose="02000600000000000000" pitchFamily="2" charset="0"/>
              </a:rPr>
              <a:t>.</a:t>
            </a:r>
            <a:endParaRPr lang="en-GB" b="1" i="1">
              <a:latin typeface="Segoe Print" panose="02000600000000000000" pitchFamily="2" charset="0"/>
            </a:endParaRPr>
          </a:p>
        </p:txBody>
      </p:sp>
    </p:spTree>
    <p:custDataLst>
      <p:tags r:id="rId1"/>
    </p:custDataLst>
    <p:extLst>
      <p:ext uri="{BB962C8B-B14F-4D97-AF65-F5344CB8AC3E}">
        <p14:creationId xmlns:p14="http://schemas.microsoft.com/office/powerpoint/2010/main" val="4152211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0605" y="157833"/>
            <a:ext cx="10515600" cy="1325563"/>
          </a:xfrm>
        </p:spPr>
        <p:txBody>
          <a:bodyPr/>
          <a:lstStyle/>
          <a:p>
            <a:pPr algn="ctr"/>
            <a:r>
              <a:rPr lang="en-GB" err="1">
                <a:latin typeface="NTPreCursivefk" panose="03000400000000000000" pitchFamily="66" charset="0"/>
              </a:rPr>
              <a:t>Trydar</a:t>
            </a:r>
            <a:r>
              <a:rPr lang="en-GB">
                <a:latin typeface="NTPreCursivefk" panose="03000400000000000000" pitchFamily="66" charset="0"/>
              </a:rPr>
              <a:t>/Twitter</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661808" y="82531"/>
            <a:ext cx="1317976" cy="1317976"/>
          </a:xfrm>
        </p:spPr>
      </p:pic>
      <p:sp>
        <p:nvSpPr>
          <p:cNvPr id="5" name="TextBox 4"/>
          <p:cNvSpPr txBox="1"/>
          <p:nvPr/>
        </p:nvSpPr>
        <p:spPr>
          <a:xfrm>
            <a:off x="1269036" y="1325204"/>
            <a:ext cx="10292317" cy="3539430"/>
          </a:xfrm>
          <a:prstGeom prst="rect">
            <a:avLst/>
          </a:prstGeom>
          <a:noFill/>
        </p:spPr>
        <p:txBody>
          <a:bodyPr wrap="square" rtlCol="0">
            <a:spAutoFit/>
          </a:bodyPr>
          <a:lstStyle/>
          <a:p>
            <a:r>
              <a:rPr lang="en-GB" sz="2800">
                <a:latin typeface="NTPreCursivefk" panose="03000400000000000000" pitchFamily="66" charset="0"/>
              </a:rPr>
              <a:t>Mae </a:t>
            </a:r>
            <a:r>
              <a:rPr lang="en-GB" sz="2800" err="1">
                <a:latin typeface="NTPreCursivefk" panose="03000400000000000000" pitchFamily="66" charset="0"/>
              </a:rPr>
              <a:t>gan</a:t>
            </a:r>
            <a:r>
              <a:rPr lang="en-GB" sz="2800">
                <a:latin typeface="NTPreCursivefk" panose="03000400000000000000" pitchFamily="66" charset="0"/>
              </a:rPr>
              <a:t> </a:t>
            </a:r>
            <a:r>
              <a:rPr lang="en-GB" sz="2800" err="1">
                <a:latin typeface="NTPreCursivefk" panose="03000400000000000000" pitchFamily="66" charset="0"/>
              </a:rPr>
              <a:t>Blwyddyn</a:t>
            </a:r>
            <a:r>
              <a:rPr lang="en-GB" sz="2800">
                <a:latin typeface="NTPreCursivefk" panose="03000400000000000000" pitchFamily="66" charset="0"/>
              </a:rPr>
              <a:t> 2 </a:t>
            </a:r>
            <a:r>
              <a:rPr lang="en-GB" sz="2800" err="1">
                <a:latin typeface="NTPreCursivefk" panose="03000400000000000000" pitchFamily="66" charset="0"/>
              </a:rPr>
              <a:t>gyfrif</a:t>
            </a:r>
            <a:r>
              <a:rPr lang="en-GB" sz="2800">
                <a:latin typeface="NTPreCursivefk" panose="03000400000000000000" pitchFamily="66" charset="0"/>
              </a:rPr>
              <a:t> </a:t>
            </a:r>
            <a:r>
              <a:rPr lang="en-GB" sz="2800" err="1">
                <a:latin typeface="NTPreCursivefk" panose="03000400000000000000" pitchFamily="66" charset="0"/>
              </a:rPr>
              <a:t>Trydar</a:t>
            </a:r>
            <a:r>
              <a:rPr lang="en-GB" sz="2800">
                <a:latin typeface="NTPreCursivefk" panose="03000400000000000000" pitchFamily="66" charset="0"/>
              </a:rPr>
              <a:t> </a:t>
            </a:r>
            <a:r>
              <a:rPr lang="en-GB" sz="2800" err="1">
                <a:latin typeface="NTPreCursivefk" panose="03000400000000000000" pitchFamily="66" charset="0"/>
              </a:rPr>
              <a:t>caëedig</a:t>
            </a:r>
            <a:r>
              <a:rPr lang="en-GB" sz="2800">
                <a:latin typeface="NTPreCursivefk" panose="03000400000000000000" pitchFamily="66" charset="0"/>
              </a:rPr>
              <a:t>: @cnedd_bl2.  A </a:t>
            </a:r>
            <a:r>
              <a:rPr lang="en-GB" sz="2800" err="1">
                <a:latin typeface="NTPreCursivefk" panose="03000400000000000000" pitchFamily="66" charset="0"/>
              </a:rPr>
              <a:t>fyddech</a:t>
            </a:r>
            <a:r>
              <a:rPr lang="en-GB" sz="2800">
                <a:latin typeface="NTPreCursivefk" panose="03000400000000000000" pitchFamily="66" charset="0"/>
              </a:rPr>
              <a:t> </a:t>
            </a:r>
            <a:r>
              <a:rPr lang="en-GB" sz="2800" err="1">
                <a:latin typeface="NTPreCursivefk" panose="03000400000000000000" pitchFamily="66" charset="0"/>
              </a:rPr>
              <a:t>gystal</a:t>
            </a:r>
            <a:r>
              <a:rPr lang="en-GB" sz="2800">
                <a:latin typeface="NTPreCursivefk" panose="03000400000000000000" pitchFamily="66" charset="0"/>
              </a:rPr>
              <a:t> â </a:t>
            </a:r>
            <a:r>
              <a:rPr lang="en-GB" sz="2800" err="1">
                <a:latin typeface="NTPreCursivefk" panose="03000400000000000000" pitchFamily="66" charset="0"/>
              </a:rPr>
              <a:t>danfon</a:t>
            </a:r>
            <a:r>
              <a:rPr lang="en-GB" sz="2800">
                <a:latin typeface="NTPreCursivefk" panose="03000400000000000000" pitchFamily="66" charset="0"/>
              </a:rPr>
              <a:t> </a:t>
            </a:r>
            <a:r>
              <a:rPr lang="en-GB" sz="2800" err="1">
                <a:latin typeface="NTPreCursivefk" panose="03000400000000000000" pitchFamily="66" charset="0"/>
              </a:rPr>
              <a:t>eich</a:t>
            </a:r>
            <a:r>
              <a:rPr lang="en-GB" sz="2800">
                <a:latin typeface="NTPreCursivefk" panose="03000400000000000000" pitchFamily="66" charset="0"/>
              </a:rPr>
              <a:t> </a:t>
            </a:r>
            <a:r>
              <a:rPr lang="en-GB" sz="2800" err="1">
                <a:latin typeface="NTPreCursivefk" panose="03000400000000000000" pitchFamily="66" charset="0"/>
              </a:rPr>
              <a:t>enw</a:t>
            </a:r>
            <a:r>
              <a:rPr lang="en-GB" sz="2800">
                <a:latin typeface="NTPreCursivefk" panose="03000400000000000000" pitchFamily="66" charset="0"/>
              </a:rPr>
              <a:t> </a:t>
            </a:r>
            <a:r>
              <a:rPr lang="en-GB" sz="2800" err="1">
                <a:latin typeface="NTPreCursivefk" panose="03000400000000000000" pitchFamily="66" charset="0"/>
              </a:rPr>
              <a:t>defnyddiwr</a:t>
            </a:r>
            <a:r>
              <a:rPr lang="en-GB" sz="2800">
                <a:latin typeface="NTPreCursivefk" panose="03000400000000000000" pitchFamily="66" charset="0"/>
              </a:rPr>
              <a:t> </a:t>
            </a:r>
            <a:r>
              <a:rPr lang="en-GB" sz="2800" err="1">
                <a:latin typeface="NTPreCursivefk" panose="03000400000000000000" pitchFamily="66" charset="0"/>
              </a:rPr>
              <a:t>i’r</a:t>
            </a:r>
            <a:r>
              <a:rPr lang="en-GB" sz="2800">
                <a:latin typeface="NTPreCursivefk" panose="03000400000000000000" pitchFamily="66" charset="0"/>
              </a:rPr>
              <a:t> </a:t>
            </a:r>
            <a:r>
              <a:rPr lang="en-GB" sz="2800" err="1">
                <a:latin typeface="NTPreCursivefk" panose="03000400000000000000" pitchFamily="66" charset="0"/>
              </a:rPr>
              <a:t>ysgol</a:t>
            </a:r>
            <a:r>
              <a:rPr lang="en-GB" sz="2800">
                <a:latin typeface="NTPreCursivefk" panose="03000400000000000000" pitchFamily="66" charset="0"/>
              </a:rPr>
              <a:t> </a:t>
            </a:r>
            <a:r>
              <a:rPr lang="en-GB" sz="2800" err="1">
                <a:latin typeface="NTPreCursivefk" panose="03000400000000000000" pitchFamily="66" charset="0"/>
              </a:rPr>
              <a:t>cyn</a:t>
            </a:r>
            <a:r>
              <a:rPr lang="en-GB" sz="2800">
                <a:latin typeface="NTPreCursivefk" panose="03000400000000000000" pitchFamily="66" charset="0"/>
              </a:rPr>
              <a:t> </a:t>
            </a:r>
            <a:r>
              <a:rPr lang="en-GB" sz="2800" err="1">
                <a:latin typeface="NTPreCursivefk" panose="03000400000000000000" pitchFamily="66" charset="0"/>
              </a:rPr>
              <a:t>ceisio</a:t>
            </a:r>
            <a:r>
              <a:rPr lang="en-GB" sz="2800">
                <a:latin typeface="NTPreCursivefk" panose="03000400000000000000" pitchFamily="66" charset="0"/>
              </a:rPr>
              <a:t> </a:t>
            </a:r>
            <a:r>
              <a:rPr lang="en-GB" sz="2800" err="1">
                <a:latin typeface="NTPreCursivefk" panose="03000400000000000000" pitchFamily="66" charset="0"/>
              </a:rPr>
              <a:t>ymuno</a:t>
            </a:r>
            <a:r>
              <a:rPr lang="en-GB" sz="2800">
                <a:latin typeface="NTPreCursivefk" panose="03000400000000000000" pitchFamily="66" charset="0"/>
              </a:rPr>
              <a:t> </a:t>
            </a:r>
            <a:r>
              <a:rPr lang="en-GB" sz="2800" err="1">
                <a:latin typeface="NTPreCursivefk" panose="03000400000000000000" pitchFamily="66" charset="0"/>
              </a:rPr>
              <a:t>fel</a:t>
            </a:r>
            <a:r>
              <a:rPr lang="en-GB" sz="2800">
                <a:latin typeface="NTPreCursivefk" panose="03000400000000000000" pitchFamily="66" charset="0"/>
              </a:rPr>
              <a:t> </a:t>
            </a:r>
            <a:r>
              <a:rPr lang="en-GB" sz="2800" err="1">
                <a:latin typeface="NTPreCursivefk" panose="03000400000000000000" pitchFamily="66" charset="0"/>
              </a:rPr>
              <a:t>ein</a:t>
            </a:r>
            <a:r>
              <a:rPr lang="en-GB" sz="2800">
                <a:latin typeface="NTPreCursivefk" panose="03000400000000000000" pitchFamily="66" charset="0"/>
              </a:rPr>
              <a:t> bod </a:t>
            </a:r>
            <a:r>
              <a:rPr lang="en-GB" sz="2800" err="1">
                <a:latin typeface="NTPreCursivefk" panose="03000400000000000000" pitchFamily="66" charset="0"/>
              </a:rPr>
              <a:t>yn</a:t>
            </a:r>
            <a:r>
              <a:rPr lang="en-GB" sz="2800">
                <a:latin typeface="NTPreCursivefk" panose="03000400000000000000" pitchFamily="66" charset="0"/>
              </a:rPr>
              <a:t> </a:t>
            </a:r>
            <a:r>
              <a:rPr lang="en-GB" sz="2800" err="1">
                <a:latin typeface="NTPreCursivefk" panose="03000400000000000000" pitchFamily="66" charset="0"/>
              </a:rPr>
              <a:t>gwybod</a:t>
            </a:r>
            <a:r>
              <a:rPr lang="en-GB" sz="2800">
                <a:latin typeface="NTPreCursivefk" panose="03000400000000000000" pitchFamily="66" charset="0"/>
              </a:rPr>
              <a:t> </a:t>
            </a:r>
            <a:r>
              <a:rPr lang="en-GB" sz="2800" err="1">
                <a:latin typeface="NTPreCursivefk" panose="03000400000000000000" pitchFamily="66" charset="0"/>
              </a:rPr>
              <a:t>pwy</a:t>
            </a:r>
            <a:r>
              <a:rPr lang="en-GB" sz="2800">
                <a:latin typeface="NTPreCursivefk" panose="03000400000000000000" pitchFamily="66" charset="0"/>
              </a:rPr>
              <a:t> </a:t>
            </a:r>
            <a:r>
              <a:rPr lang="en-GB" sz="2800" err="1">
                <a:latin typeface="NTPreCursivefk" panose="03000400000000000000" pitchFamily="66" charset="0"/>
              </a:rPr>
              <a:t>ydych</a:t>
            </a:r>
            <a:r>
              <a:rPr lang="en-GB" sz="2800">
                <a:latin typeface="NTPreCursivefk" panose="03000400000000000000" pitchFamily="66" charset="0"/>
              </a:rPr>
              <a:t> chi </a:t>
            </a:r>
            <a:r>
              <a:rPr lang="en-GB" sz="2800" err="1">
                <a:latin typeface="NTPreCursivefk" panose="03000400000000000000" pitchFamily="66" charset="0"/>
              </a:rPr>
              <a:t>cyn</a:t>
            </a:r>
            <a:r>
              <a:rPr lang="en-GB" sz="2800">
                <a:latin typeface="NTPreCursivefk" panose="03000400000000000000" pitchFamily="66" charset="0"/>
              </a:rPr>
              <a:t> </a:t>
            </a:r>
            <a:r>
              <a:rPr lang="en-GB" sz="2800" err="1">
                <a:latin typeface="NTPreCursivefk" panose="03000400000000000000" pitchFamily="66" charset="0"/>
              </a:rPr>
              <a:t>derbyn</a:t>
            </a:r>
            <a:r>
              <a:rPr lang="en-GB" sz="2800">
                <a:latin typeface="NTPreCursivefk" panose="03000400000000000000" pitchFamily="66" charset="0"/>
              </a:rPr>
              <a:t> </a:t>
            </a:r>
            <a:r>
              <a:rPr lang="en-GB" sz="2800" err="1">
                <a:latin typeface="NTPreCursivefk" panose="03000400000000000000" pitchFamily="66" charset="0"/>
              </a:rPr>
              <a:t>eich</a:t>
            </a:r>
            <a:r>
              <a:rPr lang="en-GB" sz="2800">
                <a:latin typeface="NTPreCursivefk" panose="03000400000000000000" pitchFamily="66" charset="0"/>
              </a:rPr>
              <a:t> </a:t>
            </a:r>
            <a:r>
              <a:rPr lang="en-GB" sz="2800" err="1">
                <a:latin typeface="NTPreCursivefk" panose="03000400000000000000" pitchFamily="66" charset="0"/>
              </a:rPr>
              <a:t>cais</a:t>
            </a:r>
            <a:r>
              <a:rPr lang="en-GB" sz="2800">
                <a:latin typeface="NTPreCursivefk" panose="03000400000000000000" pitchFamily="66" charset="0"/>
              </a:rPr>
              <a:t>.</a:t>
            </a:r>
          </a:p>
          <a:p>
            <a:endParaRPr lang="en-GB" sz="2800">
              <a:latin typeface="NTPreCursivefk" panose="03000400000000000000" pitchFamily="66" charset="0"/>
            </a:endParaRPr>
          </a:p>
          <a:p>
            <a:endParaRPr lang="en-GB" sz="2800">
              <a:latin typeface="NTPreCursivefk" panose="03000400000000000000" pitchFamily="66" charset="0"/>
            </a:endParaRPr>
          </a:p>
          <a:p>
            <a:r>
              <a:rPr lang="en-GB" sz="2800" err="1">
                <a:latin typeface="NTPreCursivefk" panose="03000400000000000000" pitchFamily="66" charset="0"/>
              </a:rPr>
              <a:t>Blwyddyn</a:t>
            </a:r>
            <a:r>
              <a:rPr lang="en-GB" sz="2800">
                <a:latin typeface="NTPreCursivefk" panose="03000400000000000000" pitchFamily="66" charset="0"/>
              </a:rPr>
              <a:t> 2 has a closed Twitter group.  The username is @cnedd_bl2.  Please send your Twitter handle in to school before requesting to follow so that we know who you are before accepting your request.</a:t>
            </a:r>
          </a:p>
        </p:txBody>
      </p:sp>
      <p:sp>
        <p:nvSpPr>
          <p:cNvPr id="3" name="Rectangle 2"/>
          <p:cNvSpPr/>
          <p:nvPr/>
        </p:nvSpPr>
        <p:spPr>
          <a:xfrm>
            <a:off x="3722254" y="5447230"/>
            <a:ext cx="5057450" cy="1015663"/>
          </a:xfrm>
          <a:prstGeom prst="rect">
            <a:avLst/>
          </a:prstGeom>
        </p:spPr>
        <p:txBody>
          <a:bodyPr wrap="square">
            <a:spAutoFit/>
          </a:bodyPr>
          <a:lstStyle/>
          <a:p>
            <a:r>
              <a:rPr lang="en-GB" sz="6000"/>
              <a:t>@cnedd_bl2</a:t>
            </a:r>
          </a:p>
        </p:txBody>
      </p:sp>
    </p:spTree>
    <p:extLst>
      <p:ext uri="{BB962C8B-B14F-4D97-AF65-F5344CB8AC3E}">
        <p14:creationId xmlns:p14="http://schemas.microsoft.com/office/powerpoint/2010/main" val="25116322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0605" y="157833"/>
            <a:ext cx="10515600" cy="1325563"/>
          </a:xfrm>
        </p:spPr>
        <p:txBody>
          <a:bodyPr/>
          <a:lstStyle/>
          <a:p>
            <a:pPr algn="ctr"/>
            <a:r>
              <a:rPr lang="en-GB" err="1">
                <a:latin typeface="NTPreCursivefk" panose="03000400000000000000" pitchFamily="66" charset="0"/>
              </a:rPr>
              <a:t>Ffrwythau</a:t>
            </a:r>
            <a:r>
              <a:rPr lang="en-GB">
                <a:latin typeface="NTPreCursivefk" panose="03000400000000000000" pitchFamily="66" charset="0"/>
              </a:rPr>
              <a:t>/Fruit</a:t>
            </a:r>
          </a:p>
        </p:txBody>
      </p:sp>
      <p:sp>
        <p:nvSpPr>
          <p:cNvPr id="5" name="TextBox 4"/>
          <p:cNvSpPr txBox="1"/>
          <p:nvPr/>
        </p:nvSpPr>
        <p:spPr>
          <a:xfrm>
            <a:off x="308113" y="1778518"/>
            <a:ext cx="8337123" cy="2677656"/>
          </a:xfrm>
          <a:prstGeom prst="rect">
            <a:avLst/>
          </a:prstGeom>
          <a:noFill/>
        </p:spPr>
        <p:txBody>
          <a:bodyPr wrap="square" rtlCol="0">
            <a:spAutoFit/>
          </a:bodyPr>
          <a:lstStyle/>
          <a:p>
            <a:r>
              <a:rPr lang="en-GB" sz="2800">
                <a:latin typeface="NTPreCursivefk" panose="03000400000000000000" pitchFamily="66" charset="0"/>
              </a:rPr>
              <a:t>Mae </a:t>
            </a:r>
            <a:r>
              <a:rPr lang="en-GB" sz="2800" err="1">
                <a:latin typeface="NTPreCursivefk" panose="03000400000000000000" pitchFamily="66" charset="0"/>
              </a:rPr>
              <a:t>croeso</a:t>
            </a:r>
            <a:r>
              <a:rPr lang="en-GB" sz="2800">
                <a:latin typeface="NTPreCursivefk" panose="03000400000000000000" pitchFamily="66" charset="0"/>
              </a:rPr>
              <a:t> </a:t>
            </a:r>
            <a:r>
              <a:rPr lang="en-GB" sz="2800" err="1">
                <a:latin typeface="NTPreCursivefk" panose="03000400000000000000" pitchFamily="66" charset="0"/>
              </a:rPr>
              <a:t>i’ch</a:t>
            </a:r>
            <a:r>
              <a:rPr lang="en-GB" sz="2800">
                <a:latin typeface="NTPreCursivefk" panose="03000400000000000000" pitchFamily="66" charset="0"/>
              </a:rPr>
              <a:t> </a:t>
            </a:r>
            <a:r>
              <a:rPr lang="en-GB" sz="2800" err="1">
                <a:latin typeface="NTPreCursivefk" panose="03000400000000000000" pitchFamily="66" charset="0"/>
              </a:rPr>
              <a:t>plentyn</a:t>
            </a:r>
            <a:r>
              <a:rPr lang="en-GB" sz="2800">
                <a:latin typeface="NTPreCursivefk" panose="03000400000000000000" pitchFamily="66" charset="0"/>
              </a:rPr>
              <a:t> </a:t>
            </a:r>
            <a:r>
              <a:rPr lang="en-GB" sz="2800" err="1">
                <a:latin typeface="NTPreCursivefk" panose="03000400000000000000" pitchFamily="66" charset="0"/>
              </a:rPr>
              <a:t>ddod</a:t>
            </a:r>
            <a:r>
              <a:rPr lang="en-GB" sz="2800">
                <a:latin typeface="NTPreCursivefk" panose="03000400000000000000" pitchFamily="66" charset="0"/>
              </a:rPr>
              <a:t> </a:t>
            </a:r>
            <a:r>
              <a:rPr lang="en-GB" sz="2400">
                <a:latin typeface="NTPreCursivefk" panose="03000400000000000000" pitchFamily="66" charset="0"/>
              </a:rPr>
              <a:t>â</a:t>
            </a:r>
            <a:r>
              <a:rPr lang="en-GB" sz="2800">
                <a:latin typeface="NTPreCursivefk" panose="03000400000000000000" pitchFamily="66" charset="0"/>
              </a:rPr>
              <a:t> darn o </a:t>
            </a:r>
            <a:r>
              <a:rPr lang="en-GB" sz="2800" err="1">
                <a:latin typeface="NTPreCursivefk" panose="03000400000000000000" pitchFamily="66" charset="0"/>
              </a:rPr>
              <a:t>ffrwyth</a:t>
            </a:r>
            <a:r>
              <a:rPr lang="en-GB" sz="2800">
                <a:latin typeface="NTPreCursivefk" panose="03000400000000000000" pitchFamily="66" charset="0"/>
              </a:rPr>
              <a:t> </a:t>
            </a:r>
            <a:r>
              <a:rPr lang="en-GB" sz="2800" err="1">
                <a:latin typeface="NTPreCursivefk" panose="03000400000000000000" pitchFamily="66" charset="0"/>
              </a:rPr>
              <a:t>i’r</a:t>
            </a:r>
            <a:r>
              <a:rPr lang="en-GB" sz="2800">
                <a:latin typeface="NTPreCursivefk" panose="03000400000000000000" pitchFamily="66" charset="0"/>
              </a:rPr>
              <a:t> </a:t>
            </a:r>
            <a:r>
              <a:rPr lang="en-GB" sz="2800" err="1">
                <a:latin typeface="NTPreCursivefk" panose="03000400000000000000" pitchFamily="66" charset="0"/>
              </a:rPr>
              <a:t>ysgol</a:t>
            </a:r>
            <a:r>
              <a:rPr lang="en-GB" sz="2800">
                <a:latin typeface="NTPreCursivefk" panose="03000400000000000000" pitchFamily="66" charset="0"/>
              </a:rPr>
              <a:t> </a:t>
            </a:r>
            <a:r>
              <a:rPr lang="en-GB" sz="2800" err="1">
                <a:latin typeface="NTPreCursivefk" panose="03000400000000000000" pitchFamily="66" charset="0"/>
              </a:rPr>
              <a:t>i</a:t>
            </a:r>
            <a:r>
              <a:rPr lang="en-GB" sz="2800">
                <a:latin typeface="NTPreCursivefk" panose="03000400000000000000" pitchFamily="66" charset="0"/>
              </a:rPr>
              <a:t> </a:t>
            </a:r>
            <a:r>
              <a:rPr lang="en-GB" sz="2800" err="1">
                <a:latin typeface="NTPreCursivefk" panose="03000400000000000000" pitchFamily="66" charset="0"/>
              </a:rPr>
              <a:t>fwynhau</a:t>
            </a:r>
            <a:r>
              <a:rPr lang="en-GB" sz="2800">
                <a:latin typeface="NTPreCursivefk" panose="03000400000000000000" pitchFamily="66" charset="0"/>
              </a:rPr>
              <a:t> </a:t>
            </a:r>
            <a:r>
              <a:rPr lang="en-GB" sz="2800" err="1">
                <a:latin typeface="NTPreCursivefk" panose="03000400000000000000" pitchFamily="66" charset="0"/>
              </a:rPr>
              <a:t>yn</a:t>
            </a:r>
            <a:r>
              <a:rPr lang="en-GB" sz="2800">
                <a:latin typeface="NTPreCursivefk" panose="03000400000000000000" pitchFamily="66" charset="0"/>
              </a:rPr>
              <a:t> </a:t>
            </a:r>
            <a:r>
              <a:rPr lang="en-GB" sz="2800" err="1">
                <a:latin typeface="NTPreCursivefk" panose="03000400000000000000" pitchFamily="66" charset="0"/>
              </a:rPr>
              <a:t>ystod</a:t>
            </a:r>
            <a:r>
              <a:rPr lang="en-GB" sz="2800">
                <a:latin typeface="NTPreCursivefk" panose="03000400000000000000" pitchFamily="66" charset="0"/>
              </a:rPr>
              <a:t> </a:t>
            </a:r>
            <a:r>
              <a:rPr lang="en-GB" sz="2800" err="1">
                <a:latin typeface="NTPreCursivefk" panose="03000400000000000000" pitchFamily="66" charset="0"/>
              </a:rPr>
              <a:t>amser</a:t>
            </a:r>
            <a:r>
              <a:rPr lang="en-GB" sz="2800">
                <a:latin typeface="NTPreCursivefk" panose="03000400000000000000" pitchFamily="66" charset="0"/>
              </a:rPr>
              <a:t> </a:t>
            </a:r>
            <a:r>
              <a:rPr lang="en-GB" sz="2800" err="1">
                <a:latin typeface="NTPreCursivefk" panose="03000400000000000000" pitchFamily="66" charset="0"/>
              </a:rPr>
              <a:t>chwarae</a:t>
            </a:r>
            <a:r>
              <a:rPr lang="en-GB" sz="2800">
                <a:latin typeface="NTPreCursivefk" panose="03000400000000000000" pitchFamily="66" charset="0"/>
              </a:rPr>
              <a:t>..</a:t>
            </a:r>
          </a:p>
          <a:p>
            <a:endParaRPr lang="en-GB" sz="2800">
              <a:latin typeface="NTPreCursivefk" panose="03000400000000000000" pitchFamily="66" charset="0"/>
            </a:endParaRPr>
          </a:p>
          <a:p>
            <a:endParaRPr lang="en-GB" sz="2800">
              <a:latin typeface="NTPreCursivefk" panose="03000400000000000000" pitchFamily="66" charset="0"/>
            </a:endParaRPr>
          </a:p>
          <a:p>
            <a:r>
              <a:rPr lang="en-GB" sz="2800">
                <a:latin typeface="NTPreCursivefk" panose="03000400000000000000" pitchFamily="66" charset="0"/>
              </a:rPr>
              <a:t>Your child is welcome to bring a piece of fruit to school to enjoy at break time..</a:t>
            </a:r>
          </a:p>
        </p:txBody>
      </p:sp>
      <p:pic>
        <p:nvPicPr>
          <p:cNvPr id="1026" name="Picture 2" descr="107,077 Fruit Clipart Illustrations &amp; Clip Art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8639" y="2268937"/>
            <a:ext cx="2807566" cy="2802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48375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319" y="-230982"/>
            <a:ext cx="10515600" cy="1325563"/>
          </a:xfrm>
        </p:spPr>
        <p:txBody>
          <a:bodyPr/>
          <a:lstStyle/>
          <a:p>
            <a:pPr algn="ctr"/>
            <a:r>
              <a:rPr lang="en-GB" b="1" err="1">
                <a:latin typeface="NTPreCursivefk" panose="03000400000000000000" pitchFamily="66" charset="0"/>
              </a:rPr>
              <a:t>Gwefannau</a:t>
            </a:r>
            <a:r>
              <a:rPr lang="en-GB" b="1">
                <a:latin typeface="NTPreCursivefk" panose="03000400000000000000" pitchFamily="66" charset="0"/>
              </a:rPr>
              <a:t> </a:t>
            </a:r>
            <a:r>
              <a:rPr lang="en-GB" b="1" err="1">
                <a:latin typeface="NTPreCursivefk" panose="03000400000000000000" pitchFamily="66" charset="0"/>
              </a:rPr>
              <a:t>defnyddiol</a:t>
            </a:r>
            <a:r>
              <a:rPr lang="en-GB" b="1">
                <a:latin typeface="NTPreCursivefk" panose="03000400000000000000" pitchFamily="66" charset="0"/>
              </a:rPr>
              <a:t> / Useful websites</a:t>
            </a:r>
          </a:p>
        </p:txBody>
      </p:sp>
      <p:pic>
        <p:nvPicPr>
          <p:cNvPr id="5" name="Content Placeholder 4"/>
          <p:cNvPicPr>
            <a:picLocks noGrp="1" noChangeAspect="1"/>
          </p:cNvPicPr>
          <p:nvPr>
            <p:ph idx="1"/>
          </p:nvPr>
        </p:nvPicPr>
        <p:blipFill>
          <a:blip r:embed="rId2"/>
          <a:stretch>
            <a:fillRect/>
          </a:stretch>
        </p:blipFill>
        <p:spPr>
          <a:xfrm>
            <a:off x="289725" y="1094581"/>
            <a:ext cx="5972334" cy="3744686"/>
          </a:xfrm>
          <a:prstGeom prst="rect">
            <a:avLst/>
          </a:prstGeom>
        </p:spPr>
      </p:pic>
      <p:pic>
        <p:nvPicPr>
          <p:cNvPr id="4" name="Picture 3"/>
          <p:cNvPicPr>
            <a:picLocks noChangeAspect="1"/>
          </p:cNvPicPr>
          <p:nvPr/>
        </p:nvPicPr>
        <p:blipFill>
          <a:blip r:embed="rId3"/>
          <a:stretch>
            <a:fillRect/>
          </a:stretch>
        </p:blipFill>
        <p:spPr>
          <a:xfrm>
            <a:off x="10919919" y="230188"/>
            <a:ext cx="867762" cy="1299014"/>
          </a:xfrm>
          <a:prstGeom prst="rect">
            <a:avLst/>
          </a:prstGeom>
        </p:spPr>
      </p:pic>
      <p:pic>
        <p:nvPicPr>
          <p:cNvPr id="3" name="Picture 2"/>
          <p:cNvPicPr>
            <a:picLocks noChangeAspect="1"/>
          </p:cNvPicPr>
          <p:nvPr/>
        </p:nvPicPr>
        <p:blipFill>
          <a:blip r:embed="rId4"/>
          <a:stretch>
            <a:fillRect/>
          </a:stretch>
        </p:blipFill>
        <p:spPr>
          <a:xfrm>
            <a:off x="6326406" y="1825625"/>
            <a:ext cx="5327877" cy="4486275"/>
          </a:xfrm>
          <a:prstGeom prst="rect">
            <a:avLst/>
          </a:prstGeom>
        </p:spPr>
      </p:pic>
      <p:pic>
        <p:nvPicPr>
          <p:cNvPr id="6" name="Picture 5"/>
          <p:cNvPicPr>
            <a:picLocks noChangeAspect="1"/>
          </p:cNvPicPr>
          <p:nvPr/>
        </p:nvPicPr>
        <p:blipFill rotWithShape="1">
          <a:blip r:embed="rId5"/>
          <a:srcRect l="2674" t="9685" r="51694" b="13310"/>
          <a:stretch/>
        </p:blipFill>
        <p:spPr>
          <a:xfrm>
            <a:off x="3075206" y="2966923"/>
            <a:ext cx="3836206" cy="3641399"/>
          </a:xfrm>
          <a:prstGeom prst="rect">
            <a:avLst/>
          </a:prstGeom>
        </p:spPr>
      </p:pic>
    </p:spTree>
    <p:extLst>
      <p:ext uri="{BB962C8B-B14F-4D97-AF65-F5344CB8AC3E}">
        <p14:creationId xmlns:p14="http://schemas.microsoft.com/office/powerpoint/2010/main" val="30688524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65072"/>
            <a:ext cx="10515600" cy="1325563"/>
          </a:xfrm>
        </p:spPr>
        <p:txBody>
          <a:bodyPr/>
          <a:lstStyle/>
          <a:p>
            <a:pPr algn="ctr"/>
            <a:r>
              <a:rPr lang="en-GB" b="1" err="1">
                <a:latin typeface="NTPreCursivefk" panose="03000400000000000000" pitchFamily="66" charset="0"/>
              </a:rPr>
              <a:t>Gwefannau</a:t>
            </a:r>
            <a:r>
              <a:rPr lang="en-GB" b="1">
                <a:latin typeface="NTPreCursivefk" panose="03000400000000000000" pitchFamily="66" charset="0"/>
              </a:rPr>
              <a:t> </a:t>
            </a:r>
            <a:r>
              <a:rPr lang="en-GB" b="1" err="1">
                <a:latin typeface="NTPreCursivefk" panose="03000400000000000000" pitchFamily="66" charset="0"/>
              </a:rPr>
              <a:t>defnyddiol</a:t>
            </a:r>
            <a:r>
              <a:rPr lang="en-GB" b="1">
                <a:latin typeface="NTPreCursivefk" panose="03000400000000000000" pitchFamily="66" charset="0"/>
              </a:rPr>
              <a:t> / Useful websites</a:t>
            </a:r>
          </a:p>
        </p:txBody>
      </p:sp>
      <p:pic>
        <p:nvPicPr>
          <p:cNvPr id="4" name="Picture 3"/>
          <p:cNvPicPr>
            <a:picLocks noChangeAspect="1"/>
          </p:cNvPicPr>
          <p:nvPr/>
        </p:nvPicPr>
        <p:blipFill>
          <a:blip r:embed="rId2"/>
          <a:stretch>
            <a:fillRect/>
          </a:stretch>
        </p:blipFill>
        <p:spPr>
          <a:xfrm>
            <a:off x="10919919" y="230188"/>
            <a:ext cx="867762" cy="1299014"/>
          </a:xfrm>
          <a:prstGeom prst="rect">
            <a:avLst/>
          </a:prstGeom>
        </p:spPr>
      </p:pic>
      <p:pic>
        <p:nvPicPr>
          <p:cNvPr id="7" name="Content Placeholder 6"/>
          <p:cNvPicPr>
            <a:picLocks noGrp="1" noChangeAspect="1"/>
          </p:cNvPicPr>
          <p:nvPr>
            <p:ph idx="1"/>
          </p:nvPr>
        </p:nvPicPr>
        <p:blipFill>
          <a:blip r:embed="rId3"/>
          <a:stretch>
            <a:fillRect/>
          </a:stretch>
        </p:blipFill>
        <p:spPr>
          <a:xfrm>
            <a:off x="4403670" y="2958359"/>
            <a:ext cx="7358835" cy="3514039"/>
          </a:xfrm>
          <a:prstGeom prst="rect">
            <a:avLst/>
          </a:prstGeom>
        </p:spPr>
      </p:pic>
      <p:pic>
        <p:nvPicPr>
          <p:cNvPr id="5" name="Picture 4"/>
          <p:cNvPicPr>
            <a:picLocks noChangeAspect="1"/>
          </p:cNvPicPr>
          <p:nvPr/>
        </p:nvPicPr>
        <p:blipFill>
          <a:blip r:embed="rId4"/>
          <a:stretch>
            <a:fillRect/>
          </a:stretch>
        </p:blipFill>
        <p:spPr>
          <a:xfrm>
            <a:off x="404319" y="1390635"/>
            <a:ext cx="4841936" cy="3315508"/>
          </a:xfrm>
          <a:prstGeom prst="rect">
            <a:avLst/>
          </a:prstGeom>
        </p:spPr>
      </p:pic>
    </p:spTree>
    <p:extLst>
      <p:ext uri="{BB962C8B-B14F-4D97-AF65-F5344CB8AC3E}">
        <p14:creationId xmlns:p14="http://schemas.microsoft.com/office/powerpoint/2010/main" val="12013522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29893" y="158292"/>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a:blip r:embed="rId3"/>
          <a:stretch>
            <a:fillRect/>
          </a:stretch>
        </p:blipFill>
        <p:spPr>
          <a:xfrm>
            <a:off x="2505860" y="365125"/>
            <a:ext cx="7029450" cy="5972175"/>
          </a:xfrm>
          <a:prstGeom prst="rect">
            <a:avLst/>
          </a:prstGeom>
        </p:spPr>
      </p:pic>
    </p:spTree>
    <p:extLst>
      <p:ext uri="{BB962C8B-B14F-4D97-AF65-F5344CB8AC3E}">
        <p14:creationId xmlns:p14="http://schemas.microsoft.com/office/powerpoint/2010/main" val="522100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Rectangle 3"/>
          <p:cNvSpPr/>
          <p:nvPr/>
        </p:nvSpPr>
        <p:spPr>
          <a:xfrm>
            <a:off x="114300" y="101600"/>
            <a:ext cx="11912600" cy="6756400"/>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823764" y="197701"/>
            <a:ext cx="11041785" cy="3570208"/>
          </a:xfrm>
          <a:prstGeom prst="rect">
            <a:avLst/>
          </a:prstGeom>
          <a:noFill/>
        </p:spPr>
        <p:txBody>
          <a:bodyPr wrap="square" rtlCol="0">
            <a:spAutoFit/>
          </a:bodyPr>
          <a:lstStyle/>
          <a:p>
            <a:endParaRPr lang="en-GB" sz="2400" u="sng">
              <a:latin typeface="SassoonCRInfant" panose="02010503020300020003" pitchFamily="2" charset="0"/>
            </a:endParaRPr>
          </a:p>
          <a:p>
            <a:endParaRPr lang="en-GB" sz="2400" u="sng">
              <a:latin typeface="SassoonCRInfant" panose="02010503020300020003" pitchFamily="2" charset="0"/>
            </a:endParaRPr>
          </a:p>
          <a:p>
            <a:endParaRPr lang="en-GB" sz="2000" u="sng">
              <a:latin typeface="SassoonCRInfant" panose="02010503020300020003" pitchFamily="2" charset="0"/>
            </a:endParaRPr>
          </a:p>
          <a:p>
            <a:endParaRPr lang="en-GB" sz="2000" u="sng">
              <a:latin typeface="SassoonCRInfant" panose="02010503020300020003" pitchFamily="2" charset="0"/>
            </a:endParaRPr>
          </a:p>
          <a:p>
            <a:endParaRPr lang="en-GB" sz="2000" i="1" u="sng">
              <a:latin typeface="SassoonCRInfant" panose="02010503020300020003" pitchFamily="2" charset="0"/>
            </a:endParaRPr>
          </a:p>
          <a:p>
            <a:endParaRPr lang="en-GB" sz="2000" i="1" u="sng">
              <a:latin typeface="SassoonCRInfant" panose="02010503020300020003" pitchFamily="2" charset="0"/>
            </a:endParaRPr>
          </a:p>
          <a:p>
            <a:endParaRPr lang="en-GB" sz="2000" i="1" u="sng">
              <a:latin typeface="SassoonCRInfant" panose="02010503020300020003" pitchFamily="2" charset="0"/>
            </a:endParaRPr>
          </a:p>
          <a:p>
            <a:endParaRPr lang="en-GB" sz="2000" i="1" u="sng">
              <a:latin typeface="SassoonCRInfant" panose="02010503020300020003" pitchFamily="2" charset="0"/>
            </a:endParaRPr>
          </a:p>
          <a:p>
            <a:endParaRPr lang="en-GB" sz="2000" i="1" u="sng">
              <a:latin typeface="SassoonCRInfant" panose="02010503020300020003" pitchFamily="2" charset="0"/>
            </a:endParaRPr>
          </a:p>
          <a:p>
            <a:endParaRPr lang="en-GB" sz="2000" i="1" u="sng">
              <a:latin typeface="SassoonCRInfant" panose="02010503020300020003" pitchFamily="2" charset="0"/>
            </a:endParaRPr>
          </a:p>
          <a:p>
            <a:endParaRPr lang="en-GB" i="1">
              <a:latin typeface="SassoonCRInfant" panose="02010503020300020003" pitchFamily="2" charset="0"/>
            </a:endParaRPr>
          </a:p>
        </p:txBody>
      </p:sp>
      <p:sp>
        <p:nvSpPr>
          <p:cNvPr id="7" name="Title 1"/>
          <p:cNvSpPr txBox="1">
            <a:spLocks/>
          </p:cNvSpPr>
          <p:nvPr/>
        </p:nvSpPr>
        <p:spPr>
          <a:xfrm>
            <a:off x="326451" y="219665"/>
            <a:ext cx="9584408" cy="41211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b="1" u="sng" err="1">
                <a:latin typeface="NTPreCursivefk" panose="03000400000000000000" pitchFamily="66" charset="0"/>
              </a:rPr>
              <a:t>Cyswllt</a:t>
            </a:r>
            <a:r>
              <a:rPr lang="en-GB" sz="3200" b="1" u="sng">
                <a:latin typeface="NTPreCursivefk" panose="03000400000000000000" pitchFamily="66" charset="0"/>
              </a:rPr>
              <a:t> </a:t>
            </a:r>
            <a:r>
              <a:rPr lang="en-GB" sz="3200" b="1" u="sng" err="1">
                <a:latin typeface="NTPreCursivefk" panose="03000400000000000000" pitchFamily="66" charset="0"/>
              </a:rPr>
              <a:t>rhieni</a:t>
            </a:r>
            <a:r>
              <a:rPr lang="en-GB" sz="3200" b="1" u="sng">
                <a:latin typeface="NTPreCursivefk" panose="03000400000000000000" pitchFamily="66" charset="0"/>
              </a:rPr>
              <a:t> / Parental contact</a:t>
            </a:r>
          </a:p>
        </p:txBody>
      </p:sp>
      <p:sp>
        <p:nvSpPr>
          <p:cNvPr id="8" name="Content Placeholder 2"/>
          <p:cNvSpPr txBox="1">
            <a:spLocks/>
          </p:cNvSpPr>
          <p:nvPr/>
        </p:nvSpPr>
        <p:spPr>
          <a:xfrm>
            <a:off x="7475042" y="653741"/>
            <a:ext cx="4349342" cy="5874059"/>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altLang="en-US" sz="4400" b="1">
                <a:solidFill>
                  <a:srgbClr val="000000"/>
                </a:solidFill>
                <a:latin typeface="NTPreCursivefk" panose="03000400000000000000" pitchFamily="66" charset="0"/>
                <a:cs typeface="Calibri" panose="020F0502020204030204" pitchFamily="34" charset="0"/>
              </a:rPr>
              <a:t>Remember our door is always open!</a:t>
            </a:r>
            <a:endParaRPr lang="en-GB" altLang="en-US" sz="2400">
              <a:solidFill>
                <a:srgbClr val="000000"/>
              </a:solidFill>
              <a:latin typeface="NTPreCursivefk" panose="03000400000000000000" pitchFamily="66" charset="0"/>
              <a:cs typeface="Calibri" panose="020F0502020204030204" pitchFamily="34" charset="0"/>
            </a:endParaRPr>
          </a:p>
          <a:p>
            <a:pPr marL="0" indent="0">
              <a:buFont typeface="Arial" panose="020B0604020202020204" pitchFamily="34" charset="0"/>
              <a:buNone/>
            </a:pPr>
            <a:r>
              <a:rPr lang="en-GB" altLang="en-US" sz="2400">
                <a:solidFill>
                  <a:srgbClr val="000000"/>
                </a:solidFill>
                <a:latin typeface="NTPreCursivefk" panose="03000400000000000000" pitchFamily="66" charset="0"/>
                <a:cs typeface="Calibri" panose="020F0502020204030204" pitchFamily="34" charset="0"/>
              </a:rPr>
              <a:t>We have an ‘open door’ policy. We are usually available at the end of the day to discuss any matters that may concern you.</a:t>
            </a:r>
            <a:endParaRPr lang="en-GB" sz="2400">
              <a:latin typeface="NTPreCursivefk" panose="03000400000000000000" pitchFamily="66" charset="0"/>
              <a:cs typeface="Calibri" panose="020F0502020204030204" pitchFamily="34" charset="0"/>
            </a:endParaRPr>
          </a:p>
          <a:p>
            <a:pPr marL="0" indent="0">
              <a:buFont typeface="Arial" panose="020B0604020202020204" pitchFamily="34" charset="0"/>
              <a:buNone/>
            </a:pPr>
            <a:endParaRPr lang="en-GB" sz="2400">
              <a:latin typeface="NTPreCursivefk" panose="03000400000000000000" pitchFamily="66" charset="0"/>
              <a:cs typeface="Calibri" panose="020F0502020204030204" pitchFamily="34" charset="0"/>
            </a:endParaRPr>
          </a:p>
          <a:p>
            <a:pPr marL="0" indent="0">
              <a:buFont typeface="Arial" panose="020B0604020202020204" pitchFamily="34" charset="0"/>
              <a:buNone/>
            </a:pPr>
            <a:r>
              <a:rPr lang="en-GB" sz="2400" b="1">
                <a:latin typeface="NTPreCursivefk" panose="03000400000000000000" pitchFamily="66" charset="0"/>
                <a:cs typeface="Calibri" panose="020F0502020204030204" pitchFamily="34" charset="0"/>
              </a:rPr>
              <a:t>However, if you wish to discuss anything regarding your child, please don't hesitate to contact the school and have a discussion over the phone.</a:t>
            </a:r>
            <a:endParaRPr lang="en-GB" altLang="en-US" sz="2400" b="1">
              <a:solidFill>
                <a:srgbClr val="000000"/>
              </a:solidFill>
              <a:latin typeface="NTPreCursivefk" panose="03000400000000000000" pitchFamily="66" charset="0"/>
              <a:cs typeface="Calibri" panose="020F0502020204030204" pitchFamily="34" charset="0"/>
            </a:endParaRPr>
          </a:p>
          <a:p>
            <a:pPr marL="0" indent="0">
              <a:buFont typeface="Arial" panose="020B0604020202020204" pitchFamily="34" charset="0"/>
              <a:buNone/>
            </a:pPr>
            <a:r>
              <a:rPr lang="en-GB" altLang="en-US" sz="4000" b="1">
                <a:solidFill>
                  <a:srgbClr val="000000"/>
                </a:solidFill>
                <a:latin typeface="NTPreCursivefk" panose="03000400000000000000" pitchFamily="66" charset="0"/>
                <a:cs typeface="Calibri" panose="020F0502020204030204" pitchFamily="34" charset="0"/>
              </a:rPr>
              <a:t>A problem shared is a problem halved!</a:t>
            </a:r>
          </a:p>
          <a:p>
            <a:endParaRPr lang="en-GB" sz="2000">
              <a:latin typeface="Segoe Print" panose="02000600000000000000" pitchFamily="2" charset="0"/>
            </a:endParaRPr>
          </a:p>
        </p:txBody>
      </p:sp>
      <p:sp>
        <p:nvSpPr>
          <p:cNvPr id="9" name="Rectangle 8"/>
          <p:cNvSpPr/>
          <p:nvPr/>
        </p:nvSpPr>
        <p:spPr>
          <a:xfrm>
            <a:off x="353181" y="974837"/>
            <a:ext cx="4752220" cy="5786199"/>
          </a:xfrm>
          <a:prstGeom prst="rect">
            <a:avLst/>
          </a:prstGeom>
        </p:spPr>
        <p:txBody>
          <a:bodyPr wrap="square">
            <a:spAutoFit/>
          </a:bodyPr>
          <a:lstStyle/>
          <a:p>
            <a:r>
              <a:rPr lang="en-GB" altLang="en-US" sz="4400" b="1" err="1">
                <a:solidFill>
                  <a:srgbClr val="000000"/>
                </a:solidFill>
                <a:latin typeface="NTPreCursivefk" panose="03000400000000000000" pitchFamily="66" charset="0"/>
                <a:cs typeface="Calibri" panose="020F0502020204030204" pitchFamily="34" charset="0"/>
              </a:rPr>
              <a:t>Cofiwch</a:t>
            </a:r>
            <a:r>
              <a:rPr lang="en-GB" altLang="en-US" sz="4400" b="1">
                <a:solidFill>
                  <a:srgbClr val="000000"/>
                </a:solidFill>
                <a:latin typeface="NTPreCursivefk" panose="03000400000000000000" pitchFamily="66" charset="0"/>
                <a:cs typeface="Calibri" panose="020F0502020204030204" pitchFamily="34" charset="0"/>
              </a:rPr>
              <a:t> </a:t>
            </a:r>
            <a:r>
              <a:rPr lang="en-GB" altLang="en-US" sz="4400" b="1" err="1">
                <a:solidFill>
                  <a:srgbClr val="000000"/>
                </a:solidFill>
                <a:latin typeface="NTPreCursivefk" panose="03000400000000000000" pitchFamily="66" charset="0"/>
                <a:cs typeface="Calibri" panose="020F0502020204030204" pitchFamily="34" charset="0"/>
              </a:rPr>
              <a:t>fod</a:t>
            </a:r>
            <a:r>
              <a:rPr lang="en-GB" altLang="en-US" sz="4400" b="1">
                <a:solidFill>
                  <a:srgbClr val="000000"/>
                </a:solidFill>
                <a:latin typeface="NTPreCursivefk" panose="03000400000000000000" pitchFamily="66" charset="0"/>
                <a:cs typeface="Calibri" panose="020F0502020204030204" pitchFamily="34" charset="0"/>
              </a:rPr>
              <a:t> </a:t>
            </a:r>
            <a:r>
              <a:rPr lang="en-GB" altLang="en-US" sz="4400" b="1" err="1">
                <a:solidFill>
                  <a:srgbClr val="000000"/>
                </a:solidFill>
                <a:latin typeface="NTPreCursivefk" panose="03000400000000000000" pitchFamily="66" charset="0"/>
                <a:cs typeface="Calibri" panose="020F0502020204030204" pitchFamily="34" charset="0"/>
              </a:rPr>
              <a:t>ein</a:t>
            </a:r>
            <a:r>
              <a:rPr lang="en-GB" altLang="en-US" sz="4400" b="1">
                <a:solidFill>
                  <a:srgbClr val="000000"/>
                </a:solidFill>
                <a:latin typeface="NTPreCursivefk" panose="03000400000000000000" pitchFamily="66" charset="0"/>
                <a:cs typeface="Calibri" panose="020F0502020204030204" pitchFamily="34" charset="0"/>
              </a:rPr>
              <a:t> </a:t>
            </a:r>
            <a:r>
              <a:rPr lang="en-GB" altLang="en-US" sz="4400" b="1" err="1">
                <a:solidFill>
                  <a:srgbClr val="000000"/>
                </a:solidFill>
                <a:latin typeface="NTPreCursivefk" panose="03000400000000000000" pitchFamily="66" charset="0"/>
                <a:cs typeface="Calibri" panose="020F0502020204030204" pitchFamily="34" charset="0"/>
              </a:rPr>
              <a:t>drws</a:t>
            </a:r>
            <a:r>
              <a:rPr lang="en-GB" altLang="en-US" sz="4400" b="1">
                <a:solidFill>
                  <a:srgbClr val="000000"/>
                </a:solidFill>
                <a:latin typeface="NTPreCursivefk" panose="03000400000000000000" pitchFamily="66" charset="0"/>
                <a:cs typeface="Calibri" panose="020F0502020204030204" pitchFamily="34" charset="0"/>
              </a:rPr>
              <a:t> o </a:t>
            </a:r>
            <a:r>
              <a:rPr lang="en-GB" altLang="en-US" sz="4400" b="1" err="1">
                <a:solidFill>
                  <a:srgbClr val="000000"/>
                </a:solidFill>
                <a:latin typeface="NTPreCursivefk" panose="03000400000000000000" pitchFamily="66" charset="0"/>
                <a:cs typeface="Calibri" panose="020F0502020204030204" pitchFamily="34" charset="0"/>
              </a:rPr>
              <a:t>hyd</a:t>
            </a:r>
            <a:r>
              <a:rPr lang="en-GB" altLang="en-US" sz="4400" b="1">
                <a:solidFill>
                  <a:srgbClr val="000000"/>
                </a:solidFill>
                <a:latin typeface="NTPreCursivefk" panose="03000400000000000000" pitchFamily="66" charset="0"/>
                <a:cs typeface="Calibri" panose="020F0502020204030204" pitchFamily="34" charset="0"/>
              </a:rPr>
              <a:t> </a:t>
            </a:r>
            <a:r>
              <a:rPr lang="en-GB" altLang="en-US" sz="4400" b="1" err="1">
                <a:solidFill>
                  <a:srgbClr val="000000"/>
                </a:solidFill>
                <a:latin typeface="NTPreCursivefk" panose="03000400000000000000" pitchFamily="66" charset="0"/>
                <a:cs typeface="Calibri" panose="020F0502020204030204" pitchFamily="34" charset="0"/>
              </a:rPr>
              <a:t>ar</a:t>
            </a:r>
            <a:r>
              <a:rPr lang="en-GB" altLang="en-US" sz="4400" b="1">
                <a:solidFill>
                  <a:srgbClr val="000000"/>
                </a:solidFill>
                <a:latin typeface="NTPreCursivefk" panose="03000400000000000000" pitchFamily="66" charset="0"/>
                <a:cs typeface="Calibri" panose="020F0502020204030204" pitchFamily="34" charset="0"/>
              </a:rPr>
              <a:t> </a:t>
            </a:r>
            <a:r>
              <a:rPr lang="en-GB" altLang="en-US" sz="4400" b="1" err="1">
                <a:solidFill>
                  <a:srgbClr val="000000"/>
                </a:solidFill>
                <a:latin typeface="NTPreCursivefk" panose="03000400000000000000" pitchFamily="66" charset="0"/>
                <a:cs typeface="Calibri" panose="020F0502020204030204" pitchFamily="34" charset="0"/>
              </a:rPr>
              <a:t>agor</a:t>
            </a:r>
            <a:r>
              <a:rPr lang="en-GB" altLang="en-US" sz="4400" b="1">
                <a:solidFill>
                  <a:srgbClr val="000000"/>
                </a:solidFill>
                <a:latin typeface="NTPreCursivefk" panose="03000400000000000000" pitchFamily="66" charset="0"/>
                <a:cs typeface="Calibri" panose="020F0502020204030204" pitchFamily="34" charset="0"/>
              </a:rPr>
              <a:t>!</a:t>
            </a:r>
          </a:p>
          <a:p>
            <a:endParaRPr lang="en-GB" altLang="en-US" sz="1000" i="1">
              <a:solidFill>
                <a:srgbClr val="000000"/>
              </a:solidFill>
              <a:latin typeface="NTPreCursivefk" panose="03000400000000000000" pitchFamily="66" charset="0"/>
              <a:cs typeface="Calibri" panose="020F0502020204030204" pitchFamily="34" charset="0"/>
            </a:endParaRPr>
          </a:p>
          <a:p>
            <a:r>
              <a:rPr lang="en-GB" altLang="en-US" sz="2400">
                <a:solidFill>
                  <a:srgbClr val="000000"/>
                </a:solidFill>
                <a:latin typeface="NTPreCursivefk" panose="03000400000000000000" pitchFamily="66" charset="0"/>
                <a:cs typeface="Calibri" panose="020F0502020204030204" pitchFamily="34" charset="0"/>
              </a:rPr>
              <a:t>Mae </a:t>
            </a:r>
            <a:r>
              <a:rPr lang="en-GB" altLang="en-US" sz="2400" err="1">
                <a:solidFill>
                  <a:srgbClr val="000000"/>
                </a:solidFill>
                <a:latin typeface="NTPreCursivefk" panose="03000400000000000000" pitchFamily="66" charset="0"/>
                <a:cs typeface="Calibri" panose="020F0502020204030204" pitchFamily="34" charset="0"/>
              </a:rPr>
              <a:t>gennym</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bolisi</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drws</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agored</a:t>
            </a:r>
            <a:r>
              <a:rPr lang="en-GB" altLang="en-US" sz="2400">
                <a:solidFill>
                  <a:srgbClr val="000000"/>
                </a:solidFill>
                <a:latin typeface="NTPreCursivefk" panose="03000400000000000000" pitchFamily="66" charset="0"/>
                <a:cs typeface="Calibri" panose="020F0502020204030204" pitchFamily="34" charset="0"/>
              </a:rPr>
              <a:t>.’ </a:t>
            </a:r>
          </a:p>
          <a:p>
            <a:r>
              <a:rPr lang="en-GB" altLang="en-US" sz="2400" err="1">
                <a:solidFill>
                  <a:srgbClr val="000000"/>
                </a:solidFill>
                <a:latin typeface="NTPreCursivefk" panose="03000400000000000000" pitchFamily="66" charset="0"/>
                <a:cs typeface="Calibri" panose="020F0502020204030204" pitchFamily="34" charset="0"/>
              </a:rPr>
              <a:t>Rydymar</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gael</a:t>
            </a:r>
            <a:r>
              <a:rPr lang="en-GB" altLang="en-US" sz="2400">
                <a:solidFill>
                  <a:srgbClr val="000000"/>
                </a:solidFill>
                <a:latin typeface="NTPreCursivefk" panose="03000400000000000000" pitchFamily="66" charset="0"/>
                <a:cs typeface="Calibri" panose="020F0502020204030204" pitchFamily="34" charset="0"/>
              </a:rPr>
              <a:t> ar </a:t>
            </a:r>
            <a:r>
              <a:rPr lang="en-GB" altLang="en-US" sz="2400" err="1">
                <a:solidFill>
                  <a:srgbClr val="000000"/>
                </a:solidFill>
                <a:latin typeface="NTPreCursivefk" panose="03000400000000000000" pitchFamily="66" charset="0"/>
                <a:cs typeface="Calibri" panose="020F0502020204030204" pitchFamily="34" charset="0"/>
              </a:rPr>
              <a:t>ddiwedd</a:t>
            </a:r>
            <a:r>
              <a:rPr lang="en-GB" altLang="en-US" sz="2400">
                <a:solidFill>
                  <a:srgbClr val="000000"/>
                </a:solidFill>
                <a:latin typeface="NTPreCursivefk" panose="03000400000000000000" pitchFamily="66" charset="0"/>
                <a:cs typeface="Calibri" panose="020F0502020204030204" pitchFamily="34" charset="0"/>
              </a:rPr>
              <a:t> y </a:t>
            </a:r>
            <a:r>
              <a:rPr lang="en-GB" altLang="en-US" sz="2400" err="1">
                <a:solidFill>
                  <a:srgbClr val="000000"/>
                </a:solidFill>
                <a:latin typeface="NTPreCursivefk" panose="03000400000000000000" pitchFamily="66" charset="0"/>
                <a:cs typeface="Calibri" panose="020F0502020204030204" pitchFamily="34" charset="0"/>
              </a:rPr>
              <a:t>dydd</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i</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gael</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sgwrs</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dros</a:t>
            </a:r>
            <a:r>
              <a:rPr lang="en-GB" altLang="en-US" sz="2400">
                <a:solidFill>
                  <a:srgbClr val="000000"/>
                </a:solidFill>
                <a:latin typeface="NTPreCursivefk" panose="03000400000000000000" pitchFamily="66" charset="0"/>
                <a:cs typeface="Calibri" panose="020F0502020204030204" pitchFamily="34" charset="0"/>
              </a:rPr>
              <a:t> y </a:t>
            </a:r>
            <a:r>
              <a:rPr lang="en-GB" altLang="en-US" sz="2400" err="1">
                <a:solidFill>
                  <a:srgbClr val="000000"/>
                </a:solidFill>
                <a:latin typeface="NTPreCursivefk" panose="03000400000000000000" pitchFamily="66" charset="0"/>
                <a:cs typeface="Calibri" panose="020F0502020204030204" pitchFamily="34" charset="0"/>
              </a:rPr>
              <a:t>ffon</a:t>
            </a:r>
            <a:r>
              <a:rPr lang="en-GB" altLang="en-US" sz="2400">
                <a:solidFill>
                  <a:srgbClr val="000000"/>
                </a:solidFill>
                <a:latin typeface="NTPreCursivefk" panose="03000400000000000000" pitchFamily="66" charset="0"/>
                <a:cs typeface="Calibri" panose="020F0502020204030204" pitchFamily="34" charset="0"/>
              </a:rPr>
              <a:t> i </a:t>
            </a:r>
            <a:r>
              <a:rPr lang="en-GB" altLang="en-US" sz="2400" err="1">
                <a:solidFill>
                  <a:srgbClr val="000000"/>
                </a:solidFill>
                <a:latin typeface="NTPreCursivefk" panose="03000400000000000000" pitchFamily="66" charset="0"/>
                <a:cs typeface="Calibri" panose="020F0502020204030204" pitchFamily="34" charset="0"/>
              </a:rPr>
              <a:t>drafod</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unrhyw</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faterion</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sydd</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yn</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eich</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poeni</a:t>
            </a:r>
            <a:r>
              <a:rPr lang="en-GB" altLang="en-US" sz="2400">
                <a:solidFill>
                  <a:srgbClr val="000000"/>
                </a:solidFill>
                <a:latin typeface="NTPreCursivefk" panose="03000400000000000000" pitchFamily="66" charset="0"/>
                <a:cs typeface="Calibri" panose="020F0502020204030204" pitchFamily="34" charset="0"/>
              </a:rPr>
              <a:t>.</a:t>
            </a:r>
          </a:p>
          <a:p>
            <a:endParaRPr lang="en-GB" altLang="en-US" sz="2400">
              <a:solidFill>
                <a:srgbClr val="000000"/>
              </a:solidFill>
              <a:latin typeface="NTPreCursivefk" panose="03000400000000000000" pitchFamily="66" charset="0"/>
              <a:cs typeface="Calibri" panose="020F0502020204030204" pitchFamily="34" charset="0"/>
            </a:endParaRPr>
          </a:p>
          <a:p>
            <a:r>
              <a:rPr lang="en-GB" altLang="en-US" sz="2400" err="1">
                <a:solidFill>
                  <a:srgbClr val="000000"/>
                </a:solidFill>
                <a:latin typeface="NTPreCursivefk" panose="03000400000000000000" pitchFamily="66" charset="0"/>
                <a:cs typeface="Calibri" panose="020F0502020204030204" pitchFamily="34" charset="0"/>
              </a:rPr>
              <a:t>Gallwch</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drefnu</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apwyntiad</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os</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yn</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angenrheidiol</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ar</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amser</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sydd</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yn</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gyfleus</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i</a:t>
            </a:r>
            <a:r>
              <a:rPr lang="en-GB" altLang="en-US" sz="2400">
                <a:solidFill>
                  <a:srgbClr val="000000"/>
                </a:solidFill>
                <a:latin typeface="NTPreCursivefk" panose="03000400000000000000" pitchFamily="66" charset="0"/>
                <a:cs typeface="Calibri" panose="020F0502020204030204" pitchFamily="34" charset="0"/>
              </a:rPr>
              <a:t> chi ac </a:t>
            </a:r>
            <a:r>
              <a:rPr lang="en-GB" altLang="en-US" sz="2400" err="1">
                <a:solidFill>
                  <a:srgbClr val="000000"/>
                </a:solidFill>
                <a:latin typeface="NTPreCursivefk" panose="03000400000000000000" pitchFamily="66" charset="0"/>
                <a:cs typeface="Calibri" panose="020F0502020204030204" pitchFamily="34" charset="0"/>
              </a:rPr>
              <a:t>i’r</a:t>
            </a:r>
            <a:r>
              <a:rPr lang="en-GB" altLang="en-US" sz="2400">
                <a:solidFill>
                  <a:srgbClr val="000000"/>
                </a:solidFill>
                <a:latin typeface="NTPreCursivefk" panose="03000400000000000000" pitchFamily="66" charset="0"/>
                <a:cs typeface="Calibri" panose="020F0502020204030204" pitchFamily="34" charset="0"/>
              </a:rPr>
              <a:t> </a:t>
            </a:r>
            <a:r>
              <a:rPr lang="en-GB" altLang="en-US" sz="2400" err="1">
                <a:solidFill>
                  <a:srgbClr val="000000"/>
                </a:solidFill>
                <a:latin typeface="NTPreCursivefk" panose="03000400000000000000" pitchFamily="66" charset="0"/>
                <a:cs typeface="Calibri" panose="020F0502020204030204" pitchFamily="34" charset="0"/>
              </a:rPr>
              <a:t>ysgol</a:t>
            </a:r>
            <a:r>
              <a:rPr lang="en-GB" altLang="en-US" sz="2400">
                <a:solidFill>
                  <a:srgbClr val="000000"/>
                </a:solidFill>
                <a:latin typeface="NTPreCursivefk" panose="03000400000000000000" pitchFamily="66" charset="0"/>
                <a:cs typeface="Calibri" panose="020F0502020204030204" pitchFamily="34" charset="0"/>
              </a:rPr>
              <a:t>.</a:t>
            </a:r>
          </a:p>
          <a:p>
            <a:r>
              <a:rPr lang="en-GB" altLang="en-US" sz="4000" b="1" err="1">
                <a:solidFill>
                  <a:srgbClr val="000000"/>
                </a:solidFill>
                <a:latin typeface="NTPreCursivefk" panose="03000400000000000000" pitchFamily="66" charset="0"/>
                <a:cs typeface="Calibri" panose="020F0502020204030204" pitchFamily="34" charset="0"/>
              </a:rPr>
              <a:t>Peidiwch</a:t>
            </a:r>
            <a:r>
              <a:rPr lang="en-GB" altLang="en-US" sz="4000" b="1">
                <a:solidFill>
                  <a:srgbClr val="000000"/>
                </a:solidFill>
                <a:latin typeface="NTPreCursivefk" panose="03000400000000000000" pitchFamily="66" charset="0"/>
                <a:cs typeface="Calibri" panose="020F0502020204030204" pitchFamily="34" charset="0"/>
              </a:rPr>
              <a:t> </a:t>
            </a:r>
            <a:r>
              <a:rPr lang="en-GB" altLang="en-US" sz="4000" b="1" noProof="1">
                <a:solidFill>
                  <a:srgbClr val="000000"/>
                </a:solidFill>
                <a:latin typeface="NTPreCursivefk" panose="03000400000000000000" pitchFamily="66" charset="0"/>
                <a:cs typeface="Calibri" panose="020F0502020204030204" pitchFamily="34" charset="0"/>
              </a:rPr>
              <a:t>â</a:t>
            </a:r>
            <a:r>
              <a:rPr lang="en-GB" altLang="en-US" sz="4000" b="1">
                <a:solidFill>
                  <a:srgbClr val="000000"/>
                </a:solidFill>
                <a:latin typeface="NTPreCursivefk" panose="03000400000000000000" pitchFamily="66" charset="0"/>
                <a:cs typeface="Calibri" panose="020F0502020204030204" pitchFamily="34" charset="0"/>
              </a:rPr>
              <a:t> </a:t>
            </a:r>
            <a:r>
              <a:rPr lang="en-GB" altLang="en-US" sz="4000" b="1" err="1">
                <a:solidFill>
                  <a:srgbClr val="000000"/>
                </a:solidFill>
                <a:latin typeface="NTPreCursivefk" panose="03000400000000000000" pitchFamily="66" charset="0"/>
                <a:cs typeface="Calibri" panose="020F0502020204030204" pitchFamily="34" charset="0"/>
              </a:rPr>
              <a:t>cholli</a:t>
            </a:r>
            <a:r>
              <a:rPr lang="en-GB" altLang="en-US" sz="4000" b="1">
                <a:solidFill>
                  <a:srgbClr val="000000"/>
                </a:solidFill>
                <a:latin typeface="NTPreCursivefk" panose="03000400000000000000" pitchFamily="66" charset="0"/>
                <a:cs typeface="Calibri" panose="020F0502020204030204" pitchFamily="34" charset="0"/>
              </a:rPr>
              <a:t> </a:t>
            </a:r>
            <a:r>
              <a:rPr lang="en-GB" altLang="en-US" sz="4000" b="1" err="1">
                <a:solidFill>
                  <a:srgbClr val="000000"/>
                </a:solidFill>
                <a:latin typeface="NTPreCursivefk" panose="03000400000000000000" pitchFamily="66" charset="0"/>
                <a:cs typeface="Calibri" panose="020F0502020204030204" pitchFamily="34" charset="0"/>
              </a:rPr>
              <a:t>cwsg</a:t>
            </a:r>
            <a:r>
              <a:rPr lang="en-GB" altLang="en-US" sz="4000" b="1">
                <a:solidFill>
                  <a:srgbClr val="000000"/>
                </a:solidFill>
                <a:latin typeface="NTPreCursivefk" panose="03000400000000000000" pitchFamily="66" charset="0"/>
                <a:cs typeface="Calibri" panose="020F0502020204030204" pitchFamily="34" charset="0"/>
              </a:rPr>
              <a:t> - </a:t>
            </a:r>
            <a:r>
              <a:rPr lang="en-GB" altLang="en-US" sz="4000" b="1" err="1">
                <a:solidFill>
                  <a:srgbClr val="000000"/>
                </a:solidFill>
                <a:latin typeface="NTPreCursivefk" panose="03000400000000000000" pitchFamily="66" charset="0"/>
                <a:cs typeface="Calibri" panose="020F0502020204030204" pitchFamily="34" charset="0"/>
              </a:rPr>
              <a:t>dewch</a:t>
            </a:r>
            <a:r>
              <a:rPr lang="en-GB" altLang="en-US" sz="4000" b="1">
                <a:solidFill>
                  <a:srgbClr val="000000"/>
                </a:solidFill>
                <a:latin typeface="NTPreCursivefk" panose="03000400000000000000" pitchFamily="66" charset="0"/>
                <a:cs typeface="Calibri" panose="020F0502020204030204" pitchFamily="34" charset="0"/>
              </a:rPr>
              <a:t> am </a:t>
            </a:r>
            <a:r>
              <a:rPr lang="en-GB" altLang="en-US" sz="4000" b="1" err="1">
                <a:solidFill>
                  <a:srgbClr val="000000"/>
                </a:solidFill>
                <a:latin typeface="NTPreCursivefk" panose="03000400000000000000" pitchFamily="66" charset="0"/>
                <a:cs typeface="Calibri" panose="020F0502020204030204" pitchFamily="34" charset="0"/>
              </a:rPr>
              <a:t>sgwrs</a:t>
            </a:r>
            <a:r>
              <a:rPr lang="en-GB" altLang="en-US" sz="4000" b="1">
                <a:solidFill>
                  <a:srgbClr val="000000"/>
                </a:solidFill>
                <a:latin typeface="NTPreCursivefk" panose="03000400000000000000" pitchFamily="66" charset="0"/>
                <a:cs typeface="Calibri" panose="020F0502020204030204" pitchFamily="34" charset="0"/>
              </a:rPr>
              <a:t>!</a:t>
            </a:r>
          </a:p>
        </p:txBody>
      </p:sp>
      <p:pic>
        <p:nvPicPr>
          <p:cNvPr id="10" name="Picture 7" descr="3"/>
          <p:cNvPicPr>
            <a:picLocks noChangeAspect="1" noChangeArrowheads="1"/>
          </p:cNvPicPr>
          <p:nvPr/>
        </p:nvPicPr>
        <p:blipFill>
          <a:blip r:embed="rId2" cstate="print">
            <a:extLst>
              <a:ext uri="{28A0092B-C50C-407E-A947-70E740481C1C}">
                <a14:useLocalDpi xmlns:a14="http://schemas.microsoft.com/office/drawing/2010/main" val="0"/>
              </a:ext>
            </a:extLst>
          </a:blip>
          <a:srcRect l="24615" t="27083" r="24615" b="29167"/>
          <a:stretch>
            <a:fillRect/>
          </a:stretch>
        </p:blipFill>
        <p:spPr bwMode="auto">
          <a:xfrm>
            <a:off x="5892393" y="910301"/>
            <a:ext cx="1293253" cy="1135182"/>
          </a:xfrm>
          <a:prstGeom prst="rect">
            <a:avLst/>
          </a:prstGeom>
          <a:noFill/>
          <a:ln w="5715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3"/>
          <a:stretch>
            <a:fillRect/>
          </a:stretch>
        </p:blipFill>
        <p:spPr>
          <a:xfrm>
            <a:off x="5090852" y="3802572"/>
            <a:ext cx="2317363" cy="1729375"/>
          </a:xfrm>
          <a:prstGeom prst="rect">
            <a:avLst/>
          </a:prstGeom>
          <a:ln w="38100">
            <a:solidFill>
              <a:schemeClr val="tx1"/>
            </a:solidFill>
          </a:ln>
        </p:spPr>
      </p:pic>
    </p:spTree>
    <p:extLst>
      <p:ext uri="{BB962C8B-B14F-4D97-AF65-F5344CB8AC3E}">
        <p14:creationId xmlns:p14="http://schemas.microsoft.com/office/powerpoint/2010/main" val="37100148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044701" y="101601"/>
            <a:ext cx="8432800" cy="6524694"/>
          </a:xfrm>
          <a:prstGeom prst="rect">
            <a:avLst/>
          </a:prstGeom>
        </p:spPr>
      </p:pic>
    </p:spTree>
    <p:extLst>
      <p:ext uri="{BB962C8B-B14F-4D97-AF65-F5344CB8AC3E}">
        <p14:creationId xmlns:p14="http://schemas.microsoft.com/office/powerpoint/2010/main" val="188175907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gfen" ma:contentTypeID="0x010100E83D4D4E7DCD0447B5311C5ADFFE45C9" ma:contentTypeVersion="8" ma:contentTypeDescription="Creu dogfen newydd." ma:contentTypeScope="" ma:versionID="b469a4f26fb41c0ff9eaec1855bf2dd5">
  <xsd:schema xmlns:xsd="http://www.w3.org/2001/XMLSchema" xmlns:xs="http://www.w3.org/2001/XMLSchema" xmlns:p="http://schemas.microsoft.com/office/2006/metadata/properties" xmlns:ns2="298e5e40-7fa2-4fb0-a53b-bb30e8e86357" targetNamespace="http://schemas.microsoft.com/office/2006/metadata/properties" ma:root="true" ma:fieldsID="1b39d3ce31332f25241f78ab81d492be" ns2:_="">
    <xsd:import namespace="298e5e40-7fa2-4fb0-a53b-bb30e8e8635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e5e40-7fa2-4fb0-a53b-bb30e8e863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Location" ma:index="11" nillable="true" ma:displayName="Location" ma:indexed="true" ma:internalName="MediaServiceLocatio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Math o Gynnwys"/>
        <xsd:element ref="dc:title" minOccurs="0" maxOccurs="1" ma:index="4" ma:displayName="Teit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3BF884-D573-4D2A-95A8-CC7BDB0F107D}">
  <ds:schemaRefs>
    <ds:schemaRef ds:uri="298e5e40-7fa2-4fb0-a53b-bb30e8e8635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66617CE-F888-4DA3-96FB-DF6A37BD447F}">
  <ds:schemaRefs>
    <ds:schemaRef ds:uri="http://purl.org/dc/terms/"/>
    <ds:schemaRef ds:uri="http://schemas.openxmlformats.org/package/2006/metadata/core-properties"/>
    <ds:schemaRef ds:uri="298e5e40-7fa2-4fb0-a53b-bb30e8e86357"/>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305A06F1-95BD-4179-983F-DA9930B681A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65</TotalTime>
  <Words>1586</Words>
  <Application>Microsoft Office PowerPoint</Application>
  <PresentationFormat>Widescreen</PresentationFormat>
  <Paragraphs>156</Paragraphs>
  <Slides>26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Calibri Light</vt:lpstr>
      <vt:lpstr>Comic Sans MS</vt:lpstr>
      <vt:lpstr>NTPreCursivefk</vt:lpstr>
      <vt:lpstr>SassoonCRInfant</vt:lpstr>
      <vt:lpstr>Segoe Print</vt:lpstr>
      <vt:lpstr>Office Theme</vt:lpstr>
      <vt:lpstr>PowerPoint Presentation</vt:lpstr>
      <vt:lpstr>PowerPoint Presentation</vt:lpstr>
      <vt:lpstr>PowerPoint Presentation</vt:lpstr>
      <vt:lpstr>Disgyblaeth a Gwrth fwlio </vt:lpstr>
      <vt:lpstr>Behaviour and Anti-bullying Policies </vt:lpstr>
      <vt:lpstr>PowerPoint Presentation</vt:lpstr>
      <vt:lpstr>PowerPoint Presentation</vt:lpstr>
      <vt:lpstr>Gwaith dosbarth / Classwork </vt:lpstr>
      <vt:lpstr>PowerPoint Presentation</vt:lpstr>
      <vt:lpstr>PowerPoint Presentation</vt:lpstr>
      <vt:lpstr>Cysyniad/Concept: Newid/Change</vt:lpstr>
      <vt:lpstr>Darllen / Reading </vt:lpstr>
      <vt:lpstr>PowerPoint Presentation</vt:lpstr>
      <vt:lpstr>Mathemateg Fawr/Big Maths</vt:lpstr>
      <vt:lpstr>PowerPoint Presentation</vt:lpstr>
      <vt:lpstr>Addysg Gorfforol </vt:lpstr>
      <vt:lpstr>PowerPoint Presentation</vt:lpstr>
      <vt:lpstr>PowerPoint Presentation</vt:lpstr>
      <vt:lpstr>PowerPoint Presentation</vt:lpstr>
      <vt:lpstr>Trydar/Twitter</vt:lpstr>
      <vt:lpstr>Ffrwythau/Fruit</vt:lpstr>
      <vt:lpstr>Gwefannau defnyddiol / Useful websites</vt:lpstr>
      <vt:lpstr>Gwefannau defnyddiol / Useful websites</vt:lpstr>
      <vt:lpstr>PowerPoint Presentation</vt:lpstr>
      <vt:lpstr>PowerPoint Presentation</vt:lpstr>
      <vt:lpstr>PowerPoint Presentation</vt:lpstr>
    </vt:vector>
  </TitlesOfParts>
  <Company>NPTCBC Schools &amp; Learning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Noson rhieni Hydref 2020 Parents evening 2020</dc:title>
  <dc:creator>D Thomas (YGG Castell-nedd)</dc:creator>
  <cp:lastModifiedBy>J Cox (YGG Castell-nedd)</cp:lastModifiedBy>
  <cp:revision>12</cp:revision>
  <dcterms:created xsi:type="dcterms:W3CDTF">2020-09-30T22:09:57Z</dcterms:created>
  <dcterms:modified xsi:type="dcterms:W3CDTF">2023-10-08T08:12:30Z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0x010100E83D4D4E7DCD0447B5311C5ADFFE45C9</vt:lpwstr>
  </property>
</Properties>
</file>