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80" r:id="rId1"/>
  </p:sldMasterIdLst>
  <p:notesMasterIdLst>
    <p:notesMasterId r:id="rId10"/>
  </p:notesMasterIdLst>
  <p:sldIdLst>
    <p:sldId id="290" r:id="rId2"/>
    <p:sldId id="289" r:id="rId3"/>
    <p:sldId id="263" r:id="rId4"/>
    <p:sldId id="327" r:id="rId5"/>
    <p:sldId id="328" r:id="rId6"/>
    <p:sldId id="332" r:id="rId7"/>
    <p:sldId id="329" r:id="rId8"/>
    <p:sldId id="33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1C764-004B-46C0-B929-54EAA1D67940}" type="datetimeFigureOut">
              <a:rPr lang="en-GB" smtClean="0"/>
              <a:pPr/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C5977-367B-406B-9480-E3E9203F8DF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45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Icecaps are melting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8C5977-367B-406B-9480-E3E9203F8DF7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41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20F0B5-9C16-4480-BDA4-AD1586684500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A59EB-3C14-44B3-9055-B90BD71310DA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778ED-4BC6-491C-A238-6BE06254B0ED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452E03-63E6-4D28-AE68-55D7A09AA7A2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62D90-D3B1-4FD8-9A97-5903A9F67D8F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51528-3B26-43E3-9987-95696E198CEA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39BFD0-DD3C-461D-96AB-4D1E25FF4FED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AB44C-D616-4BE2-8D68-21A967B40A45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95A7D9-ED28-4F34-9A89-6A7B53D29DA3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86ECD-09D9-4E5A-95A1-D9E3B7EBF8CB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1FBD6-2CC9-49BB-864A-B71B25C5B3F6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Enhancing Primary Science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70EF9ECB-8BC4-47B3-9E71-99E089D9D3D9}" type="datetime1">
              <a:rPr lang="en-GB" smtClean="0"/>
              <a:pPr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r>
              <a:rPr lang="en-GB"/>
              <a:t>Enhancing Primary Science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BF8061E-CE74-4583-AE74-AAD4D6216064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81" r:id="rId1"/>
    <p:sldLayoutId id="2147484382" r:id="rId2"/>
    <p:sldLayoutId id="2147484383" r:id="rId3"/>
    <p:sldLayoutId id="2147484384" r:id="rId4"/>
    <p:sldLayoutId id="2147484385" r:id="rId5"/>
    <p:sldLayoutId id="2147484386" r:id="rId6"/>
    <p:sldLayoutId id="2147484387" r:id="rId7"/>
    <p:sldLayoutId id="2147484388" r:id="rId8"/>
    <p:sldLayoutId id="2147484389" r:id="rId9"/>
    <p:sldLayoutId id="2147484390" r:id="rId10"/>
    <p:sldLayoutId id="2147484391" r:id="rId11"/>
  </p:sldLayoutIdLst>
  <p:hf sldNum="0" hdr="0" dt="0"/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924800" cy="1143000"/>
          </a:xfrm>
        </p:spPr>
        <p:txBody>
          <a:bodyPr/>
          <a:lstStyle/>
          <a:p>
            <a:pPr algn="ctr"/>
            <a:r>
              <a:rPr lang="en-GB" sz="4000" cap="none" dirty="0" smtClean="0"/>
              <a:t>Beth </a:t>
            </a:r>
            <a:r>
              <a:rPr lang="en-GB" sz="4000" cap="none" dirty="0" err="1" smtClean="0"/>
              <a:t>yw’r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prif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wahaniaeth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rhwng</a:t>
            </a:r>
            <a:r>
              <a:rPr lang="en-GB" sz="4000" cap="none" dirty="0"/>
              <a:t/>
            </a:r>
            <a:br>
              <a:rPr lang="en-GB" sz="4000" cap="none" dirty="0"/>
            </a:br>
            <a:r>
              <a:rPr lang="en-GB" sz="4000" cap="none" dirty="0" smtClean="0"/>
              <a:t>y </a:t>
            </a:r>
            <a:r>
              <a:rPr lang="en-GB" sz="4000" cap="none" dirty="0" err="1" smtClean="0"/>
              <a:t>lluniau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hyn</a:t>
            </a:r>
            <a:r>
              <a:rPr lang="en-GB" sz="4000" cap="none" dirty="0" smtClean="0"/>
              <a:t>?</a:t>
            </a:r>
            <a:endParaRPr lang="en-GB" sz="4000" cap="none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8B1FAE0-0290-4BFE-A723-FD6B96C10293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56" y="1568231"/>
            <a:ext cx="5325640" cy="4228375"/>
          </a:xfrm>
        </p:spPr>
      </p:pic>
      <p:sp>
        <p:nvSpPr>
          <p:cNvPr id="5" name="Footer Placeholder 3"/>
          <p:cNvSpPr txBox="1">
            <a:spLocks/>
          </p:cNvSpPr>
          <p:nvPr/>
        </p:nvSpPr>
        <p:spPr>
          <a:xfrm>
            <a:off x="0" y="6381328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 cap="all" spc="6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000" dirty="0"/>
          </a:p>
        </p:txBody>
      </p:sp>
      <p:pic>
        <p:nvPicPr>
          <p:cNvPr id="8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62196"/>
            <a:ext cx="1111175" cy="15974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376" y="160338"/>
            <a:ext cx="1152128" cy="1608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903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800" dirty="0">
              <a:solidFill>
                <a:srgbClr val="00FF00"/>
              </a:solidFill>
            </a:endParaRPr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381328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 cap="all" spc="6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/>
              <a:t>Enhancing Primary Science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967629B1-56DA-47A4-89DF-64E2F44D12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76021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E0523CBE-FC37-474A-90F1-BE9442556894}"/>
              </a:ext>
            </a:extLst>
          </p:cNvPr>
          <p:cNvSpPr/>
          <p:nvPr/>
        </p:nvSpPr>
        <p:spPr>
          <a:xfrm flipV="1">
            <a:off x="1763688" y="980728"/>
            <a:ext cx="2088232" cy="292894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1DD6E822-5333-496A-A247-84E787B8BB2E}"/>
              </a:ext>
            </a:extLst>
          </p:cNvPr>
          <p:cNvSpPr/>
          <p:nvPr/>
        </p:nvSpPr>
        <p:spPr>
          <a:xfrm flipV="1">
            <a:off x="1747704" y="4365104"/>
            <a:ext cx="2088232" cy="292894"/>
          </a:xfrm>
          <a:prstGeom prst="rightArrow">
            <a:avLst/>
          </a:prstGeom>
          <a:solidFill>
            <a:schemeClr val="bg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3903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4000" cap="none" dirty="0" err="1" smtClean="0"/>
              <a:t>Effaith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pobl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ar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ein</a:t>
            </a:r>
            <a:r>
              <a:rPr lang="en-GB" sz="4000" cap="none" dirty="0" smtClean="0"/>
              <a:t> planed</a:t>
            </a:r>
            <a:endParaRPr lang="en-GB" sz="4000" cap="none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pPr marL="0" indent="0" algn="ctr">
              <a:buNone/>
            </a:pPr>
            <a:r>
              <a:rPr lang="en-GB" sz="2800" dirty="0" smtClean="0">
                <a:solidFill>
                  <a:srgbClr val="00FF00"/>
                </a:solidFill>
              </a:rPr>
              <a:t>Nod y </a:t>
            </a:r>
            <a:r>
              <a:rPr lang="en-GB" sz="2800" dirty="0" err="1" smtClean="0">
                <a:solidFill>
                  <a:srgbClr val="00FF00"/>
                </a:solidFill>
              </a:rPr>
              <a:t>wers</a:t>
            </a:r>
            <a:endParaRPr lang="en-GB" sz="2800" dirty="0" smtClean="0">
              <a:solidFill>
                <a:srgbClr val="00FF00"/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rgbClr val="00FF00"/>
                </a:solidFill>
              </a:rPr>
              <a:t>I </a:t>
            </a:r>
            <a:r>
              <a:rPr lang="en-GB" sz="2800" dirty="0" err="1" smtClean="0">
                <a:solidFill>
                  <a:srgbClr val="00FF00"/>
                </a:solidFill>
              </a:rPr>
              <a:t>ddatblygu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ein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dealltwriaeth</a:t>
            </a:r>
            <a:r>
              <a:rPr lang="en-GB" sz="2800" dirty="0" smtClean="0">
                <a:solidFill>
                  <a:srgbClr val="00FF00"/>
                </a:solidFill>
              </a:rPr>
              <a:t> o </a:t>
            </a:r>
            <a:r>
              <a:rPr lang="en-GB" sz="2800" dirty="0" err="1" smtClean="0">
                <a:solidFill>
                  <a:srgbClr val="00FF00"/>
                </a:solidFill>
              </a:rPr>
              <a:t>effaith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cynhesu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byd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eang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ar</a:t>
            </a:r>
            <a:r>
              <a:rPr lang="en-GB" sz="2800" dirty="0" smtClean="0">
                <a:solidFill>
                  <a:srgbClr val="00FF00"/>
                </a:solidFill>
              </a:rPr>
              <a:t> y </a:t>
            </a:r>
            <a:r>
              <a:rPr lang="en-GB" sz="2800" dirty="0" err="1" smtClean="0">
                <a:solidFill>
                  <a:srgbClr val="00FF00"/>
                </a:solidFill>
              </a:rPr>
              <a:t>blaned</a:t>
            </a:r>
            <a:r>
              <a:rPr lang="en-GB" sz="2800" dirty="0" smtClean="0">
                <a:solidFill>
                  <a:srgbClr val="00FF00"/>
                </a:solidFill>
              </a:rPr>
              <a:t>.</a:t>
            </a:r>
            <a:r>
              <a:rPr lang="en-GB" sz="2800" dirty="0">
                <a:solidFill>
                  <a:srgbClr val="00FF00"/>
                </a:solidFill>
              </a:rPr>
              <a:t> </a:t>
            </a:r>
            <a:endParaRPr lang="en-GB" sz="2800" dirty="0" smtClean="0">
              <a:solidFill>
                <a:srgbClr val="00FF00"/>
              </a:solidFill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rgbClr val="00FF00"/>
                </a:solidFill>
              </a:rPr>
              <a:t>I </a:t>
            </a:r>
            <a:r>
              <a:rPr lang="en-GB" sz="2800" dirty="0" err="1" smtClean="0">
                <a:solidFill>
                  <a:srgbClr val="00FF00"/>
                </a:solidFill>
              </a:rPr>
              <a:t>ddeall</a:t>
            </a:r>
            <a:r>
              <a:rPr lang="en-GB" sz="2800" dirty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sut</a:t>
            </a:r>
            <a:r>
              <a:rPr lang="en-GB" sz="2800" dirty="0" smtClean="0">
                <a:solidFill>
                  <a:srgbClr val="00FF00"/>
                </a:solidFill>
              </a:rPr>
              <a:t> y </a:t>
            </a:r>
            <a:r>
              <a:rPr lang="en-GB" sz="2800" dirty="0" err="1" smtClean="0">
                <a:solidFill>
                  <a:srgbClr val="00FF00"/>
                </a:solidFill>
              </a:rPr>
              <a:t>bydd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toddi’r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capiau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iâ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yn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effeithio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ar</a:t>
            </a:r>
            <a:r>
              <a:rPr lang="en-GB" sz="2800" dirty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anifeiliaid</a:t>
            </a:r>
            <a:endParaRPr lang="en-GB" sz="2800" dirty="0" smtClean="0">
              <a:solidFill>
                <a:srgbClr val="00FF00"/>
              </a:solidFill>
            </a:endParaRPr>
          </a:p>
        </p:txBody>
      </p:sp>
      <p:sp>
        <p:nvSpPr>
          <p:cNvPr id="7" name="Footer Placeholder 3"/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 cap="all" spc="6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0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4624"/>
            <a:ext cx="1443646" cy="17728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858" y="44624"/>
            <a:ext cx="1443646" cy="1772816"/>
          </a:xfrm>
          <a:prstGeom prst="rect">
            <a:avLst/>
          </a:prstGeom>
          <a:scene3d>
            <a:camera prst="orthographicFront">
              <a:rot lat="0" lon="10800000" rev="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1807020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en-GB" sz="4000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E31D871-B6C1-4A41-9AB4-624E658B20F0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42" y="-1"/>
            <a:ext cx="9160942" cy="5703679"/>
          </a:xfrm>
        </p:spPr>
      </p:pic>
      <p:sp>
        <p:nvSpPr>
          <p:cNvPr id="5" name="Footer Placeholder 3"/>
          <p:cNvSpPr txBox="1">
            <a:spLocks/>
          </p:cNvSpPr>
          <p:nvPr/>
        </p:nvSpPr>
        <p:spPr>
          <a:xfrm>
            <a:off x="0" y="6381328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 cap="all" spc="6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316117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185" y="861984"/>
            <a:ext cx="9144000" cy="1143000"/>
          </a:xfrm>
        </p:spPr>
        <p:txBody>
          <a:bodyPr/>
          <a:lstStyle/>
          <a:p>
            <a:pPr algn="ctr"/>
            <a:r>
              <a:rPr lang="en-GB" sz="3600" cap="none" dirty="0" err="1" smtClean="0"/>
              <a:t>Edrychwch</a:t>
            </a:r>
            <a:r>
              <a:rPr lang="en-GB" sz="3600" cap="none" dirty="0" smtClean="0"/>
              <a:t> pa </a:t>
            </a:r>
            <a:r>
              <a:rPr lang="en-GB" sz="3600" cap="none" dirty="0" err="1" smtClean="0"/>
              <a:t>mor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denau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yw’r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Arth</a:t>
            </a:r>
            <a:r>
              <a:rPr lang="en-GB" sz="3600" cap="none" dirty="0" smtClean="0"/>
              <a:t> Wen </a:t>
            </a:r>
            <a:r>
              <a:rPr lang="en-GB" sz="3600" cap="none" dirty="0" err="1" smtClean="0"/>
              <a:t>yma</a:t>
            </a:r>
            <a:r>
              <a:rPr lang="en-GB" sz="3600" cap="none" dirty="0" smtClean="0"/>
              <a:t>. </a:t>
            </a:r>
            <a:r>
              <a:rPr lang="en-GB" sz="3600" cap="none" dirty="0" err="1" smtClean="0"/>
              <a:t>Wrth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i’r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capiau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iâ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ddiflannu</a:t>
            </a:r>
            <a:r>
              <a:rPr lang="en-GB" sz="3600" cap="none" dirty="0" smtClean="0"/>
              <a:t>, </a:t>
            </a:r>
            <a:r>
              <a:rPr lang="en-GB" sz="3600" cap="none" dirty="0" err="1" smtClean="0"/>
              <a:t>mae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llai</a:t>
            </a:r>
            <a:r>
              <a:rPr lang="en-GB" sz="3600" cap="none" dirty="0" smtClean="0"/>
              <a:t> o </a:t>
            </a:r>
            <a:r>
              <a:rPr lang="en-GB" sz="3600" cap="none" dirty="0" err="1" smtClean="0"/>
              <a:t>fwyd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ar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gael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iddo</a:t>
            </a:r>
            <a:r>
              <a:rPr lang="en-GB" sz="3600" cap="none" dirty="0" smtClean="0"/>
              <a:t>, a </a:t>
            </a:r>
            <a:r>
              <a:rPr lang="en-GB" sz="3600" cap="none" dirty="0" err="1" smtClean="0"/>
              <a:t>mae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eu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cynefin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yn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cael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ei</a:t>
            </a:r>
            <a:r>
              <a:rPr lang="en-GB" sz="3600" cap="none" dirty="0" smtClean="0"/>
              <a:t> </a:t>
            </a:r>
            <a:r>
              <a:rPr lang="en-GB" sz="3600" cap="none" dirty="0" err="1" smtClean="0"/>
              <a:t>ddinistrio</a:t>
            </a:r>
            <a:r>
              <a:rPr lang="en-GB" sz="3600" cap="none" dirty="0" smtClean="0"/>
              <a:t>. </a:t>
            </a:r>
            <a:endParaRPr lang="en-GB" sz="3600" cap="none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EE6CC13-0A98-4E52-981B-79D0716DD37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004984"/>
            <a:ext cx="6114288" cy="3800280"/>
          </a:xfrm>
        </p:spPr>
      </p:pic>
      <p:sp>
        <p:nvSpPr>
          <p:cNvPr id="5" name="Footer Placeholder 3"/>
          <p:cNvSpPr txBox="1">
            <a:spLocks/>
          </p:cNvSpPr>
          <p:nvPr/>
        </p:nvSpPr>
        <p:spPr>
          <a:xfrm>
            <a:off x="0" y="6381328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 cap="all" spc="6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84842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589AF2-9C09-4175-A566-1125874DBE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2015782"/>
            <a:ext cx="6114288" cy="380538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4704"/>
            <a:ext cx="9144000" cy="1143000"/>
          </a:xfrm>
        </p:spPr>
        <p:txBody>
          <a:bodyPr/>
          <a:lstStyle/>
          <a:p>
            <a:pPr algn="ctr"/>
            <a:r>
              <a:rPr lang="en-GB" sz="4000" cap="none" dirty="0" err="1" smtClean="0"/>
              <a:t>Bydd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yr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Arth</a:t>
            </a:r>
            <a:r>
              <a:rPr lang="en-GB" sz="4000" cap="none" dirty="0" smtClean="0"/>
              <a:t> Wen </a:t>
            </a:r>
            <a:r>
              <a:rPr lang="en-GB" sz="4000" cap="none" dirty="0" err="1" smtClean="0"/>
              <a:t>yn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gallu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sleifio</a:t>
            </a:r>
            <a:r>
              <a:rPr lang="en-GB" sz="4000" cap="none" dirty="0" smtClean="0"/>
              <a:t> at </a:t>
            </a:r>
            <a:r>
              <a:rPr lang="en-GB" sz="4000" cap="none" dirty="0" err="1" smtClean="0"/>
              <a:t>ei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ysglyfaeth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heb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ei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guddliw</a:t>
            </a:r>
            <a:r>
              <a:rPr lang="en-GB" sz="4000" cap="none" dirty="0" smtClean="0"/>
              <a:t>? Beth </a:t>
            </a:r>
            <a:r>
              <a:rPr lang="en-GB" sz="4000" cap="none" dirty="0" err="1" smtClean="0"/>
              <a:t>fydd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yn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digwydd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iddo</a:t>
            </a:r>
            <a:r>
              <a:rPr lang="en-GB" sz="4000" cap="none" dirty="0" smtClean="0"/>
              <a:t>?</a:t>
            </a:r>
            <a:endParaRPr lang="en-GB" sz="4000" cap="none" dirty="0"/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381328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 cap="all" spc="6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840063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7D84B9D-EA16-4B89-BC01-0FC6A90EED64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702" y="1524057"/>
            <a:ext cx="4149178" cy="4329555"/>
          </a:xfr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8E7727E-4929-43EA-A613-81EEDA73379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23528" y="1524057"/>
            <a:ext cx="4553174" cy="4114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err="1" smtClean="0">
                <a:solidFill>
                  <a:srgbClr val="00FF00"/>
                </a:solidFill>
              </a:rPr>
              <a:t>Wrth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i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ni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losgi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tanwydd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ffosil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i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greu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trydan</a:t>
            </a:r>
            <a:r>
              <a:rPr lang="en-GB" sz="2800" dirty="0" smtClean="0">
                <a:solidFill>
                  <a:srgbClr val="00FF00"/>
                </a:solidFill>
              </a:rPr>
              <a:t>, a </a:t>
            </a:r>
            <a:r>
              <a:rPr lang="en-GB" sz="2800" dirty="0" err="1" smtClean="0">
                <a:solidFill>
                  <a:srgbClr val="00FF00"/>
                </a:solidFill>
              </a:rPr>
              <a:t>gyrru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ein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ceir</a:t>
            </a:r>
            <a:r>
              <a:rPr lang="en-GB" sz="2800" dirty="0" smtClean="0">
                <a:solidFill>
                  <a:srgbClr val="00FF00"/>
                </a:solidFill>
              </a:rPr>
              <a:t>, </a:t>
            </a:r>
            <a:r>
              <a:rPr lang="en-GB" sz="2800" dirty="0" err="1" smtClean="0">
                <a:solidFill>
                  <a:srgbClr val="00FF00"/>
                </a:solidFill>
              </a:rPr>
              <a:t>rydym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yn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cynhyrchu</a:t>
            </a:r>
            <a:r>
              <a:rPr lang="en-GB" sz="2800" dirty="0" smtClean="0">
                <a:solidFill>
                  <a:srgbClr val="00FF00"/>
                </a:solidFill>
              </a:rPr>
              <a:t> </a:t>
            </a:r>
            <a:r>
              <a:rPr lang="en-GB" sz="2800" dirty="0" err="1" smtClean="0">
                <a:solidFill>
                  <a:srgbClr val="00FF00"/>
                </a:solidFill>
              </a:rPr>
              <a:t>nwyon</a:t>
            </a:r>
            <a:r>
              <a:rPr lang="en-GB" sz="2800" dirty="0" smtClean="0">
                <a:solidFill>
                  <a:srgbClr val="00FF00"/>
                </a:solidFill>
              </a:rPr>
              <a:t> t</a:t>
            </a:r>
            <a:r>
              <a:rPr lang="cy-GB" sz="2800" dirty="0" smtClean="0">
                <a:solidFill>
                  <a:srgbClr val="00FF00"/>
                </a:solidFill>
              </a:rPr>
              <a:t>ŷ gwydr, sydd yn cael eu rhyddhau i mewn i’r atmosffer, sydd yn ymddwyn fel blanced o amgylch y ddaear, gan achosi i’r tymheredd i godi. </a:t>
            </a:r>
            <a:endParaRPr lang="en-GB" sz="2800" dirty="0">
              <a:solidFill>
                <a:srgbClr val="00FF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890" y="241155"/>
            <a:ext cx="7924800" cy="1143000"/>
          </a:xfrm>
        </p:spPr>
        <p:txBody>
          <a:bodyPr/>
          <a:lstStyle/>
          <a:p>
            <a:pPr algn="ctr"/>
            <a:r>
              <a:rPr lang="en-GB" sz="4000" cap="none" dirty="0" err="1" smtClean="0"/>
              <a:t>Tanwydd</a:t>
            </a:r>
            <a:r>
              <a:rPr lang="en-GB" sz="4000" cap="none" dirty="0" smtClean="0"/>
              <a:t> </a:t>
            </a:r>
            <a:r>
              <a:rPr lang="en-GB" sz="4000" cap="none" dirty="0" err="1" smtClean="0"/>
              <a:t>Ffosil</a:t>
            </a:r>
            <a:endParaRPr lang="en-GB" sz="4000" cap="none" dirty="0"/>
          </a:p>
        </p:txBody>
      </p:sp>
      <p:sp>
        <p:nvSpPr>
          <p:cNvPr id="5" name="Footer Placeholder 3"/>
          <p:cNvSpPr txBox="1">
            <a:spLocks/>
          </p:cNvSpPr>
          <p:nvPr/>
        </p:nvSpPr>
        <p:spPr>
          <a:xfrm>
            <a:off x="0" y="6381328"/>
            <a:ext cx="9144000" cy="4766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000" kern="1200" cap="all" spc="6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41435781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Enhancing Primary Science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609600" y="836712"/>
            <a:ext cx="7924800" cy="4878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err="1" smtClean="0"/>
              <a:t>Llenwch</a:t>
            </a:r>
            <a:r>
              <a:rPr lang="en-GB" sz="3200" dirty="0" smtClean="0"/>
              <a:t> </a:t>
            </a:r>
            <a:r>
              <a:rPr lang="en-GB" sz="3200" dirty="0" err="1" smtClean="0"/>
              <a:t>balŵn</a:t>
            </a:r>
            <a:r>
              <a:rPr lang="en-GB" sz="3200" dirty="0" smtClean="0"/>
              <a:t> o </a:t>
            </a:r>
            <a:r>
              <a:rPr lang="en-GB" sz="3200" dirty="0" err="1" smtClean="0"/>
              <a:t>ddŵr</a:t>
            </a:r>
            <a:r>
              <a:rPr lang="en-GB" sz="3200" dirty="0" smtClean="0"/>
              <a:t> </a:t>
            </a:r>
            <a:r>
              <a:rPr lang="en-GB" sz="3200" dirty="0" err="1" smtClean="0"/>
              <a:t>a’i</a:t>
            </a:r>
            <a:r>
              <a:rPr lang="en-GB" sz="3200" dirty="0" smtClean="0"/>
              <a:t> </a:t>
            </a:r>
            <a:r>
              <a:rPr lang="en-GB" sz="3200" dirty="0" err="1" smtClean="0"/>
              <a:t>osod</a:t>
            </a:r>
            <a:r>
              <a:rPr lang="en-GB" sz="3200" dirty="0" smtClean="0"/>
              <a:t> </a:t>
            </a:r>
            <a:r>
              <a:rPr lang="en-GB" sz="3200" dirty="0" err="1" smtClean="0"/>
              <a:t>mewn</a:t>
            </a:r>
            <a:r>
              <a:rPr lang="en-GB" sz="3200" dirty="0" smtClean="0"/>
              <a:t> </a:t>
            </a:r>
            <a:r>
              <a:rPr lang="en-GB" sz="3200" dirty="0" err="1" smtClean="0"/>
              <a:t>yn</a:t>
            </a:r>
            <a:r>
              <a:rPr lang="en-GB" sz="3200" dirty="0" smtClean="0"/>
              <a:t> y </a:t>
            </a:r>
            <a:r>
              <a:rPr lang="en-GB" sz="3200" dirty="0" err="1" smtClean="0"/>
              <a:t>rhewgell</a:t>
            </a:r>
            <a:r>
              <a:rPr lang="en-GB" sz="3200" dirty="0" smtClean="0"/>
              <a:t> tan </a:t>
            </a:r>
            <a:r>
              <a:rPr lang="en-GB" sz="3200" dirty="0" err="1" smtClean="0"/>
              <a:t>ei</a:t>
            </a:r>
            <a:r>
              <a:rPr lang="en-GB" sz="3200" dirty="0" smtClean="0"/>
              <a:t> </a:t>
            </a:r>
            <a:r>
              <a:rPr lang="en-GB" sz="3200" dirty="0" err="1" smtClean="0"/>
              <a:t>fod</a:t>
            </a:r>
            <a:r>
              <a:rPr lang="en-GB" sz="3200" dirty="0" smtClean="0"/>
              <a:t> </a:t>
            </a:r>
            <a:r>
              <a:rPr lang="en-GB" sz="3200" dirty="0" err="1" smtClean="0"/>
              <a:t>wedi</a:t>
            </a:r>
            <a:r>
              <a:rPr lang="en-GB" sz="3200" dirty="0" smtClean="0"/>
              <a:t> </a:t>
            </a:r>
            <a:r>
              <a:rPr lang="en-GB" sz="3200" dirty="0" err="1" smtClean="0"/>
              <a:t>rhewi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r>
              <a:rPr lang="en-GB" sz="3200" dirty="0" err="1" smtClean="0"/>
              <a:t>Yna</a:t>
            </a:r>
            <a:r>
              <a:rPr lang="en-GB" sz="3200" dirty="0" smtClean="0"/>
              <a:t> </a:t>
            </a:r>
            <a:r>
              <a:rPr lang="en-GB" sz="3200" dirty="0" err="1" smtClean="0"/>
              <a:t>gofynnwch</a:t>
            </a:r>
            <a:r>
              <a:rPr lang="en-GB" sz="3200" dirty="0" smtClean="0"/>
              <a:t> </a:t>
            </a:r>
            <a:r>
              <a:rPr lang="en-GB" sz="3200" dirty="0" err="1" smtClean="0"/>
              <a:t>i</a:t>
            </a:r>
            <a:r>
              <a:rPr lang="en-GB" sz="3200" dirty="0" smtClean="0"/>
              <a:t> </a:t>
            </a:r>
            <a:r>
              <a:rPr lang="en-GB" sz="3200" dirty="0" err="1" smtClean="0"/>
              <a:t>rhiant</a:t>
            </a:r>
            <a:r>
              <a:rPr lang="en-GB" sz="3200" dirty="0" smtClean="0"/>
              <a:t> </a:t>
            </a:r>
            <a:r>
              <a:rPr lang="en-GB" sz="3200" dirty="0" err="1" smtClean="0"/>
              <a:t>i</a:t>
            </a:r>
            <a:r>
              <a:rPr lang="en-GB" sz="3200" dirty="0" smtClean="0"/>
              <a:t> </a:t>
            </a:r>
            <a:r>
              <a:rPr lang="en-GB" sz="3200" dirty="0" err="1" smtClean="0"/>
              <a:t>dorri’r</a:t>
            </a:r>
            <a:r>
              <a:rPr lang="en-GB" sz="3200" dirty="0" smtClean="0"/>
              <a:t> </a:t>
            </a:r>
            <a:r>
              <a:rPr lang="en-GB" sz="3200" dirty="0" err="1" smtClean="0"/>
              <a:t>balwn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r>
              <a:rPr lang="en-GB" sz="3200" dirty="0" err="1" smtClean="0"/>
              <a:t>Llenwch</a:t>
            </a:r>
            <a:r>
              <a:rPr lang="en-GB" sz="3200" dirty="0" smtClean="0"/>
              <a:t> </a:t>
            </a:r>
            <a:r>
              <a:rPr lang="en-GB" sz="3200" dirty="0" err="1" smtClean="0"/>
              <a:t>sinc</a:t>
            </a:r>
            <a:r>
              <a:rPr lang="en-GB" sz="3200" dirty="0" smtClean="0"/>
              <a:t> </a:t>
            </a:r>
            <a:r>
              <a:rPr lang="en-GB" sz="3200" dirty="0" smtClean="0"/>
              <a:t>â </a:t>
            </a:r>
            <a:r>
              <a:rPr lang="en-GB" sz="3200" dirty="0" err="1" smtClean="0"/>
              <a:t>dŵr</a:t>
            </a:r>
            <a:r>
              <a:rPr lang="en-GB" sz="3200" dirty="0" smtClean="0"/>
              <a:t> </a:t>
            </a:r>
            <a:r>
              <a:rPr lang="en-GB" sz="3200" dirty="0" smtClean="0"/>
              <a:t>a </a:t>
            </a:r>
            <a:r>
              <a:rPr lang="en-GB" sz="3200" dirty="0" err="1" smtClean="0"/>
              <a:t>gosodwch</a:t>
            </a:r>
            <a:r>
              <a:rPr lang="en-GB" sz="3200" dirty="0" smtClean="0"/>
              <a:t> </a:t>
            </a:r>
            <a:r>
              <a:rPr lang="en-GB" sz="3200" dirty="0" err="1" smtClean="0"/>
              <a:t>yr</a:t>
            </a:r>
            <a:r>
              <a:rPr lang="en-GB" sz="3200" dirty="0" smtClean="0"/>
              <a:t> </a:t>
            </a:r>
            <a:r>
              <a:rPr lang="en-GB" sz="3200" dirty="0" err="1" smtClean="0"/>
              <a:t>iâ</a:t>
            </a:r>
            <a:r>
              <a:rPr lang="en-GB" sz="3200" dirty="0" smtClean="0"/>
              <a:t> </a:t>
            </a:r>
            <a:r>
              <a:rPr lang="en-GB" sz="3200" dirty="0" err="1" smtClean="0"/>
              <a:t>yn</a:t>
            </a:r>
            <a:r>
              <a:rPr lang="en-GB" sz="3200" dirty="0" smtClean="0"/>
              <a:t> y </a:t>
            </a:r>
            <a:r>
              <a:rPr lang="en-GB" sz="3200" dirty="0" err="1" smtClean="0"/>
              <a:t>sinc</a:t>
            </a:r>
            <a:r>
              <a:rPr lang="en-GB" sz="3200" dirty="0" smtClean="0"/>
              <a:t>.</a:t>
            </a:r>
            <a:endParaRPr lang="en-GB" sz="3200" dirty="0"/>
          </a:p>
          <a:p>
            <a:pPr marL="0" indent="0">
              <a:buNone/>
            </a:pPr>
            <a:r>
              <a:rPr lang="en-GB" sz="3200" dirty="0" err="1" smtClean="0"/>
              <a:t>Gyda</a:t>
            </a:r>
            <a:r>
              <a:rPr lang="en-GB" sz="3200" dirty="0" smtClean="0"/>
              <a:t> </a:t>
            </a:r>
            <a:r>
              <a:rPr lang="en-GB" sz="3200" dirty="0" err="1" smtClean="0"/>
              <a:t>phren</a:t>
            </a:r>
            <a:r>
              <a:rPr lang="en-GB" sz="3200" dirty="0" smtClean="0"/>
              <a:t> </a:t>
            </a:r>
            <a:r>
              <a:rPr lang="en-GB" sz="3200" dirty="0" err="1" smtClean="0"/>
              <a:t>mesur</a:t>
            </a:r>
            <a:r>
              <a:rPr lang="en-GB" sz="3200" dirty="0" smtClean="0"/>
              <a:t>, </a:t>
            </a:r>
            <a:r>
              <a:rPr lang="en-GB" sz="3200" dirty="0" err="1" smtClean="0"/>
              <a:t>mesurwch</a:t>
            </a:r>
            <a:r>
              <a:rPr lang="en-GB" sz="3200" dirty="0" smtClean="0"/>
              <a:t> </a:t>
            </a:r>
            <a:r>
              <a:rPr lang="en-GB" sz="3200" dirty="0" err="1" smtClean="0"/>
              <a:t>lefel</a:t>
            </a:r>
            <a:r>
              <a:rPr lang="en-GB" sz="3200" dirty="0" smtClean="0"/>
              <a:t> y </a:t>
            </a:r>
            <a:r>
              <a:rPr lang="en-GB" sz="3200" dirty="0" err="1" smtClean="0"/>
              <a:t>dŵr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r>
              <a:rPr lang="en-GB" sz="3200" dirty="0" err="1" smtClean="0"/>
              <a:t>Gadewch</a:t>
            </a:r>
            <a:r>
              <a:rPr lang="en-GB" sz="3200" dirty="0" smtClean="0"/>
              <a:t> </a:t>
            </a:r>
            <a:r>
              <a:rPr lang="en-GB" sz="3200"/>
              <a:t>i</a:t>
            </a:r>
            <a:r>
              <a:rPr lang="en-GB" sz="3200" smtClean="0"/>
              <a:t>’r</a:t>
            </a:r>
            <a:r>
              <a:rPr lang="en-GB" sz="3200" dirty="0" smtClean="0"/>
              <a:t> </a:t>
            </a:r>
            <a:r>
              <a:rPr lang="en-GB" sz="3200" dirty="0" err="1" smtClean="0"/>
              <a:t>iâ</a:t>
            </a:r>
            <a:r>
              <a:rPr lang="en-GB" sz="3200" dirty="0" smtClean="0"/>
              <a:t> </a:t>
            </a:r>
            <a:r>
              <a:rPr lang="en-GB" sz="3200" dirty="0" err="1" smtClean="0"/>
              <a:t>i</a:t>
            </a:r>
            <a:r>
              <a:rPr lang="en-GB" sz="3200" dirty="0" smtClean="0"/>
              <a:t> </a:t>
            </a:r>
            <a:r>
              <a:rPr lang="en-GB" sz="3200" dirty="0" err="1" smtClean="0"/>
              <a:t>doddi</a:t>
            </a:r>
            <a:r>
              <a:rPr lang="en-GB" sz="3200" dirty="0" smtClean="0"/>
              <a:t>.</a:t>
            </a:r>
          </a:p>
          <a:p>
            <a:pPr marL="0" indent="0">
              <a:buNone/>
            </a:pPr>
            <a:r>
              <a:rPr lang="en-GB" sz="3200" dirty="0" smtClean="0"/>
              <a:t>Beth </a:t>
            </a:r>
            <a:r>
              <a:rPr lang="en-GB" sz="3200" dirty="0" err="1" smtClean="0"/>
              <a:t>sydd</a:t>
            </a:r>
            <a:r>
              <a:rPr lang="en-GB" sz="3200" dirty="0" smtClean="0"/>
              <a:t> </a:t>
            </a:r>
            <a:r>
              <a:rPr lang="en-GB" sz="3200" dirty="0" err="1" smtClean="0"/>
              <a:t>wedi</a:t>
            </a:r>
            <a:r>
              <a:rPr lang="en-GB" sz="3200" dirty="0" smtClean="0"/>
              <a:t> </a:t>
            </a:r>
            <a:r>
              <a:rPr lang="en-GB" sz="3200" dirty="0" err="1" smtClean="0"/>
              <a:t>digwydd</a:t>
            </a:r>
            <a:r>
              <a:rPr lang="en-GB" sz="3200" dirty="0" smtClean="0"/>
              <a:t> </a:t>
            </a:r>
            <a:r>
              <a:rPr lang="en-GB" sz="3200" dirty="0" err="1" smtClean="0"/>
              <a:t>i</a:t>
            </a:r>
            <a:r>
              <a:rPr lang="en-GB" sz="3200" dirty="0" smtClean="0"/>
              <a:t> </a:t>
            </a:r>
            <a:r>
              <a:rPr lang="en-GB" sz="3200" dirty="0" err="1" smtClean="0"/>
              <a:t>lefel</a:t>
            </a:r>
            <a:r>
              <a:rPr lang="en-GB" sz="3200" dirty="0" smtClean="0"/>
              <a:t> y </a:t>
            </a:r>
            <a:r>
              <a:rPr lang="en-GB" sz="3200" dirty="0" err="1" smtClean="0"/>
              <a:t>dŵr</a:t>
            </a:r>
            <a:r>
              <a:rPr lang="en-GB" sz="3200" dirty="0" smtClean="0"/>
              <a:t>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737735980"/>
      </p:ext>
    </p:extLst>
  </p:cSld>
  <p:clrMapOvr>
    <a:masterClrMapping/>
  </p:clrMapOvr>
</p:sld>
</file>

<file path=ppt/theme/theme1.xml><?xml version="1.0" encoding="utf-8"?>
<a:theme xmlns:a="http://schemas.openxmlformats.org/drawingml/2006/main" name="Horizon">
  <a:themeElements>
    <a:clrScheme name="Custom 2">
      <a:dk1>
        <a:srgbClr val="424242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990</TotalTime>
  <Words>217</Words>
  <Application>Microsoft Office PowerPoint</Application>
  <PresentationFormat>On-screen Show (4:3)</PresentationFormat>
  <Paragraphs>20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Arial Narrow</vt:lpstr>
      <vt:lpstr>Calibri</vt:lpstr>
      <vt:lpstr>Horizon</vt:lpstr>
      <vt:lpstr>Beth yw’r prif wahaniaeth rhwng y lluniau hyn?</vt:lpstr>
      <vt:lpstr>PowerPoint Presentation</vt:lpstr>
      <vt:lpstr>Effaith pobl ar ein planed</vt:lpstr>
      <vt:lpstr>PowerPoint Presentation</vt:lpstr>
      <vt:lpstr>Edrychwch pa mor denau yw’r Arth Wen yma. Wrth i’r capiau iâ ddiflannu, mae llai o fwyd ar gael iddo, a mae eu cynefin yn cael ei ddinistrio. </vt:lpstr>
      <vt:lpstr>Bydd yr Arth Wen yn gallu sleifio at ei ysglyfaeth heb ei guddliw? Beth fydd yn digwydd iddo?</vt:lpstr>
      <vt:lpstr>Tanwydd Ffosil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Whitaker</dc:creator>
  <cp:lastModifiedBy>Eirian Jones</cp:lastModifiedBy>
  <cp:revision>79</cp:revision>
  <dcterms:created xsi:type="dcterms:W3CDTF">2016-06-30T10:37:17Z</dcterms:created>
  <dcterms:modified xsi:type="dcterms:W3CDTF">2021-01-14T08:45:09Z</dcterms:modified>
</cp:coreProperties>
</file>