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1/14/2021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1/14/2021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dFbtiqgQFeU" TargetMode="Externa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dFbtiqgQFeU" TargetMode="Externa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88472" y="2348350"/>
            <a:ext cx="9448800" cy="1825096"/>
          </a:xfrm>
        </p:spPr>
        <p:txBody>
          <a:bodyPr/>
          <a:lstStyle/>
          <a:p>
            <a:pPr algn="ctr"/>
            <a:r>
              <a:rPr lang="en-GB" dirty="0" err="1" smtClean="0"/>
              <a:t>Tanau</a:t>
            </a:r>
            <a:r>
              <a:rPr lang="en-GB" dirty="0" smtClean="0"/>
              <a:t> </a:t>
            </a:r>
            <a:r>
              <a:rPr lang="en-GB" dirty="0" err="1" smtClean="0"/>
              <a:t>Fforestydd</a:t>
            </a:r>
            <a:r>
              <a:rPr lang="en-GB" dirty="0" smtClean="0"/>
              <a:t> </a:t>
            </a:r>
            <a:r>
              <a:rPr lang="en-GB" dirty="0" err="1" smtClean="0"/>
              <a:t>Awstralia</a:t>
            </a:r>
            <a:r>
              <a:rPr lang="en-GB" dirty="0" smtClean="0"/>
              <a:t> 2020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59801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Tanau</a:t>
            </a:r>
            <a:r>
              <a:rPr lang="en-GB" dirty="0" smtClean="0"/>
              <a:t> </a:t>
            </a:r>
            <a:r>
              <a:rPr lang="en-GB" dirty="0" err="1" smtClean="0"/>
              <a:t>Fforestydd</a:t>
            </a:r>
            <a:r>
              <a:rPr lang="en-GB" dirty="0" smtClean="0"/>
              <a:t> </a:t>
            </a:r>
            <a:r>
              <a:rPr lang="en-GB" dirty="0" err="1" smtClean="0"/>
              <a:t>Awstralia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err="1" smtClean="0"/>
              <a:t>Yn</a:t>
            </a:r>
            <a:r>
              <a:rPr lang="en-GB" dirty="0" smtClean="0"/>
              <a:t> 2020, </a:t>
            </a:r>
            <a:r>
              <a:rPr lang="en-GB" dirty="0" err="1" smtClean="0"/>
              <a:t>fe</a:t>
            </a:r>
            <a:r>
              <a:rPr lang="en-GB" dirty="0" smtClean="0"/>
              <a:t> </a:t>
            </a:r>
            <a:r>
              <a:rPr lang="en-GB" dirty="0" err="1" smtClean="0"/>
              <a:t>welodd</a:t>
            </a:r>
            <a:r>
              <a:rPr lang="en-GB" dirty="0" smtClean="0"/>
              <a:t> </a:t>
            </a:r>
            <a:r>
              <a:rPr lang="en-GB" dirty="0" err="1" smtClean="0"/>
              <a:t>Awstralia</a:t>
            </a:r>
            <a:r>
              <a:rPr lang="en-GB" dirty="0" smtClean="0"/>
              <a:t> </a:t>
            </a:r>
            <a:r>
              <a:rPr lang="en-GB" dirty="0" err="1" smtClean="0"/>
              <a:t>danau</a:t>
            </a:r>
            <a:r>
              <a:rPr lang="en-GB" dirty="0" smtClean="0"/>
              <a:t> </a:t>
            </a:r>
            <a:r>
              <a:rPr lang="en-GB" dirty="0" err="1" smtClean="0"/>
              <a:t>fforestydd</a:t>
            </a:r>
            <a:r>
              <a:rPr lang="en-GB" dirty="0" smtClean="0"/>
              <a:t> </a:t>
            </a:r>
            <a:r>
              <a:rPr lang="en-GB" dirty="0" err="1" smtClean="0"/>
              <a:t>gwael</a:t>
            </a:r>
            <a:r>
              <a:rPr lang="en-GB" dirty="0" smtClean="0"/>
              <a:t> </a:t>
            </a:r>
            <a:r>
              <a:rPr lang="en-GB" dirty="0" err="1" smtClean="0"/>
              <a:t>iawn</a:t>
            </a:r>
            <a:r>
              <a:rPr lang="en-GB" dirty="0" smtClean="0"/>
              <a:t>. </a:t>
            </a:r>
            <a:r>
              <a:rPr lang="en-GB" dirty="0" err="1" smtClean="0"/>
              <a:t>Heddiw</a:t>
            </a:r>
            <a:r>
              <a:rPr lang="en-GB" dirty="0" smtClean="0"/>
              <a:t> </a:t>
            </a:r>
            <a:r>
              <a:rPr lang="en-GB" dirty="0" err="1" smtClean="0"/>
              <a:t>mae</a:t>
            </a:r>
            <a:r>
              <a:rPr lang="en-GB" dirty="0" smtClean="0"/>
              <a:t> </a:t>
            </a:r>
            <a:r>
              <a:rPr lang="en-GB" dirty="0" err="1" smtClean="0"/>
              <a:t>angen</a:t>
            </a:r>
            <a:r>
              <a:rPr lang="en-GB" dirty="0" smtClean="0"/>
              <a:t> </a:t>
            </a:r>
            <a:r>
              <a:rPr lang="en-GB" dirty="0" err="1" smtClean="0"/>
              <a:t>i</a:t>
            </a:r>
            <a:r>
              <a:rPr lang="en-GB" dirty="0" smtClean="0"/>
              <a:t> chi </a:t>
            </a:r>
            <a:r>
              <a:rPr lang="en-GB" dirty="0" err="1" smtClean="0"/>
              <a:t>greu</a:t>
            </a:r>
            <a:r>
              <a:rPr lang="en-GB" dirty="0" smtClean="0"/>
              <a:t> </a:t>
            </a:r>
            <a:r>
              <a:rPr lang="en-GB" dirty="0" err="1" smtClean="0"/>
              <a:t>erthygl</a:t>
            </a:r>
            <a:r>
              <a:rPr lang="en-GB" dirty="0" smtClean="0"/>
              <a:t> </a:t>
            </a:r>
            <a:r>
              <a:rPr lang="en-GB" dirty="0" err="1" smtClean="0"/>
              <a:t>papur</a:t>
            </a:r>
            <a:r>
              <a:rPr lang="en-GB" dirty="0" smtClean="0"/>
              <a:t> </a:t>
            </a:r>
            <a:r>
              <a:rPr lang="en-GB" dirty="0" err="1" smtClean="0"/>
              <a:t>newydd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esbonio</a:t>
            </a:r>
            <a:r>
              <a:rPr lang="en-GB" dirty="0" smtClean="0"/>
              <a:t> </a:t>
            </a:r>
            <a:r>
              <a:rPr lang="en-GB" dirty="0" err="1" smtClean="0"/>
              <a:t>beth</a:t>
            </a:r>
            <a:r>
              <a:rPr lang="en-GB" dirty="0" smtClean="0"/>
              <a:t> </a:t>
            </a:r>
            <a:r>
              <a:rPr lang="en-GB" dirty="0" err="1" smtClean="0"/>
              <a:t>ddigwyddodd</a:t>
            </a:r>
            <a:r>
              <a:rPr lang="en-GB" dirty="0" smtClean="0"/>
              <a:t>.</a:t>
            </a:r>
            <a:endParaRPr lang="en-GB" dirty="0"/>
          </a:p>
        </p:txBody>
      </p:sp>
      <p:pic>
        <p:nvPicPr>
          <p:cNvPr id="2050" name="Picture 2" descr="Just Red, Everywhere': Australia Fire Traps Seaside Residents On Beach |  Wyoming Public Med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0598" y="2950020"/>
            <a:ext cx="4945463" cy="370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74039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Tanau</a:t>
            </a:r>
            <a:r>
              <a:rPr lang="en-GB" dirty="0" smtClean="0"/>
              <a:t> </a:t>
            </a:r>
            <a:r>
              <a:rPr lang="en-GB" dirty="0" err="1" smtClean="0"/>
              <a:t>Fforestydd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91710" y="2194560"/>
            <a:ext cx="7414490" cy="4024125"/>
          </a:xfrm>
        </p:spPr>
        <p:txBody>
          <a:bodyPr>
            <a:normAutofit/>
          </a:bodyPr>
          <a:lstStyle/>
          <a:p>
            <a:r>
              <a:rPr lang="en-GB" dirty="0" smtClean="0"/>
              <a:t>Mae </a:t>
            </a:r>
            <a:r>
              <a:rPr lang="en-GB" dirty="0" err="1" smtClean="0"/>
              <a:t>tanau</a:t>
            </a:r>
            <a:r>
              <a:rPr lang="en-GB" dirty="0" smtClean="0"/>
              <a:t> </a:t>
            </a:r>
            <a:r>
              <a:rPr lang="en-GB" dirty="0" err="1" smtClean="0"/>
              <a:t>fforestydd</a:t>
            </a:r>
            <a:r>
              <a:rPr lang="en-GB" dirty="0" smtClean="0"/>
              <a:t> </a:t>
            </a:r>
            <a:r>
              <a:rPr lang="en-GB" dirty="0" err="1" smtClean="0"/>
              <a:t>wedi</a:t>
            </a:r>
            <a:r>
              <a:rPr lang="en-GB" dirty="0" smtClean="0"/>
              <a:t> bod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digwydd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fwy</a:t>
            </a:r>
            <a:r>
              <a:rPr lang="en-GB" dirty="0" smtClean="0"/>
              <a:t> </a:t>
            </a:r>
            <a:r>
              <a:rPr lang="en-GB" dirty="0" err="1" smtClean="0"/>
              <a:t>aml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ddiweddar</a:t>
            </a:r>
            <a:r>
              <a:rPr lang="en-GB" dirty="0" smtClean="0"/>
              <a:t>, </a:t>
            </a:r>
            <a:r>
              <a:rPr lang="en-GB" dirty="0" err="1" smtClean="0"/>
              <a:t>oherwydd</a:t>
            </a:r>
            <a:r>
              <a:rPr lang="en-GB" dirty="0" smtClean="0"/>
              <a:t> </a:t>
            </a:r>
            <a:r>
              <a:rPr lang="en-GB" dirty="0" err="1" smtClean="0"/>
              <a:t>Cynhesu</a:t>
            </a:r>
            <a:r>
              <a:rPr lang="en-GB" dirty="0" smtClean="0"/>
              <a:t> </a:t>
            </a:r>
            <a:r>
              <a:rPr lang="en-GB" dirty="0" err="1" smtClean="0"/>
              <a:t>Byd</a:t>
            </a:r>
            <a:r>
              <a:rPr lang="en-GB" dirty="0" smtClean="0"/>
              <a:t> </a:t>
            </a:r>
            <a:r>
              <a:rPr lang="en-GB" dirty="0" err="1" smtClean="0"/>
              <a:t>Eang</a:t>
            </a:r>
            <a:endParaRPr lang="en-GB" dirty="0"/>
          </a:p>
          <a:p>
            <a:r>
              <a:rPr lang="en-GB" dirty="0" smtClean="0"/>
              <a:t>Mae </a:t>
            </a:r>
            <a:r>
              <a:rPr lang="en-GB" dirty="0" err="1" smtClean="0"/>
              <a:t>tanau</a:t>
            </a:r>
            <a:r>
              <a:rPr lang="en-GB" dirty="0" smtClean="0"/>
              <a:t> </a:t>
            </a:r>
            <a:r>
              <a:rPr lang="en-GB" dirty="0" err="1" smtClean="0"/>
              <a:t>gwyllt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gallu</a:t>
            </a:r>
            <a:r>
              <a:rPr lang="en-GB" dirty="0" smtClean="0"/>
              <a:t> </a:t>
            </a:r>
            <a:r>
              <a:rPr lang="en-GB" dirty="0" err="1" smtClean="0"/>
              <a:t>digwydd</a:t>
            </a:r>
            <a:r>
              <a:rPr lang="en-GB" dirty="0" smtClean="0"/>
              <a:t> pan </a:t>
            </a:r>
            <a:r>
              <a:rPr lang="en-GB" dirty="0" err="1" smtClean="0"/>
              <a:t>mae</a:t>
            </a:r>
            <a:r>
              <a:rPr lang="en-GB" dirty="0" smtClean="0"/>
              <a:t> </a:t>
            </a:r>
            <a:r>
              <a:rPr lang="en-GB" dirty="0" err="1" smtClean="0"/>
              <a:t>mellt</a:t>
            </a:r>
            <a:r>
              <a:rPr lang="en-GB" dirty="0" smtClean="0"/>
              <a:t> </a:t>
            </a:r>
            <a:r>
              <a:rPr lang="en-GB" dirty="0" smtClean="0"/>
              <a:t>(lightning) </a:t>
            </a:r>
            <a:r>
              <a:rPr lang="en-GB" dirty="0" err="1" smtClean="0"/>
              <a:t>yn</a:t>
            </a:r>
            <a:r>
              <a:rPr lang="en-GB" dirty="0" smtClean="0"/>
              <a:t> taro </a:t>
            </a:r>
            <a:r>
              <a:rPr lang="en-GB" dirty="0" err="1" smtClean="0"/>
              <a:t>ardaloedd</a:t>
            </a:r>
            <a:r>
              <a:rPr lang="en-GB" dirty="0" smtClean="0"/>
              <a:t> </a:t>
            </a:r>
            <a:r>
              <a:rPr lang="en-GB" dirty="0" err="1" smtClean="0"/>
              <a:t>sych</a:t>
            </a:r>
            <a:r>
              <a:rPr lang="en-GB" dirty="0" smtClean="0"/>
              <a:t> </a:t>
            </a:r>
            <a:r>
              <a:rPr lang="en-GB" dirty="0" err="1" smtClean="0"/>
              <a:t>llae</a:t>
            </a:r>
            <a:r>
              <a:rPr lang="en-GB" dirty="0" smtClean="0"/>
              <a:t> </a:t>
            </a:r>
            <a:r>
              <a:rPr lang="en-GB" dirty="0" err="1" smtClean="0"/>
              <a:t>mae</a:t>
            </a:r>
            <a:r>
              <a:rPr lang="en-GB" dirty="0" smtClean="0"/>
              <a:t> ‘</a:t>
            </a:r>
            <a:r>
              <a:rPr lang="en-GB" dirty="0" err="1" smtClean="0"/>
              <a:t>na</a:t>
            </a:r>
            <a:r>
              <a:rPr lang="en-GB" dirty="0" smtClean="0"/>
              <a:t> </a:t>
            </a:r>
            <a:r>
              <a:rPr lang="en-GB" dirty="0" err="1" smtClean="0"/>
              <a:t>lawer</a:t>
            </a:r>
            <a:r>
              <a:rPr lang="en-GB" dirty="0" smtClean="0"/>
              <a:t> o </a:t>
            </a:r>
            <a:r>
              <a:rPr lang="en-GB" dirty="0" err="1" smtClean="0"/>
              <a:t>ddail</a:t>
            </a:r>
            <a:r>
              <a:rPr lang="en-GB" dirty="0" smtClean="0"/>
              <a:t> a </a:t>
            </a:r>
            <a:r>
              <a:rPr lang="en-GB" dirty="0" err="1" smtClean="0"/>
              <a:t>brigau</a:t>
            </a:r>
            <a:r>
              <a:rPr lang="en-GB" dirty="0" smtClean="0"/>
              <a:t> </a:t>
            </a:r>
            <a:r>
              <a:rPr lang="en-GB" dirty="0" err="1" smtClean="0"/>
              <a:t>sych</a:t>
            </a:r>
            <a:r>
              <a:rPr lang="en-GB" dirty="0" smtClean="0"/>
              <a:t> </a:t>
            </a:r>
            <a:r>
              <a:rPr lang="en-GB" dirty="0" err="1" smtClean="0"/>
              <a:t>iawn</a:t>
            </a:r>
            <a:endParaRPr lang="en-GB" dirty="0" smtClean="0"/>
          </a:p>
          <a:p>
            <a:r>
              <a:rPr lang="en-GB" dirty="0" err="1" smtClean="0"/>
              <a:t>Mae’r</a:t>
            </a:r>
            <a:r>
              <a:rPr lang="en-GB" dirty="0" smtClean="0"/>
              <a:t> </a:t>
            </a:r>
            <a:r>
              <a:rPr lang="en-GB" dirty="0" err="1" smtClean="0"/>
              <a:t>gwynt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gallu</a:t>
            </a:r>
            <a:r>
              <a:rPr lang="en-GB" dirty="0" smtClean="0"/>
              <a:t> </a:t>
            </a:r>
            <a:r>
              <a:rPr lang="en-GB" dirty="0" err="1" smtClean="0"/>
              <a:t>gwneud</a:t>
            </a:r>
            <a:r>
              <a:rPr lang="en-GB" dirty="0" smtClean="0"/>
              <a:t> </a:t>
            </a:r>
            <a:r>
              <a:rPr lang="en-GB" dirty="0" err="1" smtClean="0"/>
              <a:t>tanau</a:t>
            </a:r>
            <a:r>
              <a:rPr lang="en-GB" dirty="0" smtClean="0"/>
              <a:t> </a:t>
            </a:r>
            <a:r>
              <a:rPr lang="en-GB" dirty="0" err="1" smtClean="0"/>
              <a:t>gwyllt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fwy</a:t>
            </a:r>
            <a:r>
              <a:rPr lang="en-GB" dirty="0" smtClean="0"/>
              <a:t> </a:t>
            </a:r>
            <a:r>
              <a:rPr lang="en-GB" dirty="0" err="1" smtClean="0"/>
              <a:t>wrth</a:t>
            </a:r>
            <a:r>
              <a:rPr lang="en-GB" dirty="0" smtClean="0"/>
              <a:t> </a:t>
            </a:r>
            <a:r>
              <a:rPr lang="en-GB" dirty="0" err="1" smtClean="0"/>
              <a:t>iddo</a:t>
            </a:r>
            <a:r>
              <a:rPr lang="en-GB" dirty="0" smtClean="0"/>
              <a:t> </a:t>
            </a:r>
            <a:r>
              <a:rPr lang="en-GB" dirty="0" err="1" smtClean="0"/>
              <a:t>chwythu’r</a:t>
            </a:r>
            <a:r>
              <a:rPr lang="en-GB" dirty="0" smtClean="0"/>
              <a:t> </a:t>
            </a:r>
            <a:r>
              <a:rPr lang="en-GB" dirty="0" err="1" smtClean="0"/>
              <a:t>tân</a:t>
            </a:r>
            <a:r>
              <a:rPr lang="en-GB" dirty="0" smtClean="0"/>
              <a:t> </a:t>
            </a:r>
            <a:r>
              <a:rPr lang="en-GB" dirty="0" err="1" smtClean="0"/>
              <a:t>tuag</a:t>
            </a:r>
            <a:r>
              <a:rPr lang="en-GB" dirty="0" smtClean="0"/>
              <a:t> at </a:t>
            </a:r>
            <a:r>
              <a:rPr lang="en-GB" dirty="0" err="1" smtClean="0"/>
              <a:t>blanhigion</a:t>
            </a:r>
            <a:r>
              <a:rPr lang="en-GB" dirty="0" smtClean="0"/>
              <a:t> </a:t>
            </a:r>
            <a:r>
              <a:rPr lang="en-GB" dirty="0" err="1" smtClean="0"/>
              <a:t>eraill</a:t>
            </a:r>
            <a:endParaRPr lang="en-GB" dirty="0" smtClean="0"/>
          </a:p>
          <a:p>
            <a:r>
              <a:rPr lang="en-GB" dirty="0" smtClean="0"/>
              <a:t>Mae </a:t>
            </a:r>
            <a:r>
              <a:rPr lang="en-GB" dirty="0" err="1" smtClean="0"/>
              <a:t>gwres</a:t>
            </a:r>
            <a:r>
              <a:rPr lang="en-GB" dirty="0" smtClean="0"/>
              <a:t> </a:t>
            </a:r>
            <a:r>
              <a:rPr lang="en-GB" dirty="0" err="1" smtClean="0"/>
              <a:t>rheiddiol</a:t>
            </a:r>
            <a:r>
              <a:rPr lang="en-GB" dirty="0" smtClean="0"/>
              <a:t> (radiant heat)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beryglus</a:t>
            </a:r>
            <a:r>
              <a:rPr lang="en-GB" dirty="0" smtClean="0"/>
              <a:t> </a:t>
            </a:r>
            <a:r>
              <a:rPr lang="en-GB" dirty="0" err="1" smtClean="0"/>
              <a:t>iawn</a:t>
            </a:r>
            <a:r>
              <a:rPr lang="en-GB" dirty="0" smtClean="0"/>
              <a:t> </a:t>
            </a:r>
            <a:r>
              <a:rPr lang="en-GB" dirty="0" err="1" smtClean="0"/>
              <a:t>i</a:t>
            </a:r>
            <a:r>
              <a:rPr lang="en-GB" dirty="0" smtClean="0"/>
              <a:t> </a:t>
            </a:r>
            <a:r>
              <a:rPr lang="en-GB" dirty="0" err="1" smtClean="0"/>
              <a:t>bobl</a:t>
            </a:r>
            <a:r>
              <a:rPr lang="en-GB" dirty="0" smtClean="0"/>
              <a:t> ac </a:t>
            </a:r>
            <a:r>
              <a:rPr lang="en-GB" dirty="0" err="1" smtClean="0"/>
              <a:t>mae’n</a:t>
            </a:r>
            <a:r>
              <a:rPr lang="en-GB" dirty="0" smtClean="0"/>
              <a:t> </a:t>
            </a:r>
            <a:r>
              <a:rPr lang="en-GB" dirty="0" err="1" smtClean="0"/>
              <a:t>bwysig</a:t>
            </a:r>
            <a:r>
              <a:rPr lang="en-GB" dirty="0" smtClean="0"/>
              <a:t> </a:t>
            </a:r>
            <a:r>
              <a:rPr lang="en-GB" dirty="0" err="1" smtClean="0"/>
              <a:t>i</a:t>
            </a:r>
            <a:r>
              <a:rPr lang="en-GB" dirty="0" smtClean="0"/>
              <a:t> </a:t>
            </a:r>
            <a:r>
              <a:rPr lang="en-GB" dirty="0" err="1" smtClean="0"/>
              <a:t>bobl</a:t>
            </a:r>
            <a:r>
              <a:rPr lang="en-GB" dirty="0" smtClean="0"/>
              <a:t> </a:t>
            </a:r>
            <a:r>
              <a:rPr lang="en-GB" dirty="0" err="1" smtClean="0"/>
              <a:t>i</a:t>
            </a:r>
            <a:r>
              <a:rPr lang="en-GB" dirty="0" smtClean="0"/>
              <a:t> </a:t>
            </a:r>
            <a:r>
              <a:rPr lang="en-GB" dirty="0" err="1" smtClean="0"/>
              <a:t>orchuddio</a:t>
            </a:r>
            <a:r>
              <a:rPr lang="en-GB" dirty="0" smtClean="0"/>
              <a:t>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wynebau</a:t>
            </a:r>
            <a:r>
              <a:rPr lang="en-GB" dirty="0" smtClean="0"/>
              <a:t> </a:t>
            </a:r>
            <a:r>
              <a:rPr lang="en-GB" dirty="0" err="1" smtClean="0"/>
              <a:t>a’u</a:t>
            </a:r>
            <a:r>
              <a:rPr lang="en-GB" dirty="0" smtClean="0"/>
              <a:t> </a:t>
            </a:r>
            <a:r>
              <a:rPr lang="en-GB" dirty="0" err="1" smtClean="0"/>
              <a:t>croen</a:t>
            </a:r>
            <a:endParaRPr lang="en-GB" dirty="0"/>
          </a:p>
        </p:txBody>
      </p:sp>
      <p:pic>
        <p:nvPicPr>
          <p:cNvPr id="1026" name="Picture 2" descr="Cartoon Flame Animation. Flame Background Stock Footage Video (100%  Royalty-free) 1031899250 | Shutterstoc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61" t="2128" r="29500" b="1307"/>
          <a:stretch/>
        </p:blipFill>
        <p:spPr bwMode="auto">
          <a:xfrm>
            <a:off x="443346" y="1477818"/>
            <a:ext cx="3334328" cy="4414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49513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Beth </a:t>
            </a:r>
            <a:r>
              <a:rPr lang="en-GB" dirty="0" err="1" smtClean="0"/>
              <a:t>ddigwyddodd</a:t>
            </a:r>
            <a:r>
              <a:rPr lang="en-GB" dirty="0" smtClean="0"/>
              <a:t>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 smtClean="0"/>
              <a:t>Ym</a:t>
            </a:r>
            <a:r>
              <a:rPr lang="en-GB" dirty="0" smtClean="0"/>
              <a:t> </a:t>
            </a:r>
            <a:r>
              <a:rPr lang="en-GB" dirty="0" err="1" smtClean="0"/>
              <a:t>mis</a:t>
            </a:r>
            <a:r>
              <a:rPr lang="en-GB" dirty="0" smtClean="0"/>
              <a:t> </a:t>
            </a:r>
            <a:r>
              <a:rPr lang="en-GB" dirty="0" err="1" smtClean="0"/>
              <a:t>Tachwedd</a:t>
            </a:r>
            <a:r>
              <a:rPr lang="en-GB" dirty="0" smtClean="0"/>
              <a:t> 2019 </a:t>
            </a:r>
            <a:r>
              <a:rPr lang="en-GB" dirty="0" err="1" smtClean="0"/>
              <a:t>dechreuodd</a:t>
            </a:r>
            <a:r>
              <a:rPr lang="en-GB" dirty="0" smtClean="0"/>
              <a:t> </a:t>
            </a:r>
            <a:r>
              <a:rPr lang="en-GB" dirty="0" err="1" smtClean="0"/>
              <a:t>nifer</a:t>
            </a:r>
            <a:r>
              <a:rPr lang="en-GB" dirty="0" smtClean="0"/>
              <a:t> o </a:t>
            </a:r>
            <a:r>
              <a:rPr lang="en-GB" dirty="0" err="1" smtClean="0"/>
              <a:t>danau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Awstralia</a:t>
            </a:r>
            <a:r>
              <a:rPr lang="en-GB" dirty="0" smtClean="0"/>
              <a:t>,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nhalaith</a:t>
            </a:r>
            <a:r>
              <a:rPr lang="en-GB" dirty="0" smtClean="0"/>
              <a:t> New South Wales</a:t>
            </a:r>
          </a:p>
          <a:p>
            <a:r>
              <a:rPr lang="en-GB" dirty="0" err="1" smtClean="0"/>
              <a:t>Llosgwyd</a:t>
            </a:r>
            <a:r>
              <a:rPr lang="en-GB" dirty="0" smtClean="0"/>
              <a:t> </a:t>
            </a:r>
            <a:r>
              <a:rPr lang="en-GB" dirty="0" err="1" smtClean="0"/>
              <a:t>ardal</a:t>
            </a:r>
            <a:r>
              <a:rPr lang="en-GB" dirty="0" smtClean="0"/>
              <a:t> </a:t>
            </a:r>
            <a:r>
              <a:rPr lang="en-GB" dirty="0" err="1" smtClean="0"/>
              <a:t>tua</a:t>
            </a:r>
            <a:r>
              <a:rPr lang="en-GB" dirty="0" smtClean="0"/>
              <a:t> </a:t>
            </a:r>
            <a:r>
              <a:rPr lang="en-GB" dirty="0" err="1" smtClean="0"/>
              <a:t>maint</a:t>
            </a:r>
            <a:r>
              <a:rPr lang="en-GB" dirty="0" smtClean="0"/>
              <a:t> De Korea, </a:t>
            </a:r>
            <a:r>
              <a:rPr lang="en-GB" dirty="0" err="1" smtClean="0"/>
              <a:t>neu</a:t>
            </a:r>
            <a:r>
              <a:rPr lang="en-GB" dirty="0" smtClean="0"/>
              <a:t> </a:t>
            </a:r>
            <a:r>
              <a:rPr lang="en-GB" dirty="0" err="1" smtClean="0"/>
              <a:t>Gwlad</a:t>
            </a:r>
            <a:r>
              <a:rPr lang="en-GB" dirty="0" smtClean="0"/>
              <a:t> </a:t>
            </a:r>
            <a:r>
              <a:rPr lang="en-GB" dirty="0" err="1" smtClean="0"/>
              <a:t>yr</a:t>
            </a:r>
            <a:r>
              <a:rPr lang="en-GB" dirty="0" smtClean="0"/>
              <a:t> </a:t>
            </a:r>
            <a:r>
              <a:rPr lang="en-GB" dirty="0" err="1" smtClean="0"/>
              <a:t>Iâ</a:t>
            </a:r>
            <a:endParaRPr lang="en-GB" dirty="0" smtClean="0"/>
          </a:p>
          <a:p>
            <a:r>
              <a:rPr lang="en-GB" dirty="0" smtClean="0"/>
              <a:t>Bu </a:t>
            </a:r>
            <a:r>
              <a:rPr lang="en-GB" dirty="0" err="1" smtClean="0"/>
              <a:t>farw</a:t>
            </a:r>
            <a:r>
              <a:rPr lang="en-GB" dirty="0" smtClean="0"/>
              <a:t> 34 o </a:t>
            </a:r>
            <a:r>
              <a:rPr lang="en-GB" dirty="0" err="1" smtClean="0"/>
              <a:t>bobl</a:t>
            </a:r>
            <a:r>
              <a:rPr lang="en-GB" dirty="0" smtClean="0"/>
              <a:t> a </a:t>
            </a:r>
            <a:r>
              <a:rPr lang="en-GB" dirty="0" err="1" smtClean="0"/>
              <a:t>cafodd</a:t>
            </a:r>
            <a:r>
              <a:rPr lang="en-GB" dirty="0" smtClean="0"/>
              <a:t> </a:t>
            </a:r>
            <a:r>
              <a:rPr lang="en-GB" dirty="0" err="1" smtClean="0"/>
              <a:t>dros</a:t>
            </a:r>
            <a:r>
              <a:rPr lang="en-GB" dirty="0" smtClean="0"/>
              <a:t> 3,000 o </a:t>
            </a:r>
            <a:r>
              <a:rPr lang="en-GB" dirty="0" err="1" smtClean="0"/>
              <a:t>dai</a:t>
            </a:r>
            <a:r>
              <a:rPr lang="en-GB" dirty="0" smtClean="0"/>
              <a:t>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llosgi</a:t>
            </a:r>
            <a:endParaRPr lang="en-GB" dirty="0" smtClean="0"/>
          </a:p>
          <a:p>
            <a:r>
              <a:rPr lang="en-GB" dirty="0" smtClean="0"/>
              <a:t>Fe </a:t>
            </a:r>
            <a:r>
              <a:rPr lang="en-GB" dirty="0" err="1" smtClean="0"/>
              <a:t>ddigwyddodd</a:t>
            </a:r>
            <a:r>
              <a:rPr lang="en-GB" dirty="0" smtClean="0"/>
              <a:t> </a:t>
            </a:r>
            <a:r>
              <a:rPr lang="en-GB" dirty="0" err="1" smtClean="0"/>
              <a:t>hyn</a:t>
            </a:r>
            <a:r>
              <a:rPr lang="en-GB" dirty="0"/>
              <a:t> </a:t>
            </a:r>
            <a:r>
              <a:rPr lang="en-GB" dirty="0" smtClean="0"/>
              <a:t>o </a:t>
            </a:r>
            <a:r>
              <a:rPr lang="en-GB" dirty="0" err="1" smtClean="0"/>
              <a:t>achos</a:t>
            </a:r>
            <a:r>
              <a:rPr lang="en-GB" dirty="0" smtClean="0"/>
              <a:t> </a:t>
            </a:r>
            <a:r>
              <a:rPr lang="en-GB" dirty="0" err="1" smtClean="0"/>
              <a:t>mellt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taro’r</a:t>
            </a:r>
            <a:r>
              <a:rPr lang="en-GB" dirty="0" smtClean="0"/>
              <a:t> </a:t>
            </a:r>
            <a:r>
              <a:rPr lang="en-GB" dirty="0" err="1" smtClean="0"/>
              <a:t>tir</a:t>
            </a:r>
            <a:r>
              <a:rPr lang="en-GB" dirty="0" smtClean="0"/>
              <a:t>, a </a:t>
            </a:r>
            <a:r>
              <a:rPr lang="en-GB" dirty="0" err="1" smtClean="0"/>
              <a:t>cyfnod</a:t>
            </a:r>
            <a:r>
              <a:rPr lang="en-GB" dirty="0" smtClean="0"/>
              <a:t> </a:t>
            </a:r>
            <a:r>
              <a:rPr lang="en-GB" dirty="0" err="1" smtClean="0"/>
              <a:t>hir</a:t>
            </a:r>
            <a:r>
              <a:rPr lang="en-GB" dirty="0" smtClean="0"/>
              <a:t> o </a:t>
            </a:r>
            <a:r>
              <a:rPr lang="en-GB" dirty="0" err="1" smtClean="0"/>
              <a:t>sychder</a:t>
            </a:r>
            <a:endParaRPr lang="en-GB" dirty="0" smtClean="0"/>
          </a:p>
          <a:p>
            <a:r>
              <a:rPr lang="en-GB" dirty="0" smtClean="0"/>
              <a:t>Fe </a:t>
            </a:r>
            <a:r>
              <a:rPr lang="en-GB" dirty="0" err="1" smtClean="0"/>
              <a:t>gafodd</a:t>
            </a:r>
            <a:r>
              <a:rPr lang="en-GB" dirty="0" smtClean="0"/>
              <a:t> y </a:t>
            </a:r>
            <a:r>
              <a:rPr lang="en-GB" dirty="0" err="1" smtClean="0"/>
              <a:t>tanau</a:t>
            </a:r>
            <a:r>
              <a:rPr lang="en-GB" dirty="0" smtClean="0"/>
              <a:t> </a:t>
            </a:r>
            <a:r>
              <a:rPr lang="en-GB" dirty="0" err="1" smtClean="0"/>
              <a:t>effaith</a:t>
            </a:r>
            <a:r>
              <a:rPr lang="en-GB" dirty="0" smtClean="0"/>
              <a:t> </a:t>
            </a:r>
            <a:r>
              <a:rPr lang="en-GB" dirty="0" err="1" smtClean="0"/>
              <a:t>erchyll</a:t>
            </a:r>
            <a:r>
              <a:rPr lang="en-GB" dirty="0" smtClean="0"/>
              <a:t> </a:t>
            </a:r>
            <a:r>
              <a:rPr lang="en-GB" dirty="0" err="1" smtClean="0"/>
              <a:t>ar</a:t>
            </a:r>
            <a:r>
              <a:rPr lang="en-GB" dirty="0" smtClean="0"/>
              <a:t> </a:t>
            </a:r>
            <a:r>
              <a:rPr lang="en-GB" dirty="0" err="1" smtClean="0"/>
              <a:t>safon</a:t>
            </a:r>
            <a:r>
              <a:rPr lang="en-GB" dirty="0" smtClean="0"/>
              <a:t> </a:t>
            </a:r>
            <a:r>
              <a:rPr lang="en-GB" dirty="0" err="1" smtClean="0"/>
              <a:t>yr</a:t>
            </a:r>
            <a:r>
              <a:rPr lang="en-GB" dirty="0" smtClean="0"/>
              <a:t> </a:t>
            </a:r>
            <a:r>
              <a:rPr lang="en-GB" dirty="0" err="1" smtClean="0"/>
              <a:t>aer</a:t>
            </a:r>
            <a:r>
              <a:rPr lang="en-GB" dirty="0" smtClean="0"/>
              <a:t> </a:t>
            </a:r>
            <a:r>
              <a:rPr lang="en-GB" dirty="0" err="1" smtClean="0"/>
              <a:t>ar</a:t>
            </a:r>
            <a:r>
              <a:rPr lang="en-GB" dirty="0" smtClean="0"/>
              <a:t> draws </a:t>
            </a:r>
            <a:r>
              <a:rPr lang="en-GB" dirty="0" err="1" smtClean="0"/>
              <a:t>Awstralia</a:t>
            </a:r>
            <a:r>
              <a:rPr lang="en-GB" dirty="0" smtClean="0"/>
              <a:t>.</a:t>
            </a:r>
          </a:p>
          <a:p>
            <a:r>
              <a:rPr lang="en-GB" dirty="0" smtClean="0"/>
              <a:t>Bu </a:t>
            </a:r>
            <a:r>
              <a:rPr lang="en-GB" dirty="0" err="1" smtClean="0"/>
              <a:t>farw</a:t>
            </a:r>
            <a:r>
              <a:rPr lang="en-GB" dirty="0" smtClean="0"/>
              <a:t> </a:t>
            </a:r>
            <a:r>
              <a:rPr lang="en-GB" dirty="0" err="1" smtClean="0"/>
              <a:t>dros</a:t>
            </a:r>
            <a:r>
              <a:rPr lang="en-GB" dirty="0" smtClean="0"/>
              <a:t> 1 </a:t>
            </a:r>
            <a:r>
              <a:rPr lang="en-GB" dirty="0" err="1" smtClean="0"/>
              <a:t>biliwn</a:t>
            </a:r>
            <a:r>
              <a:rPr lang="en-GB" dirty="0" smtClean="0"/>
              <a:t> o </a:t>
            </a:r>
            <a:r>
              <a:rPr lang="en-GB" dirty="0" err="1" smtClean="0"/>
              <a:t>anifeiliaid</a:t>
            </a:r>
            <a:endParaRPr lang="en-GB" dirty="0" smtClean="0"/>
          </a:p>
          <a:p>
            <a:r>
              <a:rPr lang="en-GB" dirty="0" smtClean="0"/>
              <a:t>Mae </a:t>
            </a:r>
            <a:r>
              <a:rPr lang="en-GB" dirty="0" err="1" smtClean="0"/>
              <a:t>tanau</a:t>
            </a:r>
            <a:r>
              <a:rPr lang="en-GB" dirty="0" smtClean="0"/>
              <a:t> </a:t>
            </a:r>
            <a:r>
              <a:rPr lang="en-GB" dirty="0" err="1" smtClean="0"/>
              <a:t>fforestydd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gyffredin</a:t>
            </a:r>
            <a:r>
              <a:rPr lang="en-GB" dirty="0" smtClean="0"/>
              <a:t> </a:t>
            </a:r>
            <a:r>
              <a:rPr lang="en-GB" dirty="0" err="1" smtClean="0"/>
              <a:t>iawn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Awstralia</a:t>
            </a:r>
            <a:r>
              <a:rPr lang="en-GB" dirty="0" smtClean="0"/>
              <a:t>, </a:t>
            </a:r>
            <a:r>
              <a:rPr lang="en-GB" dirty="0" err="1" smtClean="0"/>
              <a:t>ond</a:t>
            </a:r>
            <a:r>
              <a:rPr lang="en-GB" dirty="0" smtClean="0"/>
              <a:t> </a:t>
            </a:r>
            <a:r>
              <a:rPr lang="en-GB" dirty="0" err="1" smtClean="0"/>
              <a:t>mae</a:t>
            </a:r>
            <a:r>
              <a:rPr lang="en-GB" dirty="0" smtClean="0"/>
              <a:t> </a:t>
            </a:r>
            <a:r>
              <a:rPr lang="en-GB" dirty="0" err="1" smtClean="0"/>
              <a:t>cynhesu</a:t>
            </a:r>
            <a:r>
              <a:rPr lang="en-GB" dirty="0" smtClean="0"/>
              <a:t> </a:t>
            </a:r>
            <a:r>
              <a:rPr lang="en-GB" dirty="0" err="1" smtClean="0"/>
              <a:t>byd</a:t>
            </a:r>
            <a:r>
              <a:rPr lang="en-GB" dirty="0" smtClean="0"/>
              <a:t> </a:t>
            </a:r>
            <a:r>
              <a:rPr lang="en-GB" dirty="0" err="1" smtClean="0"/>
              <a:t>eang</a:t>
            </a:r>
            <a:r>
              <a:rPr lang="en-GB" dirty="0" smtClean="0"/>
              <a:t> </a:t>
            </a:r>
            <a:r>
              <a:rPr lang="en-GB" dirty="0" err="1" smtClean="0"/>
              <a:t>wedi</a:t>
            </a:r>
            <a:r>
              <a:rPr lang="en-GB" dirty="0" smtClean="0"/>
              <a:t> </a:t>
            </a:r>
            <a:r>
              <a:rPr lang="en-GB" dirty="0" err="1" smtClean="0"/>
              <a:t>golygu</a:t>
            </a:r>
            <a:r>
              <a:rPr lang="en-GB" dirty="0" smtClean="0"/>
              <a:t> bod </a:t>
            </a:r>
            <a:r>
              <a:rPr lang="en-GB" dirty="0" err="1" smtClean="0"/>
              <a:t>tymhereddau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uwch</a:t>
            </a:r>
            <a:r>
              <a:rPr lang="en-GB" dirty="0" smtClean="0"/>
              <a:t>, </a:t>
            </a:r>
            <a:r>
              <a:rPr lang="en-GB" dirty="0" err="1" smtClean="0"/>
              <a:t>a’r</a:t>
            </a:r>
            <a:r>
              <a:rPr lang="en-GB" dirty="0" smtClean="0"/>
              <a:t> </a:t>
            </a:r>
            <a:r>
              <a:rPr lang="en-GB" dirty="0" err="1" smtClean="0"/>
              <a:t>cyfnod</a:t>
            </a:r>
            <a:r>
              <a:rPr lang="en-GB" dirty="0" smtClean="0"/>
              <a:t> </a:t>
            </a:r>
            <a:r>
              <a:rPr lang="en-GB" dirty="0" err="1" smtClean="0"/>
              <a:t>sych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dechrau</a:t>
            </a:r>
            <a:r>
              <a:rPr lang="en-GB" dirty="0" smtClean="0"/>
              <a:t> </a:t>
            </a:r>
            <a:r>
              <a:rPr lang="en-GB" dirty="0" err="1" smtClean="0"/>
              <a:t>ynghynt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y </a:t>
            </a:r>
            <a:r>
              <a:rPr lang="en-GB" dirty="0" err="1" smtClean="0"/>
              <a:t>flwyddyn</a:t>
            </a: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9179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The Australia Fires: Everything You Need to Read - The New York Tim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4340994" cy="2893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The Australian Fires Are a Prelude to Our Climate Suffering | The Nati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7514" y="0"/>
            <a:ext cx="5194486" cy="3271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Bushfires: What's happening in Australia right now and why are there so  many Australian fires? - Fun Kids - the UK's children's radio stati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93290"/>
            <a:ext cx="7048374" cy="3964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Australia fires: blazes 'too big to put out' as 140 bushfires rage in NSW  and Queensland | Bushfires | The Guardian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3479" y="0"/>
            <a:ext cx="3084896" cy="3084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Australia fires: Canberra declares state of emergency | News | DW |  31.01.202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5907" y="3235398"/>
            <a:ext cx="6436093" cy="3622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6748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 smtClean="0"/>
              <a:t>Gwyliwch</a:t>
            </a:r>
            <a:r>
              <a:rPr lang="en-GB" dirty="0" smtClean="0"/>
              <a:t> y </a:t>
            </a:r>
            <a:r>
              <a:rPr lang="en-GB" dirty="0" err="1" smtClean="0"/>
              <a:t>fideo</a:t>
            </a:r>
            <a:r>
              <a:rPr lang="en-GB" dirty="0" smtClean="0"/>
              <a:t> </a:t>
            </a:r>
            <a:r>
              <a:rPr lang="en-GB" dirty="0" err="1" smtClean="0"/>
              <a:t>newsround</a:t>
            </a:r>
            <a:r>
              <a:rPr lang="en-GB" dirty="0" smtClean="0"/>
              <a:t> </a:t>
            </a:r>
            <a:r>
              <a:rPr lang="en-GB" dirty="0" err="1" smtClean="0"/>
              <a:t>yma</a:t>
            </a:r>
            <a:r>
              <a:rPr lang="en-GB" dirty="0" smtClean="0"/>
              <a:t> I </a:t>
            </a:r>
            <a:r>
              <a:rPr lang="en-GB" dirty="0" err="1" smtClean="0"/>
              <a:t>ganfod</a:t>
            </a:r>
            <a:r>
              <a:rPr lang="en-GB" dirty="0" smtClean="0"/>
              <a:t> </a:t>
            </a:r>
            <a:r>
              <a:rPr lang="en-GB" dirty="0" err="1" smtClean="0"/>
              <a:t>mwy</a:t>
            </a:r>
            <a:r>
              <a:rPr lang="en-GB" dirty="0" smtClean="0"/>
              <a:t> o </a:t>
            </a:r>
            <a:r>
              <a:rPr lang="en-GB" dirty="0" err="1" smtClean="0"/>
              <a:t>wybodaeth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64364" y="2194561"/>
            <a:ext cx="6841836" cy="456276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dirty="0">
                <a:hlinkClick r:id="rId3"/>
              </a:rPr>
              <a:t>https://</a:t>
            </a:r>
            <a:r>
              <a:rPr lang="en-GB" dirty="0" smtClean="0">
                <a:hlinkClick r:id="rId3"/>
              </a:rPr>
              <a:t>www.youtube.com/watch?v=dFbtiqgQFeU</a:t>
            </a: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4" name="dFbtiqgQFeU"/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2488686" y="2650837"/>
            <a:ext cx="6840041" cy="3847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21872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389738"/>
            <a:ext cx="9448800" cy="1505527"/>
          </a:xfrm>
        </p:spPr>
        <p:txBody>
          <a:bodyPr>
            <a:normAutofit/>
          </a:bodyPr>
          <a:lstStyle/>
          <a:p>
            <a:pPr algn="ctr"/>
            <a:r>
              <a:rPr lang="en-GB" sz="2400" dirty="0" err="1" smtClean="0"/>
              <a:t>Heddiw</a:t>
            </a:r>
            <a:r>
              <a:rPr lang="en-GB" sz="2400" dirty="0" smtClean="0"/>
              <a:t> </a:t>
            </a:r>
            <a:r>
              <a:rPr lang="en-GB" sz="2400" dirty="0" err="1" smtClean="0"/>
              <a:t>fe</a:t>
            </a:r>
            <a:r>
              <a:rPr lang="en-GB" sz="2400" dirty="0" smtClean="0"/>
              <a:t> </a:t>
            </a:r>
            <a:r>
              <a:rPr lang="en-GB" sz="2400" dirty="0" err="1" smtClean="0"/>
              <a:t>fydd</a:t>
            </a:r>
            <a:r>
              <a:rPr lang="en-GB" sz="2400" dirty="0" smtClean="0"/>
              <a:t> </a:t>
            </a:r>
            <a:r>
              <a:rPr lang="en-GB" sz="2400" dirty="0" err="1" smtClean="0"/>
              <a:t>angen</a:t>
            </a:r>
            <a:r>
              <a:rPr lang="en-GB" sz="2400" dirty="0" smtClean="0"/>
              <a:t> </a:t>
            </a:r>
            <a:r>
              <a:rPr lang="en-GB" sz="2400" dirty="0" err="1" smtClean="0"/>
              <a:t>i</a:t>
            </a:r>
            <a:r>
              <a:rPr lang="en-GB" sz="2400" dirty="0" smtClean="0"/>
              <a:t> chi </a:t>
            </a:r>
            <a:r>
              <a:rPr lang="en-GB" sz="2400" dirty="0" err="1" smtClean="0"/>
              <a:t>ysgrifennu</a:t>
            </a:r>
            <a:r>
              <a:rPr lang="en-GB" sz="2400" dirty="0" smtClean="0"/>
              <a:t> </a:t>
            </a:r>
            <a:r>
              <a:rPr lang="en-GB" sz="2400" dirty="0" err="1" smtClean="0"/>
              <a:t>erthygl</a:t>
            </a:r>
            <a:r>
              <a:rPr lang="en-GB" sz="2400" dirty="0" smtClean="0"/>
              <a:t> </a:t>
            </a:r>
            <a:r>
              <a:rPr lang="en-GB" sz="2400" dirty="0" err="1" smtClean="0"/>
              <a:t>papur</a:t>
            </a:r>
            <a:r>
              <a:rPr lang="en-GB" sz="2400" dirty="0" smtClean="0"/>
              <a:t> </a:t>
            </a:r>
            <a:r>
              <a:rPr lang="en-GB" sz="2400" dirty="0" err="1" smtClean="0"/>
              <a:t>newydd</a:t>
            </a:r>
            <a:r>
              <a:rPr lang="en-GB" sz="2400" dirty="0" smtClean="0"/>
              <a:t> am </a:t>
            </a:r>
            <a:r>
              <a:rPr lang="en-GB" sz="2400" dirty="0" err="1" smtClean="0"/>
              <a:t>danau</a:t>
            </a:r>
            <a:r>
              <a:rPr lang="en-GB" sz="2400" dirty="0" smtClean="0"/>
              <a:t> </a:t>
            </a:r>
            <a:r>
              <a:rPr lang="en-GB" sz="2400" dirty="0" err="1" smtClean="0"/>
              <a:t>fforestydd</a:t>
            </a:r>
            <a:r>
              <a:rPr lang="en-GB" sz="2400" dirty="0" smtClean="0"/>
              <a:t> </a:t>
            </a:r>
            <a:r>
              <a:rPr lang="en-GB" sz="2400" dirty="0" err="1" smtClean="0"/>
              <a:t>Awstralia</a:t>
            </a:r>
            <a:r>
              <a:rPr lang="en-GB" sz="2400" dirty="0" smtClean="0"/>
              <a:t>. </a:t>
            </a:r>
            <a:r>
              <a:rPr lang="en-GB" sz="2400" dirty="0" err="1" smtClean="0"/>
              <a:t>Ond</a:t>
            </a:r>
            <a:r>
              <a:rPr lang="en-GB" sz="2400" dirty="0" smtClean="0"/>
              <a:t>, </a:t>
            </a:r>
            <a:r>
              <a:rPr lang="en-GB" sz="2400" dirty="0" err="1" smtClean="0"/>
              <a:t>pwy</a:t>
            </a:r>
            <a:r>
              <a:rPr lang="en-GB" sz="2400" dirty="0" smtClean="0"/>
              <a:t> </a:t>
            </a:r>
            <a:r>
              <a:rPr lang="en-GB" sz="2400" dirty="0" err="1" smtClean="0"/>
              <a:t>sydd</a:t>
            </a:r>
            <a:r>
              <a:rPr lang="en-GB" sz="2400" dirty="0" smtClean="0"/>
              <a:t> </a:t>
            </a:r>
            <a:r>
              <a:rPr lang="en-GB" sz="2400" dirty="0" err="1" smtClean="0"/>
              <a:t>yn</a:t>
            </a:r>
            <a:r>
              <a:rPr lang="en-GB" sz="2400" dirty="0" smtClean="0"/>
              <a:t> </a:t>
            </a:r>
            <a:r>
              <a:rPr lang="en-GB" sz="2400" dirty="0" err="1" smtClean="0"/>
              <a:t>gallu</a:t>
            </a:r>
            <a:r>
              <a:rPr lang="en-GB" sz="2400" dirty="0" smtClean="0"/>
              <a:t> </a:t>
            </a:r>
            <a:r>
              <a:rPr lang="en-GB" sz="2400" dirty="0" err="1" smtClean="0"/>
              <a:t>ein</a:t>
            </a:r>
            <a:r>
              <a:rPr lang="en-GB" sz="2400" dirty="0" smtClean="0"/>
              <a:t> </a:t>
            </a:r>
            <a:r>
              <a:rPr lang="en-GB" sz="2400" dirty="0" err="1" smtClean="0"/>
              <a:t>hatgoffa</a:t>
            </a:r>
            <a:r>
              <a:rPr lang="en-GB" sz="2400" dirty="0" smtClean="0"/>
              <a:t>, </a:t>
            </a:r>
            <a:r>
              <a:rPr lang="en-GB" sz="2400" dirty="0" err="1" smtClean="0"/>
              <a:t>beth</a:t>
            </a:r>
            <a:r>
              <a:rPr lang="en-GB" sz="2400" dirty="0" smtClean="0"/>
              <a:t> </a:t>
            </a:r>
            <a:r>
              <a:rPr lang="en-GB" sz="2400" dirty="0" err="1" smtClean="0"/>
              <a:t>sydd</a:t>
            </a:r>
            <a:r>
              <a:rPr lang="en-GB" sz="2400" dirty="0" smtClean="0"/>
              <a:t> </a:t>
            </a:r>
            <a:r>
              <a:rPr lang="en-GB" sz="2400" dirty="0" err="1" smtClean="0"/>
              <a:t>angen</a:t>
            </a:r>
            <a:r>
              <a:rPr lang="en-GB" sz="2400" dirty="0" smtClean="0"/>
              <a:t> </a:t>
            </a:r>
            <a:r>
              <a:rPr lang="en-GB" sz="2400" dirty="0" err="1" smtClean="0"/>
              <a:t>ei</a:t>
            </a:r>
            <a:r>
              <a:rPr lang="en-GB" sz="2400" dirty="0" smtClean="0"/>
              <a:t> </a:t>
            </a:r>
            <a:r>
              <a:rPr lang="en-GB" sz="2400" dirty="0" err="1" smtClean="0"/>
              <a:t>gynnwys</a:t>
            </a:r>
            <a:r>
              <a:rPr lang="en-GB" sz="2400" dirty="0"/>
              <a:t> </a:t>
            </a:r>
            <a:r>
              <a:rPr lang="en-GB" sz="2400" dirty="0" err="1" smtClean="0"/>
              <a:t>mewn</a:t>
            </a:r>
            <a:r>
              <a:rPr lang="en-GB" sz="2400" dirty="0" smtClean="0"/>
              <a:t> </a:t>
            </a:r>
            <a:r>
              <a:rPr lang="en-GB" sz="2400" dirty="0" err="1" smtClean="0"/>
              <a:t>erthygl</a:t>
            </a:r>
            <a:r>
              <a:rPr lang="en-GB" sz="2400" dirty="0" smtClean="0"/>
              <a:t> </a:t>
            </a:r>
            <a:r>
              <a:rPr lang="en-GB" sz="2400" dirty="0" err="1" smtClean="0"/>
              <a:t>papur</a:t>
            </a:r>
            <a:r>
              <a:rPr lang="en-GB" sz="2400" dirty="0" smtClean="0"/>
              <a:t> </a:t>
            </a:r>
            <a:r>
              <a:rPr lang="en-GB" sz="2400" dirty="0" err="1" smtClean="0"/>
              <a:t>newydd</a:t>
            </a:r>
            <a:r>
              <a:rPr lang="en-GB" sz="2400" dirty="0" smtClean="0"/>
              <a:t>?</a:t>
            </a:r>
            <a:endParaRPr lang="en-GB" sz="2400" dirty="0"/>
          </a:p>
        </p:txBody>
      </p:sp>
      <p:pic>
        <p:nvPicPr>
          <p:cNvPr id="4100" name="Picture 4" descr="transparent thinking clipart png - Clip Art Libra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1927" y="175346"/>
            <a:ext cx="3038900" cy="3038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69953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Mae </a:t>
            </a:r>
            <a:r>
              <a:rPr lang="en-GB" dirty="0" err="1" smtClean="0"/>
              <a:t>angen</a:t>
            </a:r>
            <a:r>
              <a:rPr lang="en-GB" dirty="0" smtClean="0"/>
              <a:t> I chi: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799" y="2194560"/>
            <a:ext cx="4163291" cy="4024125"/>
          </a:xfrm>
        </p:spPr>
        <p:txBody>
          <a:bodyPr>
            <a:noAutofit/>
          </a:bodyPr>
          <a:lstStyle/>
          <a:p>
            <a:r>
              <a:rPr lang="en-GB" sz="2800" dirty="0" err="1" smtClean="0"/>
              <a:t>Ddal</a:t>
            </a:r>
            <a:r>
              <a:rPr lang="en-GB" sz="2800" dirty="0" smtClean="0"/>
              <a:t> </a:t>
            </a:r>
            <a:r>
              <a:rPr lang="en-GB" sz="2800" dirty="0" err="1" smtClean="0"/>
              <a:t>sylw’r</a:t>
            </a:r>
            <a:r>
              <a:rPr lang="en-GB" sz="2800" dirty="0" smtClean="0"/>
              <a:t> </a:t>
            </a:r>
            <a:r>
              <a:rPr lang="en-GB" sz="2800" dirty="0" err="1" smtClean="0"/>
              <a:t>darllenydd</a:t>
            </a:r>
            <a:endParaRPr lang="en-GB" sz="2800" dirty="0" smtClean="0"/>
          </a:p>
          <a:p>
            <a:r>
              <a:rPr lang="en-GB" sz="2800" dirty="0" err="1" smtClean="0"/>
              <a:t>Gyflwyno</a:t>
            </a:r>
            <a:r>
              <a:rPr lang="en-GB" sz="2800" dirty="0" smtClean="0"/>
              <a:t> </a:t>
            </a:r>
            <a:r>
              <a:rPr lang="en-GB" sz="2800" dirty="0" err="1" smtClean="0"/>
              <a:t>gwybodaeth</a:t>
            </a:r>
            <a:r>
              <a:rPr lang="en-GB" sz="2800" dirty="0" smtClean="0"/>
              <a:t> </a:t>
            </a:r>
            <a:r>
              <a:rPr lang="en-GB" sz="2800" dirty="0" err="1" smtClean="0"/>
              <a:t>ffeithiol</a:t>
            </a:r>
            <a:endParaRPr lang="en-GB" sz="2800" dirty="0" smtClean="0"/>
          </a:p>
          <a:p>
            <a:r>
              <a:rPr lang="en-GB" sz="2800" dirty="0" smtClean="0"/>
              <a:t>I </a:t>
            </a:r>
            <a:r>
              <a:rPr lang="en-GB" sz="2800" dirty="0" err="1" smtClean="0"/>
              <a:t>fod</a:t>
            </a:r>
            <a:r>
              <a:rPr lang="en-GB" sz="2800" dirty="0" smtClean="0"/>
              <a:t> </a:t>
            </a:r>
            <a:r>
              <a:rPr lang="en-GB" sz="2800" dirty="0" err="1" smtClean="0"/>
              <a:t>yn</a:t>
            </a:r>
            <a:r>
              <a:rPr lang="en-GB" sz="2800" dirty="0" smtClean="0"/>
              <a:t> </a:t>
            </a:r>
            <a:r>
              <a:rPr lang="en-GB" sz="2800" dirty="0" err="1" smtClean="0"/>
              <a:t>gryno</a:t>
            </a:r>
            <a:endParaRPr lang="en-GB" sz="2800" dirty="0" smtClean="0"/>
          </a:p>
          <a:p>
            <a:r>
              <a:rPr lang="en-GB" sz="2800" dirty="0" err="1" smtClean="0"/>
              <a:t>Gynnwys</a:t>
            </a:r>
            <a:r>
              <a:rPr lang="en-GB" sz="2800" dirty="0" smtClean="0"/>
              <a:t> y </a:t>
            </a:r>
            <a:r>
              <a:rPr lang="en-GB" sz="2800" dirty="0" err="1" smtClean="0"/>
              <a:t>wybodaeth</a:t>
            </a:r>
            <a:r>
              <a:rPr lang="en-GB" sz="2800" dirty="0" smtClean="0"/>
              <a:t> </a:t>
            </a:r>
            <a:r>
              <a:rPr lang="en-GB" sz="2800" dirty="0" err="1" smtClean="0"/>
              <a:t>bwysicaf</a:t>
            </a:r>
            <a:r>
              <a:rPr lang="en-GB" sz="2800" dirty="0" smtClean="0"/>
              <a:t> </a:t>
            </a:r>
            <a:r>
              <a:rPr lang="en-GB" sz="2800" dirty="0" err="1" smtClean="0"/>
              <a:t>ar</a:t>
            </a:r>
            <a:r>
              <a:rPr lang="en-GB" sz="2800" dirty="0" smtClean="0"/>
              <a:t> y </a:t>
            </a:r>
            <a:r>
              <a:rPr lang="en-GB" sz="2800" dirty="0" err="1" smtClean="0"/>
              <a:t>dechrau</a:t>
            </a:r>
            <a:endParaRPr lang="en-GB" sz="2800" dirty="0"/>
          </a:p>
        </p:txBody>
      </p:sp>
      <p:pic>
        <p:nvPicPr>
          <p:cNvPr id="5126" name="Picture 6" descr="More Than A Billion Animals Died In Australia's Bushfires. These Heroes Are  Rescuing The Survivors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9180" y="1945178"/>
            <a:ext cx="6107020" cy="4049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99371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25818" y="2194560"/>
            <a:ext cx="6980382" cy="4024125"/>
          </a:xfrm>
        </p:spPr>
        <p:txBody>
          <a:bodyPr/>
          <a:lstStyle/>
          <a:p>
            <a:pPr marL="0" indent="0">
              <a:buNone/>
            </a:pPr>
            <a:r>
              <a:rPr lang="en-GB" dirty="0" err="1" smtClean="0"/>
              <a:t>Wrth</a:t>
            </a:r>
            <a:r>
              <a:rPr lang="en-GB" dirty="0" smtClean="0"/>
              <a:t> </a:t>
            </a:r>
            <a:r>
              <a:rPr lang="en-GB" dirty="0" err="1" smtClean="0"/>
              <a:t>greu</a:t>
            </a:r>
            <a:r>
              <a:rPr lang="en-GB" dirty="0" smtClean="0"/>
              <a:t> </a:t>
            </a:r>
            <a:r>
              <a:rPr lang="en-GB" dirty="0" err="1" smtClean="0"/>
              <a:t>pennawd</a:t>
            </a:r>
            <a:r>
              <a:rPr lang="en-GB" dirty="0" smtClean="0"/>
              <a:t>, </a:t>
            </a:r>
            <a:r>
              <a:rPr lang="en-GB" dirty="0" err="1" smtClean="0"/>
              <a:t>mae</a:t>
            </a:r>
            <a:r>
              <a:rPr lang="en-GB" dirty="0" smtClean="0"/>
              <a:t> </a:t>
            </a:r>
            <a:r>
              <a:rPr lang="en-GB" dirty="0" err="1" smtClean="0"/>
              <a:t>angen</a:t>
            </a:r>
            <a:r>
              <a:rPr lang="en-GB" dirty="0" smtClean="0"/>
              <a:t> </a:t>
            </a:r>
            <a:r>
              <a:rPr lang="en-GB" dirty="0" err="1" smtClean="0"/>
              <a:t>i</a:t>
            </a:r>
            <a:r>
              <a:rPr lang="en-GB" dirty="0" smtClean="0"/>
              <a:t> chi:</a:t>
            </a:r>
          </a:p>
          <a:p>
            <a:pPr>
              <a:buFontTx/>
              <a:buChar char="-"/>
            </a:pPr>
            <a:r>
              <a:rPr lang="en-GB" dirty="0" err="1" smtClean="0"/>
              <a:t>Ddal</a:t>
            </a:r>
            <a:r>
              <a:rPr lang="en-GB" dirty="0" smtClean="0"/>
              <a:t> </a:t>
            </a:r>
            <a:r>
              <a:rPr lang="en-GB" dirty="0" err="1" smtClean="0"/>
              <a:t>sylw’r</a:t>
            </a:r>
            <a:r>
              <a:rPr lang="en-GB" dirty="0" smtClean="0"/>
              <a:t> </a:t>
            </a:r>
            <a:r>
              <a:rPr lang="en-GB" dirty="0" err="1" smtClean="0"/>
              <a:t>darllenydd</a:t>
            </a:r>
            <a:r>
              <a:rPr lang="en-GB" dirty="0" smtClean="0"/>
              <a:t>, </a:t>
            </a:r>
            <a:r>
              <a:rPr lang="en-GB" dirty="0" err="1" smtClean="0"/>
              <a:t>fel</a:t>
            </a:r>
            <a:r>
              <a:rPr lang="en-GB" dirty="0" smtClean="0"/>
              <a:t> </a:t>
            </a:r>
            <a:r>
              <a:rPr lang="en-GB" dirty="0" err="1" smtClean="0"/>
              <a:t>eu</a:t>
            </a:r>
            <a:r>
              <a:rPr lang="en-GB" dirty="0" smtClean="0"/>
              <a:t> bod </a:t>
            </a:r>
            <a:r>
              <a:rPr lang="en-GB" dirty="0" err="1" smtClean="0"/>
              <a:t>nhw</a:t>
            </a:r>
            <a:r>
              <a:rPr lang="en-GB" dirty="0" smtClean="0"/>
              <a:t> </a:t>
            </a:r>
            <a:r>
              <a:rPr lang="en-GB" dirty="0" err="1" smtClean="0"/>
              <a:t>eisiau</a:t>
            </a:r>
            <a:r>
              <a:rPr lang="en-GB" dirty="0" smtClean="0"/>
              <a:t> </a:t>
            </a:r>
            <a:r>
              <a:rPr lang="en-GB" dirty="0" err="1" smtClean="0"/>
              <a:t>darllen</a:t>
            </a:r>
            <a:r>
              <a:rPr lang="en-GB" dirty="0" smtClean="0"/>
              <a:t> </a:t>
            </a:r>
            <a:r>
              <a:rPr lang="en-GB" dirty="0" err="1" smtClean="0"/>
              <a:t>gweddill</a:t>
            </a:r>
            <a:r>
              <a:rPr lang="en-GB" dirty="0" smtClean="0"/>
              <a:t> </a:t>
            </a:r>
            <a:r>
              <a:rPr lang="en-GB" dirty="0" err="1" smtClean="0"/>
              <a:t>yr</a:t>
            </a:r>
            <a:r>
              <a:rPr lang="en-GB" dirty="0" smtClean="0"/>
              <a:t> </a:t>
            </a:r>
            <a:r>
              <a:rPr lang="en-GB" dirty="0" err="1" smtClean="0"/>
              <a:t>erthygl</a:t>
            </a:r>
            <a:endParaRPr lang="en-GB" dirty="0" smtClean="0"/>
          </a:p>
          <a:p>
            <a:pPr>
              <a:buFontTx/>
              <a:buChar char="-"/>
            </a:pPr>
            <a:r>
              <a:rPr lang="en-GB" dirty="0" err="1"/>
              <a:t>G</a:t>
            </a:r>
            <a:r>
              <a:rPr lang="en-GB" dirty="0" err="1" smtClean="0"/>
              <a:t>rynhoi’r</a:t>
            </a:r>
            <a:r>
              <a:rPr lang="en-GB" dirty="0" smtClean="0"/>
              <a:t> </a:t>
            </a:r>
            <a:r>
              <a:rPr lang="en-GB" dirty="0" err="1" smtClean="0"/>
              <a:t>stori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gryno</a:t>
            </a:r>
            <a:endParaRPr lang="en-GB" dirty="0" smtClean="0"/>
          </a:p>
          <a:p>
            <a:pPr>
              <a:buFontTx/>
              <a:buChar char="-"/>
            </a:pPr>
            <a:r>
              <a:rPr lang="en-GB" dirty="0" err="1" smtClean="0"/>
              <a:t>Ddefnyddio</a:t>
            </a:r>
            <a:r>
              <a:rPr lang="en-GB" dirty="0" smtClean="0"/>
              <a:t> </a:t>
            </a:r>
            <a:r>
              <a:rPr lang="en-GB" dirty="0" err="1" smtClean="0"/>
              <a:t>iaith</a:t>
            </a:r>
            <a:r>
              <a:rPr lang="en-GB" dirty="0" smtClean="0"/>
              <a:t> </a:t>
            </a:r>
            <a:r>
              <a:rPr lang="en-GB" dirty="0" err="1" smtClean="0"/>
              <a:t>pwerus</a:t>
            </a:r>
            <a:r>
              <a:rPr lang="en-GB" dirty="0" smtClean="0"/>
              <a:t> a </a:t>
            </a:r>
            <a:r>
              <a:rPr lang="en-GB" dirty="0" err="1" smtClean="0"/>
              <a:t>diddorol</a:t>
            </a:r>
            <a:endParaRPr lang="en-GB" dirty="0" smtClean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 </a:t>
            </a:r>
            <a:r>
              <a:rPr lang="en-GB" dirty="0" err="1" smtClean="0"/>
              <a:t>Strwythur</a:t>
            </a:r>
            <a:r>
              <a:rPr lang="en-GB" dirty="0" smtClean="0"/>
              <a:t> - </a:t>
            </a:r>
            <a:r>
              <a:rPr lang="en-GB" dirty="0" err="1" smtClean="0"/>
              <a:t>Pennawd</a:t>
            </a:r>
            <a:endParaRPr lang="en-GB" dirty="0"/>
          </a:p>
        </p:txBody>
      </p:sp>
      <p:sp>
        <p:nvSpPr>
          <p:cNvPr id="5" name="Trapezoid 4"/>
          <p:cNvSpPr/>
          <p:nvPr/>
        </p:nvSpPr>
        <p:spPr>
          <a:xfrm rot="10800000">
            <a:off x="466435" y="1160087"/>
            <a:ext cx="3657600" cy="1315261"/>
          </a:xfrm>
          <a:prstGeom prst="trapezoi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rapezoid 9"/>
          <p:cNvSpPr/>
          <p:nvPr/>
        </p:nvSpPr>
        <p:spPr>
          <a:xfrm rot="10800000">
            <a:off x="794325" y="2475349"/>
            <a:ext cx="3001818" cy="1315261"/>
          </a:xfrm>
          <a:prstGeom prst="trapezoi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rapezoid 10"/>
          <p:cNvSpPr/>
          <p:nvPr/>
        </p:nvSpPr>
        <p:spPr>
          <a:xfrm rot="10800000">
            <a:off x="1117597" y="3790612"/>
            <a:ext cx="2355272" cy="1315261"/>
          </a:xfrm>
          <a:prstGeom prst="trapezoi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Isosceles Triangle 5"/>
          <p:cNvSpPr/>
          <p:nvPr/>
        </p:nvSpPr>
        <p:spPr>
          <a:xfrm rot="10800000">
            <a:off x="1450109" y="5105871"/>
            <a:ext cx="1699491" cy="1350345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1117596" y="1505527"/>
            <a:ext cx="2484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err="1" smtClean="0"/>
              <a:t>Pennawd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1117596" y="2969677"/>
            <a:ext cx="2484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err="1" smtClean="0"/>
              <a:t>Arweiniad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1117596" y="4225820"/>
            <a:ext cx="2484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err="1" smtClean="0"/>
              <a:t>Corff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1117596" y="5398836"/>
            <a:ext cx="2484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err="1" smtClean="0"/>
              <a:t>Diwedd</a:t>
            </a:r>
            <a:endParaRPr lang="en-GB" dirty="0"/>
          </a:p>
        </p:txBody>
      </p:sp>
      <p:sp>
        <p:nvSpPr>
          <p:cNvPr id="17" name="Up Arrow 16"/>
          <p:cNvSpPr/>
          <p:nvPr/>
        </p:nvSpPr>
        <p:spPr>
          <a:xfrm rot="17891023">
            <a:off x="3607743" y="1390661"/>
            <a:ext cx="376801" cy="1694402"/>
          </a:xfrm>
          <a:prstGeom prst="up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04682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25818" y="2194560"/>
            <a:ext cx="6980382" cy="4024125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I </a:t>
            </a:r>
            <a:r>
              <a:rPr lang="en-GB" dirty="0" err="1" smtClean="0"/>
              <a:t>greu</a:t>
            </a:r>
            <a:r>
              <a:rPr lang="en-GB" dirty="0" smtClean="0"/>
              <a:t> </a:t>
            </a:r>
            <a:r>
              <a:rPr lang="en-GB" dirty="0" err="1" smtClean="0"/>
              <a:t>paragraff</a:t>
            </a:r>
            <a:r>
              <a:rPr lang="en-GB" dirty="0" smtClean="0"/>
              <a:t> </a:t>
            </a:r>
            <a:r>
              <a:rPr lang="en-GB" dirty="0" err="1" smtClean="0"/>
              <a:t>agoriadol</a:t>
            </a:r>
            <a:r>
              <a:rPr lang="en-GB" dirty="0" smtClean="0"/>
              <a:t> </a:t>
            </a:r>
            <a:r>
              <a:rPr lang="en-GB" dirty="0" err="1" smtClean="0"/>
              <a:t>effeithiol</a:t>
            </a:r>
            <a:r>
              <a:rPr lang="en-GB" dirty="0" smtClean="0"/>
              <a:t>, </a:t>
            </a:r>
            <a:r>
              <a:rPr lang="en-GB" dirty="0" err="1" smtClean="0"/>
              <a:t>mae</a:t>
            </a:r>
            <a:r>
              <a:rPr lang="en-GB" dirty="0" smtClean="0"/>
              <a:t> </a:t>
            </a:r>
            <a:r>
              <a:rPr lang="en-GB" dirty="0" err="1" smtClean="0"/>
              <a:t>angen</a:t>
            </a:r>
            <a:r>
              <a:rPr lang="en-GB" dirty="0" smtClean="0"/>
              <a:t> </a:t>
            </a:r>
            <a:r>
              <a:rPr lang="en-GB" dirty="0" err="1" smtClean="0"/>
              <a:t>i</a:t>
            </a:r>
            <a:r>
              <a:rPr lang="en-GB" dirty="0" smtClean="0"/>
              <a:t> chi:</a:t>
            </a:r>
          </a:p>
          <a:p>
            <a:pPr>
              <a:buFontTx/>
              <a:buChar char="-"/>
            </a:pPr>
            <a:r>
              <a:rPr lang="en-GB" dirty="0" err="1" smtClean="0"/>
              <a:t>Wneud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siwr</a:t>
            </a:r>
            <a:r>
              <a:rPr lang="en-GB" dirty="0" smtClean="0"/>
              <a:t> bod y </a:t>
            </a:r>
            <a:r>
              <a:rPr lang="en-GB" dirty="0" err="1" smtClean="0"/>
              <a:t>paragraff</a:t>
            </a:r>
            <a:r>
              <a:rPr lang="en-GB" dirty="0" smtClean="0"/>
              <a:t> </a:t>
            </a:r>
            <a:r>
              <a:rPr lang="en-GB" dirty="0" err="1" smtClean="0"/>
              <a:t>agoriadol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fyr</a:t>
            </a:r>
            <a:r>
              <a:rPr lang="en-GB" dirty="0" smtClean="0"/>
              <a:t> ac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gryno</a:t>
            </a:r>
            <a:endParaRPr lang="en-GB" dirty="0" smtClean="0"/>
          </a:p>
          <a:p>
            <a:pPr>
              <a:buFontTx/>
              <a:buChar char="-"/>
            </a:pPr>
            <a:r>
              <a:rPr lang="en-GB" dirty="0" err="1" smtClean="0"/>
              <a:t>Sicrhau</a:t>
            </a:r>
            <a:r>
              <a:rPr lang="en-GB" dirty="0" smtClean="0"/>
              <a:t> </a:t>
            </a:r>
            <a:r>
              <a:rPr lang="en-GB" dirty="0" err="1" smtClean="0"/>
              <a:t>eich</a:t>
            </a:r>
            <a:r>
              <a:rPr lang="en-GB" dirty="0" smtClean="0"/>
              <a:t> bod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cynnwys</a:t>
            </a:r>
            <a:r>
              <a:rPr lang="en-GB" dirty="0" smtClean="0"/>
              <a:t> y </a:t>
            </a:r>
            <a:r>
              <a:rPr lang="en-GB" dirty="0" err="1" smtClean="0"/>
              <a:t>wybodaeth</a:t>
            </a:r>
            <a:r>
              <a:rPr lang="en-GB" dirty="0" smtClean="0"/>
              <a:t> </a:t>
            </a:r>
            <a:r>
              <a:rPr lang="en-GB" dirty="0" err="1" smtClean="0"/>
              <a:t>bwysicaf</a:t>
            </a:r>
            <a:endParaRPr lang="en-GB" dirty="0" smtClean="0"/>
          </a:p>
          <a:p>
            <a:pPr>
              <a:buFontTx/>
              <a:buChar char="-"/>
            </a:pPr>
            <a:r>
              <a:rPr lang="en-GB" dirty="0" err="1" smtClean="0"/>
              <a:t>Ddefnyddio</a:t>
            </a:r>
            <a:r>
              <a:rPr lang="en-GB" dirty="0" smtClean="0"/>
              <a:t> </a:t>
            </a:r>
            <a:r>
              <a:rPr lang="en-GB" dirty="0" err="1" smtClean="0"/>
              <a:t>ffurf</a:t>
            </a:r>
            <a:r>
              <a:rPr lang="en-GB" dirty="0" smtClean="0"/>
              <a:t> y </a:t>
            </a:r>
            <a:r>
              <a:rPr lang="en-GB" dirty="0" err="1" smtClean="0"/>
              <a:t>gorffennol</a:t>
            </a:r>
            <a:endParaRPr lang="en-GB" dirty="0" smtClean="0"/>
          </a:p>
          <a:p>
            <a:pPr>
              <a:buFontTx/>
              <a:buChar char="-"/>
            </a:pPr>
            <a:r>
              <a:rPr lang="en-GB" dirty="0" err="1" smtClean="0"/>
              <a:t>Sicrhau</a:t>
            </a:r>
            <a:r>
              <a:rPr lang="en-GB" dirty="0" smtClean="0"/>
              <a:t> bod y </a:t>
            </a:r>
            <a:r>
              <a:rPr lang="en-GB" dirty="0" err="1" smtClean="0"/>
              <a:t>paragraff</a:t>
            </a:r>
            <a:r>
              <a:rPr lang="en-GB" dirty="0" smtClean="0"/>
              <a:t> </a:t>
            </a:r>
            <a:r>
              <a:rPr lang="en-GB" dirty="0" err="1" smtClean="0"/>
              <a:t>agoriadol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ateb</a:t>
            </a:r>
            <a:r>
              <a:rPr lang="en-GB" dirty="0" smtClean="0"/>
              <a:t> ‘</a:t>
            </a:r>
            <a:r>
              <a:rPr lang="en-GB" dirty="0" err="1" smtClean="0"/>
              <a:t>Pwy</a:t>
            </a:r>
            <a:r>
              <a:rPr lang="en-GB" dirty="0" smtClean="0"/>
              <a:t>?’, ‘Beth?’, ‘</a:t>
            </a:r>
            <a:r>
              <a:rPr lang="en-GB" dirty="0" err="1" smtClean="0"/>
              <a:t>Ble</a:t>
            </a:r>
            <a:r>
              <a:rPr lang="en-GB" dirty="0" smtClean="0"/>
              <a:t>?’, ‘Pam?’, ‘</a:t>
            </a:r>
            <a:r>
              <a:rPr lang="en-GB" dirty="0" err="1" smtClean="0"/>
              <a:t>Pryd</a:t>
            </a:r>
            <a:r>
              <a:rPr lang="en-GB" dirty="0" smtClean="0"/>
              <a:t>?’ a ‘</a:t>
            </a:r>
            <a:r>
              <a:rPr lang="en-GB" dirty="0" err="1" smtClean="0"/>
              <a:t>Sut</a:t>
            </a:r>
            <a:r>
              <a:rPr lang="en-GB" dirty="0" smtClean="0"/>
              <a:t>?’</a:t>
            </a:r>
            <a:endParaRPr lang="en-GB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 </a:t>
            </a:r>
            <a:r>
              <a:rPr lang="en-GB" dirty="0" err="1" smtClean="0"/>
              <a:t>Strwythur</a:t>
            </a:r>
            <a:r>
              <a:rPr lang="en-GB" dirty="0" smtClean="0"/>
              <a:t> - </a:t>
            </a:r>
            <a:r>
              <a:rPr lang="en-GB" dirty="0" err="1" smtClean="0"/>
              <a:t>arweiniad</a:t>
            </a:r>
            <a:endParaRPr lang="en-GB" dirty="0"/>
          </a:p>
        </p:txBody>
      </p:sp>
      <p:sp>
        <p:nvSpPr>
          <p:cNvPr id="5" name="Trapezoid 4"/>
          <p:cNvSpPr/>
          <p:nvPr/>
        </p:nvSpPr>
        <p:spPr>
          <a:xfrm rot="10800000">
            <a:off x="466435" y="1160087"/>
            <a:ext cx="3657600" cy="1315261"/>
          </a:xfrm>
          <a:prstGeom prst="trapezoi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rapezoid 9"/>
          <p:cNvSpPr/>
          <p:nvPr/>
        </p:nvSpPr>
        <p:spPr>
          <a:xfrm rot="10800000">
            <a:off x="794325" y="2475349"/>
            <a:ext cx="3001818" cy="1315261"/>
          </a:xfrm>
          <a:prstGeom prst="trapezoi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rapezoid 10"/>
          <p:cNvSpPr/>
          <p:nvPr/>
        </p:nvSpPr>
        <p:spPr>
          <a:xfrm rot="10800000">
            <a:off x="1117597" y="3790612"/>
            <a:ext cx="2355272" cy="1315261"/>
          </a:xfrm>
          <a:prstGeom prst="trapezoi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Isosceles Triangle 5"/>
          <p:cNvSpPr/>
          <p:nvPr/>
        </p:nvSpPr>
        <p:spPr>
          <a:xfrm rot="10800000">
            <a:off x="1450109" y="5105871"/>
            <a:ext cx="1699491" cy="1350345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1117596" y="1505527"/>
            <a:ext cx="2484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err="1" smtClean="0"/>
              <a:t>Pennawd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1117596" y="2969677"/>
            <a:ext cx="2484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err="1" smtClean="0"/>
              <a:t>Arweiniad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1117596" y="4225820"/>
            <a:ext cx="2484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err="1" smtClean="0"/>
              <a:t>Corff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1117596" y="5398836"/>
            <a:ext cx="2484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err="1" smtClean="0"/>
              <a:t>Diwedd</a:t>
            </a:r>
            <a:endParaRPr lang="en-GB" dirty="0"/>
          </a:p>
        </p:txBody>
      </p:sp>
      <p:sp>
        <p:nvSpPr>
          <p:cNvPr id="17" name="Up Arrow 16"/>
          <p:cNvSpPr/>
          <p:nvPr/>
        </p:nvSpPr>
        <p:spPr>
          <a:xfrm rot="17891023">
            <a:off x="3630994" y="2794835"/>
            <a:ext cx="376801" cy="1694402"/>
          </a:xfrm>
          <a:prstGeom prst="up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40896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25818" y="2194560"/>
            <a:ext cx="6980382" cy="1596051"/>
          </a:xfrm>
        </p:spPr>
        <p:txBody>
          <a:bodyPr/>
          <a:lstStyle/>
          <a:p>
            <a:pPr marL="0" indent="0">
              <a:buNone/>
            </a:pPr>
            <a:r>
              <a:rPr lang="en-GB" dirty="0" err="1" smtClean="0"/>
              <a:t>Ar</a:t>
            </a:r>
            <a:r>
              <a:rPr lang="en-GB" dirty="0" smtClean="0"/>
              <a:t> </a:t>
            </a:r>
            <a:r>
              <a:rPr lang="en-GB" dirty="0" err="1" smtClean="0"/>
              <a:t>gyfer</a:t>
            </a:r>
            <a:r>
              <a:rPr lang="en-GB" dirty="0" smtClean="0"/>
              <a:t> </a:t>
            </a:r>
            <a:r>
              <a:rPr lang="en-GB" dirty="0" err="1" smtClean="0"/>
              <a:t>prif</a:t>
            </a:r>
            <a:r>
              <a:rPr lang="en-GB" dirty="0" smtClean="0"/>
              <a:t> </a:t>
            </a:r>
            <a:r>
              <a:rPr lang="en-GB" dirty="0" err="1" smtClean="0"/>
              <a:t>rhan</a:t>
            </a:r>
            <a:r>
              <a:rPr lang="en-GB" dirty="0" smtClean="0"/>
              <a:t> </a:t>
            </a:r>
            <a:r>
              <a:rPr lang="en-GB" dirty="0" err="1" smtClean="0"/>
              <a:t>eich</a:t>
            </a:r>
            <a:r>
              <a:rPr lang="en-GB" dirty="0" smtClean="0"/>
              <a:t> </a:t>
            </a:r>
            <a:r>
              <a:rPr lang="en-GB" dirty="0" err="1" smtClean="0"/>
              <a:t>erthygl</a:t>
            </a:r>
            <a:r>
              <a:rPr lang="en-GB" dirty="0" smtClean="0"/>
              <a:t> </a:t>
            </a:r>
            <a:r>
              <a:rPr lang="en-GB" dirty="0" err="1" smtClean="0"/>
              <a:t>mae</a:t>
            </a:r>
            <a:r>
              <a:rPr lang="en-GB" dirty="0" smtClean="0"/>
              <a:t> </a:t>
            </a:r>
            <a:r>
              <a:rPr lang="en-GB" dirty="0" err="1" smtClean="0"/>
              <a:t>angen</a:t>
            </a:r>
            <a:r>
              <a:rPr lang="en-GB" dirty="0" smtClean="0"/>
              <a:t>:</a:t>
            </a:r>
          </a:p>
          <a:p>
            <a:pPr>
              <a:buFontTx/>
              <a:buChar char="-"/>
            </a:pPr>
            <a:r>
              <a:rPr lang="en-GB" dirty="0" err="1" smtClean="0"/>
              <a:t>Unrhyw</a:t>
            </a:r>
            <a:r>
              <a:rPr lang="en-GB" dirty="0" smtClean="0"/>
              <a:t> </a:t>
            </a:r>
            <a:r>
              <a:rPr lang="en-GB" dirty="0" err="1" smtClean="0"/>
              <a:t>wybodaeth</a:t>
            </a:r>
            <a:r>
              <a:rPr lang="en-GB" dirty="0" smtClean="0"/>
              <a:t> </a:t>
            </a:r>
            <a:r>
              <a:rPr lang="en-GB" dirty="0" err="1" smtClean="0"/>
              <a:t>arall</a:t>
            </a:r>
            <a:endParaRPr lang="en-GB" dirty="0" smtClean="0"/>
          </a:p>
          <a:p>
            <a:pPr>
              <a:buFontTx/>
              <a:buChar char="-"/>
            </a:pPr>
            <a:r>
              <a:rPr lang="en-GB" dirty="0" err="1" smtClean="0"/>
              <a:t>Gwybodaeth</a:t>
            </a:r>
            <a:r>
              <a:rPr lang="en-GB" dirty="0" smtClean="0"/>
              <a:t> </a:t>
            </a:r>
            <a:r>
              <a:rPr lang="en-GB" dirty="0" err="1" smtClean="0"/>
              <a:t>gefndirol</a:t>
            </a:r>
            <a:r>
              <a:rPr lang="en-GB" dirty="0" smtClean="0"/>
              <a:t>, </a:t>
            </a:r>
            <a:r>
              <a:rPr lang="en-GB" dirty="0" err="1" smtClean="0"/>
              <a:t>tystiolaeth</a:t>
            </a:r>
            <a:r>
              <a:rPr lang="en-GB" dirty="0" smtClean="0"/>
              <a:t>, </a:t>
            </a:r>
            <a:r>
              <a:rPr lang="en-GB" dirty="0" err="1" smtClean="0"/>
              <a:t>ffeithiau</a:t>
            </a:r>
            <a:r>
              <a:rPr lang="en-GB" dirty="0" smtClean="0"/>
              <a:t> a </a:t>
            </a:r>
            <a:r>
              <a:rPr lang="en-GB" dirty="0" err="1" smtClean="0"/>
              <a:t>dyfyniadau</a:t>
            </a:r>
            <a:r>
              <a:rPr lang="en-GB" dirty="0" smtClean="0"/>
              <a:t> </a:t>
            </a:r>
            <a:r>
              <a:rPr lang="en-GB" dirty="0" err="1" smtClean="0"/>
              <a:t>sydd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gysylltiedig</a:t>
            </a:r>
            <a:r>
              <a:rPr lang="en-GB" dirty="0" smtClean="0"/>
              <a:t> </a:t>
            </a:r>
            <a:r>
              <a:rPr lang="en-GB" dirty="0" err="1" smtClean="0"/>
              <a:t>gyda’r</a:t>
            </a:r>
            <a:r>
              <a:rPr lang="en-GB" dirty="0" smtClean="0"/>
              <a:t> </a:t>
            </a:r>
            <a:r>
              <a:rPr lang="en-GB" dirty="0" err="1" smtClean="0"/>
              <a:t>stori</a:t>
            </a:r>
            <a:endParaRPr lang="en-GB" dirty="0" smtClean="0"/>
          </a:p>
          <a:p>
            <a:pPr>
              <a:buFontTx/>
              <a:buChar char="-"/>
            </a:pPr>
            <a:endParaRPr lang="en-GB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 </a:t>
            </a:r>
            <a:r>
              <a:rPr lang="en-GB" dirty="0" err="1" smtClean="0"/>
              <a:t>Strwythur</a:t>
            </a:r>
            <a:r>
              <a:rPr lang="en-GB" dirty="0" smtClean="0"/>
              <a:t> - </a:t>
            </a:r>
            <a:r>
              <a:rPr lang="en-GB" dirty="0" err="1" smtClean="0"/>
              <a:t>Corff</a:t>
            </a:r>
            <a:endParaRPr lang="en-GB" dirty="0"/>
          </a:p>
        </p:txBody>
      </p:sp>
      <p:sp>
        <p:nvSpPr>
          <p:cNvPr id="5" name="Trapezoid 4"/>
          <p:cNvSpPr/>
          <p:nvPr/>
        </p:nvSpPr>
        <p:spPr>
          <a:xfrm rot="10800000">
            <a:off x="466435" y="1160087"/>
            <a:ext cx="3657600" cy="1315261"/>
          </a:xfrm>
          <a:prstGeom prst="trapezoi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rapezoid 9"/>
          <p:cNvSpPr/>
          <p:nvPr/>
        </p:nvSpPr>
        <p:spPr>
          <a:xfrm rot="10800000">
            <a:off x="794325" y="2475349"/>
            <a:ext cx="3001818" cy="1315261"/>
          </a:xfrm>
          <a:prstGeom prst="trapezoi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rapezoid 10"/>
          <p:cNvSpPr/>
          <p:nvPr/>
        </p:nvSpPr>
        <p:spPr>
          <a:xfrm rot="10800000">
            <a:off x="1117597" y="3790612"/>
            <a:ext cx="2355272" cy="1315261"/>
          </a:xfrm>
          <a:prstGeom prst="trapezoi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Isosceles Triangle 5"/>
          <p:cNvSpPr/>
          <p:nvPr/>
        </p:nvSpPr>
        <p:spPr>
          <a:xfrm rot="10800000">
            <a:off x="1450109" y="5105871"/>
            <a:ext cx="1699491" cy="1350345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1117596" y="1505527"/>
            <a:ext cx="2484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err="1" smtClean="0"/>
              <a:t>Pennawd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1117596" y="2969677"/>
            <a:ext cx="2484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err="1" smtClean="0"/>
              <a:t>Arweiniad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1117596" y="4225820"/>
            <a:ext cx="2484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err="1" smtClean="0"/>
              <a:t>Corff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1117596" y="5398836"/>
            <a:ext cx="2484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err="1" smtClean="0"/>
              <a:t>Diwedd</a:t>
            </a:r>
            <a:endParaRPr lang="en-GB" dirty="0"/>
          </a:p>
        </p:txBody>
      </p:sp>
      <p:sp>
        <p:nvSpPr>
          <p:cNvPr id="17" name="Up Arrow 16"/>
          <p:cNvSpPr/>
          <p:nvPr/>
        </p:nvSpPr>
        <p:spPr>
          <a:xfrm rot="14458655">
            <a:off x="3473816" y="3025277"/>
            <a:ext cx="376801" cy="1694402"/>
          </a:xfrm>
          <a:prstGeom prst="up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2012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25818" y="3339009"/>
            <a:ext cx="6980382" cy="1596051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I </a:t>
            </a:r>
            <a:r>
              <a:rPr lang="en-GB" dirty="0" err="1" smtClean="0"/>
              <a:t>greu</a:t>
            </a:r>
            <a:r>
              <a:rPr lang="en-GB" dirty="0" smtClean="0"/>
              <a:t> </a:t>
            </a:r>
            <a:r>
              <a:rPr lang="en-GB" dirty="0" err="1" smtClean="0"/>
              <a:t>clo</a:t>
            </a:r>
            <a:r>
              <a:rPr lang="en-GB" dirty="0" smtClean="0"/>
              <a:t> da, </a:t>
            </a:r>
            <a:r>
              <a:rPr lang="en-GB" dirty="0" err="1" smtClean="0"/>
              <a:t>mae</a:t>
            </a:r>
            <a:r>
              <a:rPr lang="en-GB" dirty="0" smtClean="0"/>
              <a:t> </a:t>
            </a:r>
            <a:r>
              <a:rPr lang="en-GB" dirty="0" err="1" smtClean="0"/>
              <a:t>angen</a:t>
            </a:r>
            <a:r>
              <a:rPr lang="en-GB" dirty="0" smtClean="0"/>
              <a:t>:</a:t>
            </a:r>
          </a:p>
          <a:p>
            <a:pPr>
              <a:buFontTx/>
              <a:buChar char="-"/>
            </a:pPr>
            <a:r>
              <a:rPr lang="en-GB" dirty="0" err="1" smtClean="0"/>
              <a:t>Crynhoi</a:t>
            </a:r>
            <a:r>
              <a:rPr lang="en-GB" dirty="0" smtClean="0"/>
              <a:t> </a:t>
            </a:r>
            <a:r>
              <a:rPr lang="en-GB" dirty="0" err="1" smtClean="0"/>
              <a:t>yr</a:t>
            </a:r>
            <a:r>
              <a:rPr lang="en-GB" dirty="0" smtClean="0"/>
              <a:t> </a:t>
            </a:r>
            <a:r>
              <a:rPr lang="en-GB" dirty="0" err="1" smtClean="0"/>
              <a:t>hyn</a:t>
            </a:r>
            <a:r>
              <a:rPr lang="en-GB" dirty="0" smtClean="0"/>
              <a:t> </a:t>
            </a:r>
            <a:r>
              <a:rPr lang="en-GB" dirty="0" err="1" smtClean="0"/>
              <a:t>sydd</a:t>
            </a:r>
            <a:r>
              <a:rPr lang="en-GB" dirty="0" smtClean="0"/>
              <a:t> </a:t>
            </a:r>
            <a:r>
              <a:rPr lang="en-GB" dirty="0" err="1" smtClean="0"/>
              <a:t>wedi</a:t>
            </a:r>
            <a:r>
              <a:rPr lang="en-GB" dirty="0" smtClean="0"/>
              <a:t> </a:t>
            </a:r>
            <a:r>
              <a:rPr lang="en-GB" dirty="0" err="1" smtClean="0"/>
              <a:t>cael</a:t>
            </a:r>
            <a:r>
              <a:rPr lang="en-GB" dirty="0" smtClean="0"/>
              <a:t> </a:t>
            </a:r>
            <a:r>
              <a:rPr lang="en-GB" dirty="0" err="1" smtClean="0"/>
              <a:t>ei</a:t>
            </a:r>
            <a:r>
              <a:rPr lang="en-GB" dirty="0" smtClean="0"/>
              <a:t> </a:t>
            </a:r>
            <a:r>
              <a:rPr lang="en-GB" dirty="0" err="1" smtClean="0"/>
              <a:t>grybwyll</a:t>
            </a:r>
            <a:endParaRPr lang="en-GB" dirty="0" smtClean="0"/>
          </a:p>
          <a:p>
            <a:pPr>
              <a:buFontTx/>
              <a:buChar char="-"/>
            </a:pPr>
            <a:r>
              <a:rPr lang="en-GB" dirty="0" err="1" smtClean="0"/>
              <a:t>Rhoi</a:t>
            </a:r>
            <a:r>
              <a:rPr lang="en-GB" dirty="0" smtClean="0"/>
              <a:t> </a:t>
            </a:r>
            <a:r>
              <a:rPr lang="en-GB" dirty="0" err="1" smtClean="0"/>
              <a:t>gwefanau</a:t>
            </a:r>
            <a:r>
              <a:rPr lang="en-GB" dirty="0" smtClean="0"/>
              <a:t> </a:t>
            </a:r>
            <a:r>
              <a:rPr lang="en-GB" dirty="0" err="1" smtClean="0"/>
              <a:t>defnyddiol</a:t>
            </a:r>
            <a:r>
              <a:rPr lang="en-GB" dirty="0" smtClean="0"/>
              <a:t> gall y </a:t>
            </a:r>
            <a:r>
              <a:rPr lang="en-GB" dirty="0" err="1" smtClean="0"/>
              <a:t>darllenydd</a:t>
            </a:r>
            <a:r>
              <a:rPr lang="en-GB" dirty="0" smtClean="0"/>
              <a:t> </a:t>
            </a:r>
            <a:r>
              <a:rPr lang="en-GB" dirty="0" err="1" smtClean="0"/>
              <a:t>eu</a:t>
            </a:r>
            <a:r>
              <a:rPr lang="en-GB" smtClean="0"/>
              <a:t> defnyddio</a:t>
            </a:r>
            <a:r>
              <a:rPr lang="en-GB" dirty="0" smtClean="0"/>
              <a:t> </a:t>
            </a:r>
            <a:r>
              <a:rPr lang="en-GB" dirty="0" err="1" smtClean="0"/>
              <a:t>i</a:t>
            </a:r>
            <a:r>
              <a:rPr lang="en-GB" dirty="0" smtClean="0"/>
              <a:t> </a:t>
            </a:r>
            <a:r>
              <a:rPr lang="en-GB" dirty="0" err="1" smtClean="0"/>
              <a:t>ddarganfod</a:t>
            </a:r>
            <a:r>
              <a:rPr lang="en-GB" dirty="0" smtClean="0"/>
              <a:t> </a:t>
            </a:r>
            <a:r>
              <a:rPr lang="en-GB" dirty="0" err="1" smtClean="0"/>
              <a:t>mwy</a:t>
            </a:r>
            <a:r>
              <a:rPr lang="en-GB" dirty="0" smtClean="0"/>
              <a:t> o </a:t>
            </a:r>
            <a:r>
              <a:rPr lang="en-GB" dirty="0" err="1" smtClean="0"/>
              <a:t>wybodaeth</a:t>
            </a:r>
            <a:r>
              <a:rPr lang="en-GB" dirty="0" smtClean="0"/>
              <a:t>.</a:t>
            </a:r>
            <a:endParaRPr lang="en-GB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 </a:t>
            </a:r>
            <a:r>
              <a:rPr lang="en-GB" dirty="0" err="1" smtClean="0"/>
              <a:t>Strwythur</a:t>
            </a:r>
            <a:r>
              <a:rPr lang="en-GB" dirty="0" smtClean="0"/>
              <a:t> - </a:t>
            </a:r>
            <a:r>
              <a:rPr lang="en-GB" dirty="0" err="1" smtClean="0"/>
              <a:t>diwedd</a:t>
            </a:r>
            <a:endParaRPr lang="en-GB" dirty="0"/>
          </a:p>
        </p:txBody>
      </p:sp>
      <p:sp>
        <p:nvSpPr>
          <p:cNvPr id="5" name="Trapezoid 4"/>
          <p:cNvSpPr/>
          <p:nvPr/>
        </p:nvSpPr>
        <p:spPr>
          <a:xfrm rot="10800000">
            <a:off x="466435" y="1160087"/>
            <a:ext cx="3657600" cy="1315261"/>
          </a:xfrm>
          <a:prstGeom prst="trapezoi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rapezoid 9"/>
          <p:cNvSpPr/>
          <p:nvPr/>
        </p:nvSpPr>
        <p:spPr>
          <a:xfrm rot="10800000">
            <a:off x="794325" y="2475349"/>
            <a:ext cx="3001818" cy="1315261"/>
          </a:xfrm>
          <a:prstGeom prst="trapezoi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rapezoid 10"/>
          <p:cNvSpPr/>
          <p:nvPr/>
        </p:nvSpPr>
        <p:spPr>
          <a:xfrm rot="10800000">
            <a:off x="1117597" y="3790612"/>
            <a:ext cx="2355272" cy="1315261"/>
          </a:xfrm>
          <a:prstGeom prst="trapezoi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Isosceles Triangle 5"/>
          <p:cNvSpPr/>
          <p:nvPr/>
        </p:nvSpPr>
        <p:spPr>
          <a:xfrm rot="10800000">
            <a:off x="1450109" y="5105871"/>
            <a:ext cx="1699491" cy="1350345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1117596" y="1505527"/>
            <a:ext cx="2484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err="1" smtClean="0"/>
              <a:t>Pennawd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1117596" y="2969677"/>
            <a:ext cx="2484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err="1" smtClean="0"/>
              <a:t>Arweiniad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1117596" y="4225820"/>
            <a:ext cx="2484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err="1" smtClean="0"/>
              <a:t>Corff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1117596" y="5398836"/>
            <a:ext cx="2484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err="1" smtClean="0"/>
              <a:t>Diwedd</a:t>
            </a:r>
            <a:endParaRPr lang="en-GB" dirty="0"/>
          </a:p>
        </p:txBody>
      </p:sp>
      <p:sp>
        <p:nvSpPr>
          <p:cNvPr id="17" name="Up Arrow 16"/>
          <p:cNvSpPr/>
          <p:nvPr/>
        </p:nvSpPr>
        <p:spPr>
          <a:xfrm rot="14458655">
            <a:off x="3455337" y="4193627"/>
            <a:ext cx="376801" cy="1694402"/>
          </a:xfrm>
          <a:prstGeom prst="up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4157605"/>
      </p:ext>
    </p:extLst>
  </p:cSld>
  <p:clrMapOvr>
    <a:masterClrMapping/>
  </p:clrMapOvr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C4220D"/>
      </a:accent1>
      <a:accent2>
        <a:srgbClr val="EB7712"/>
      </a:accent2>
      <a:accent3>
        <a:srgbClr val="ECBD31"/>
      </a:accent3>
      <a:accent4>
        <a:srgbClr val="92CE4A"/>
      </a:accent4>
      <a:accent5>
        <a:srgbClr val="50CFB4"/>
      </a:accent5>
      <a:accent6>
        <a:srgbClr val="0D8EC5"/>
      </a:accent6>
      <a:hlink>
        <a:srgbClr val="EA5A0C"/>
      </a:hlink>
      <a:folHlink>
        <a:srgbClr val="F09D3A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FE1EB5C7-81A8-4CBA-AE6E-B3BF73DC389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TM04033937[[fn=Vapor Trail]]</Template>
  <TotalTime>181</TotalTime>
  <Words>476</Words>
  <Application>Microsoft Office PowerPoint</Application>
  <PresentationFormat>Widescreen</PresentationFormat>
  <Paragraphs>59</Paragraphs>
  <Slides>12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Century Gothic</vt:lpstr>
      <vt:lpstr>Vapor Trail</vt:lpstr>
      <vt:lpstr>Tanau Fforestydd Awstralia 2020</vt:lpstr>
      <vt:lpstr>Tanau Fforestydd Awstralia</vt:lpstr>
      <vt:lpstr>Tanau Fforestydd</vt:lpstr>
      <vt:lpstr>Beth ddigwyddodd?</vt:lpstr>
      <vt:lpstr>PowerPoint Presentation</vt:lpstr>
      <vt:lpstr>Gwyliwch y fideo newsround yma I ganfod mwy o wybodaeth</vt:lpstr>
      <vt:lpstr>PowerPoint Presentation</vt:lpstr>
      <vt:lpstr>Mae angen I chi:</vt:lpstr>
      <vt:lpstr>Y Strwythur - Pennawd</vt:lpstr>
      <vt:lpstr>Y Strwythur - arweiniad</vt:lpstr>
      <vt:lpstr>Y Strwythur - Corff</vt:lpstr>
      <vt:lpstr>Y Strwythur - diwedd</vt:lpstr>
    </vt:vector>
  </TitlesOfParts>
  <Company>NPTCBC Schools &amp; Learning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Tanau Fforestydd Awstralia 2020</dc:title>
  <dc:creator>Eirian Jones</dc:creator>
  <cp:lastModifiedBy>Eirian Jones</cp:lastModifiedBy>
  <cp:revision>10</cp:revision>
  <dcterms:created xsi:type="dcterms:W3CDTF">2021-01-11T11:06:03Z</dcterms:created>
  <dcterms:modified xsi:type="dcterms:W3CDTF">2021-01-14T09:59:26Z</dcterms:modified>
</cp:coreProperties>
</file>