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0"/>
  </p:notesMasterIdLst>
  <p:handoutMasterIdLst>
    <p:handoutMasterId r:id="rId11"/>
  </p:handoutMasterIdLst>
  <p:sldIdLst>
    <p:sldId id="264" r:id="rId5"/>
    <p:sldId id="276" r:id="rId6"/>
    <p:sldId id="277" r:id="rId7"/>
    <p:sldId id="278" r:id="rId8"/>
    <p:sldId id="279" r:id="rId9"/>
  </p:sldIdLst>
  <p:sldSz cx="12188825" cy="6858000"/>
  <p:notesSz cx="6858000" cy="9144000"/>
  <p:defaultTextStyle>
    <a:defPPr>
      <a:defRPr lang="en-US"/>
    </a:defPPr>
    <a:lvl1pPr marL="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9" pos="3839" userDrawn="1">
          <p15:clr>
            <a:srgbClr val="A4A3A4"/>
          </p15:clr>
        </p15:guide>
        <p15:guide id="10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69012ECD-51FC-41F1-AA8D-1B2483CD663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280" autoAdjust="0"/>
  </p:normalViewPr>
  <p:slideViewPr>
    <p:cSldViewPr showGuides="1">
      <p:cViewPr varScale="1">
        <p:scale>
          <a:sx n="69" d="100"/>
          <a:sy n="69" d="100"/>
        </p:scale>
        <p:origin x="564" y="44"/>
      </p:cViewPr>
      <p:guideLst>
        <p:guide pos="3839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3" d="100"/>
          <a:sy n="63" d="100"/>
        </p:scale>
        <p:origin x="1986" y="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>
              <a:solidFill>
                <a:schemeClr val="tx2"/>
              </a:solidFill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73C59C-4E16-4A64-A766-34DB213E11B3}" type="datetimeFigureOut">
              <a:rPr lang="en-US">
                <a:solidFill>
                  <a:schemeClr val="tx2"/>
                </a:solidFill>
              </a:rPr>
              <a:t>3/29/2022</a:t>
            </a:fld>
            <a:endParaRPr>
              <a:solidFill>
                <a:schemeClr val="tx2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>
              <a:solidFill>
                <a:schemeClr val="tx2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D77566-CD65-4859-9FA1-43956DC85B8C}" type="slidenum">
              <a:rPr>
                <a:solidFill>
                  <a:schemeClr val="tx2"/>
                </a:solidFill>
              </a:rPr>
              <a:t>‹#›</a:t>
            </a:fld>
            <a:endParaRPr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87983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F95CF31C-F757-429C-A789-86504F04C3BE}" type="datetimeFigureOut">
              <a:rPr lang="en-US"/>
              <a:pPr/>
              <a:t>3/29/2022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8796F01-7154-41E0-B48B-A6921757531A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40775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72383" y="1498601"/>
            <a:ext cx="7008574" cy="3298825"/>
          </a:xfrm>
        </p:spPr>
        <p:txBody>
          <a:bodyPr>
            <a:normAutofit/>
          </a:bodyPr>
          <a:lstStyle>
            <a:lvl1pPr>
              <a:lnSpc>
                <a:spcPct val="90000"/>
              </a:lnSpc>
              <a:defRPr sz="5400" cap="none" baseline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72383" y="4927600"/>
            <a:ext cx="7008574" cy="12446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800" b="0">
                <a:solidFill>
                  <a:schemeClr val="tx1"/>
                </a:solidFill>
              </a:defRPr>
            </a:lvl1pPr>
            <a:lvl2pPr marL="6094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9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4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4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5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222770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A30F4-0B4E-4E4B-BC36-C30CD13F4E17}" type="datetimeFigureOut">
              <a:rPr lang="en-US"/>
              <a:t>3/29/2022</a:t>
            </a:fld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0BA0E-20D0-4E7C-B286-26C960A6788F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563524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589" y="4445000"/>
            <a:ext cx="7008574" cy="1930400"/>
          </a:xfrm>
        </p:spPr>
        <p:txBody>
          <a:bodyPr anchor="t">
            <a:normAutofit/>
          </a:bodyPr>
          <a:lstStyle>
            <a:lvl1pPr algn="l">
              <a:defRPr sz="5400" b="0" cap="none" baseline="0"/>
            </a:lvl1pPr>
          </a:lstStyle>
          <a:p>
            <a:r>
              <a:rPr lang="en-US" smtClean="0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589" y="3124200"/>
            <a:ext cx="7008574" cy="1296987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609493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8987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848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797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746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696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645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594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9634022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17309" y="1701800"/>
            <a:ext cx="4977104" cy="4470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1706581" indent="0">
              <a:buNone/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7559" y="1701800"/>
            <a:ext cx="4977104" cy="4470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04D1-F9BD-4643-8480-6EA41EB484F1}" type="datetimeFigureOut">
              <a:rPr lang="en-US"/>
              <a:t>3/29/2022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89339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1372" y="1608836"/>
            <a:ext cx="4973041" cy="512064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7309" y="2209800"/>
            <a:ext cx="4977104" cy="3962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01622" y="1608836"/>
            <a:ext cx="4973041" cy="512064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7559" y="2209800"/>
            <a:ext cx="4977104" cy="3962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04D1-F9BD-4643-8480-6EA41EB484F1}" type="datetimeFigureOut">
              <a:rPr lang="en-US"/>
              <a:t>3/29/2022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5283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04D1-F9BD-4643-8480-6EA41EB484F1}" type="datetimeFigureOut">
              <a:rPr lang="en-US"/>
              <a:t>3/29/2022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16763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04D1-F9BD-4643-8480-6EA41EB484F1}" type="datetimeFigureOut">
              <a:rPr lang="en-US"/>
              <a:t>3/29/2022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68731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961368" y="0"/>
            <a:ext cx="7922736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721" y="1701800"/>
            <a:ext cx="3351927" cy="2844800"/>
          </a:xfrm>
        </p:spPr>
        <p:txBody>
          <a:bodyPr anchor="b">
            <a:normAutofit/>
          </a:bodyPr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21" y="4648200"/>
            <a:ext cx="3351927" cy="17272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69236" y="482600"/>
            <a:ext cx="6805427" cy="58928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BF754-515F-40B9-8D24-D54D5825B3D0}" type="datetimeFigureOut">
              <a:rPr lang="en-US"/>
              <a:t>3/29/2022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BB78A-01B4-41F2-96B0-677A4A282832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968072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082258" y="0"/>
            <a:ext cx="802431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7765" y="4800600"/>
            <a:ext cx="7313295" cy="762000"/>
          </a:xfrm>
        </p:spPr>
        <p:txBody>
          <a:bodyPr anchor="b">
            <a:normAutofit/>
          </a:bodyPr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2437765" y="279401"/>
            <a:ext cx="7313295" cy="4448175"/>
          </a:xfrm>
        </p:spPr>
        <p:txBody>
          <a:bodyPr>
            <a:normAutofit/>
          </a:bodyPr>
          <a:lstStyle>
            <a:lvl1pPr marL="0" indent="0">
              <a:buNone/>
              <a:defRPr sz="2800"/>
            </a:lvl1pPr>
            <a:lvl2pPr marL="609493" indent="0">
              <a:buNone/>
              <a:defRPr sz="3700"/>
            </a:lvl2pPr>
            <a:lvl3pPr marL="1218987" indent="0">
              <a:buNone/>
              <a:defRPr sz="3200"/>
            </a:lvl3pPr>
            <a:lvl4pPr marL="1828480" indent="0">
              <a:buNone/>
              <a:defRPr sz="2700"/>
            </a:lvl4pPr>
            <a:lvl5pPr marL="2437973" indent="0">
              <a:buNone/>
              <a:defRPr sz="2700"/>
            </a:lvl5pPr>
            <a:lvl6pPr marL="3047467" indent="0">
              <a:buNone/>
              <a:defRPr sz="2700"/>
            </a:lvl6pPr>
            <a:lvl7pPr marL="3656960" indent="0">
              <a:buNone/>
              <a:defRPr sz="2700"/>
            </a:lvl7pPr>
            <a:lvl8pPr marL="4266453" indent="0">
              <a:buNone/>
              <a:defRPr sz="2700"/>
            </a:lvl8pPr>
            <a:lvl9pPr marL="4875947" indent="0">
              <a:buNone/>
              <a:defRPr sz="2700"/>
            </a:lvl9pPr>
          </a:lstStyle>
          <a:p>
            <a:r>
              <a:rPr lang="en-US" smtClean="0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437765" y="5562600"/>
            <a:ext cx="7313295" cy="8128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BF754-515F-40B9-8D24-D54D5825B3D0}" type="datetimeFigureOut">
              <a:rPr lang="en-US"/>
              <a:t>3/29/2022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BB78A-01B4-41F2-96B0-677A4A282832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21337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CB6C2-1084-4AED-A74A-DF028B0094EA}" type="datetimeFigureOut">
              <a:rPr lang="en-US"/>
              <a:t>3/29/2022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C5AD9-787D-40FA-8A4D-16A055B9AF81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010434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852633" y="274638"/>
            <a:ext cx="1422030" cy="589756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7309" y="274638"/>
            <a:ext cx="8532178" cy="5897561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CB6C2-1084-4AED-A74A-DF028B0094EA}" type="datetimeFigureOut">
              <a:rPr lang="en-US"/>
              <a:t>3/29/2022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C5AD9-787D-40FA-8A4D-16A055B9AF81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50715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304721" y="0"/>
            <a:ext cx="11579384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17309" y="76200"/>
            <a:ext cx="10157354" cy="1397000"/>
          </a:xfrm>
          <a:prstGeom prst="rect">
            <a:avLst/>
          </a:prstGeom>
        </p:spPr>
        <p:txBody>
          <a:bodyPr vert="horz" lIns="121899" tIns="60949" rIns="121899" bIns="60949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7309" y="1701800"/>
            <a:ext cx="10157354" cy="4470400"/>
          </a:xfrm>
          <a:prstGeom prst="rect">
            <a:avLst/>
          </a:prstGeom>
        </p:spPr>
        <p:txBody>
          <a:bodyPr vert="horz" lIns="121899" tIns="60949" rIns="121899" bIns="60949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17309" y="6400801"/>
            <a:ext cx="2742486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l">
              <a:defRPr sz="1200" baseline="0">
                <a:solidFill>
                  <a:schemeClr val="tx2">
                    <a:lumMod val="65000"/>
                    <a:lumOff val="35000"/>
                  </a:schemeClr>
                </a:solidFill>
              </a:defRPr>
            </a:lvl1pPr>
          </a:lstStyle>
          <a:p>
            <a:fld id="{2DD204D1-F9BD-4643-8480-6EA41EB484F1}" type="datetimeFigureOut">
              <a:rPr lang="en-US" smtClean="0"/>
              <a:pPr/>
              <a:t>3/29/2022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07842" y="6400801"/>
            <a:ext cx="6216301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ctr">
              <a:defRPr sz="1200" baseline="0">
                <a:solidFill>
                  <a:schemeClr val="tx2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167146" y="6400801"/>
            <a:ext cx="1107518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r">
              <a:defRPr sz="1200" baseline="0">
                <a:solidFill>
                  <a:schemeClr val="tx2">
                    <a:lumMod val="65000"/>
                    <a:lumOff val="35000"/>
                  </a:schemeClr>
                </a:solidFill>
              </a:defRPr>
            </a:lvl1pPr>
          </a:lstStyle>
          <a:p>
            <a:fld id="{EB37DED6-D4C7-42EE-AB49-D2E39E64FDE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4047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9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75" r:id="rId8"/>
    <p:sldLayoutId id="2147483676" r:id="rId9"/>
    <p:sldLayoutId id="2147483677" r:id="rId10"/>
    <p:sldLayoutId id="2147483678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1218987" rtl="0" eaLnBrk="1" latinLnBrk="0" hangingPunct="1">
        <a:lnSpc>
          <a:spcPct val="85000"/>
        </a:lnSpc>
        <a:spcBef>
          <a:spcPct val="0"/>
        </a:spcBef>
        <a:buNone/>
        <a:tabLst/>
        <a:defRPr sz="4400" kern="1200" cap="none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47" indent="-304747" algn="l" defTabSz="1218987" rtl="0" eaLnBrk="1" latinLnBrk="0" hangingPunct="1">
        <a:lnSpc>
          <a:spcPct val="95000"/>
        </a:lnSpc>
        <a:spcBef>
          <a:spcPts val="1866"/>
        </a:spcBef>
        <a:buSzPct val="10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31392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58037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584683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11328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437973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64619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91264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78859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3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 err="1" smtClean="0"/>
              <a:t>Noson</a:t>
            </a:r>
            <a:r>
              <a:rPr lang="en-US" dirty="0" smtClean="0"/>
              <a:t> </a:t>
            </a:r>
            <a:r>
              <a:rPr lang="en-US" dirty="0" err="1" smtClean="0"/>
              <a:t>ddarllen</a:t>
            </a:r>
            <a:r>
              <a:rPr lang="en-US" dirty="0" smtClean="0"/>
              <a:t> </a:t>
            </a:r>
            <a:br>
              <a:rPr lang="en-US" dirty="0" smtClean="0"/>
            </a:br>
            <a:r>
              <a:rPr lang="en-US" dirty="0" err="1" smtClean="0"/>
              <a:t>Uned</a:t>
            </a:r>
            <a:r>
              <a:rPr lang="en-US" dirty="0" smtClean="0"/>
              <a:t> 5 a 6</a:t>
            </a:r>
            <a:br>
              <a:rPr lang="en-US" dirty="0" smtClean="0"/>
            </a:br>
            <a:r>
              <a:rPr lang="en-US" dirty="0" smtClean="0"/>
              <a:t>YGG Castell-nedd</a:t>
            </a:r>
            <a:br>
              <a:rPr lang="en-US" dirty="0" smtClean="0"/>
            </a:br>
            <a:r>
              <a:rPr lang="en-US" dirty="0" smtClean="0"/>
              <a:t>2022</a:t>
            </a:r>
            <a:br>
              <a:rPr lang="en-US" dirty="0" smtClean="0"/>
            </a:b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2130" y="4221088"/>
            <a:ext cx="1529080" cy="205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0340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err="1" smtClean="0"/>
              <a:t>Darllen</a:t>
            </a:r>
            <a:r>
              <a:rPr lang="en-US" sz="3200" dirty="0" smtClean="0"/>
              <a:t> </a:t>
            </a:r>
            <a:r>
              <a:rPr lang="en-US" sz="3200" dirty="0" err="1" smtClean="0"/>
              <a:t>yn</a:t>
            </a:r>
            <a:r>
              <a:rPr lang="en-US" sz="3200" dirty="0" smtClean="0"/>
              <a:t> </a:t>
            </a:r>
            <a:r>
              <a:rPr lang="en-US" sz="3200" dirty="0" err="1" smtClean="0"/>
              <a:t>yr</a:t>
            </a:r>
            <a:r>
              <a:rPr lang="en-US" sz="3200" dirty="0" smtClean="0"/>
              <a:t> </a:t>
            </a:r>
            <a:r>
              <a:rPr lang="en-US" sz="3200" dirty="0" err="1" smtClean="0"/>
              <a:t>uned</a:t>
            </a:r>
            <a:r>
              <a:rPr lang="en-US" sz="3200" dirty="0" smtClean="0"/>
              <a:t> / Reading in the department</a:t>
            </a:r>
            <a:endParaRPr lang="en-US" sz="3200" dirty="0"/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Darllen</a:t>
            </a:r>
            <a:r>
              <a:rPr lang="en-US" dirty="0" smtClean="0"/>
              <a:t> </a:t>
            </a:r>
            <a:r>
              <a:rPr lang="en-US" dirty="0" err="1" smtClean="0"/>
              <a:t>ar</a:t>
            </a:r>
            <a:r>
              <a:rPr lang="en-US" dirty="0" smtClean="0"/>
              <a:t> y </a:t>
            </a:r>
            <a:r>
              <a:rPr lang="en-US" dirty="0" err="1" smtClean="0"/>
              <a:t>cyd</a:t>
            </a:r>
            <a:r>
              <a:rPr lang="en-US" dirty="0" smtClean="0"/>
              <a:t> / Reading as a class</a:t>
            </a:r>
          </a:p>
          <a:p>
            <a:r>
              <a:rPr lang="en-US" dirty="0" err="1" smtClean="0"/>
              <a:t>Clywed</a:t>
            </a:r>
            <a:r>
              <a:rPr lang="en-US" dirty="0" smtClean="0"/>
              <a:t> </a:t>
            </a:r>
            <a:r>
              <a:rPr lang="en-US" dirty="0" err="1" smtClean="0"/>
              <a:t>straeon</a:t>
            </a:r>
            <a:r>
              <a:rPr lang="en-US" dirty="0" smtClean="0"/>
              <a:t> / Listening to stories</a:t>
            </a:r>
          </a:p>
          <a:p>
            <a:r>
              <a:rPr lang="en-US" dirty="0" err="1" smtClean="0"/>
              <a:t>Darllen</a:t>
            </a:r>
            <a:r>
              <a:rPr lang="en-US" dirty="0" smtClean="0"/>
              <a:t> </a:t>
            </a:r>
            <a:r>
              <a:rPr lang="en-US" dirty="0" err="1" smtClean="0"/>
              <a:t>grŵp</a:t>
            </a:r>
            <a:r>
              <a:rPr lang="en-US" dirty="0" smtClean="0"/>
              <a:t> / Group reading</a:t>
            </a:r>
          </a:p>
          <a:p>
            <a:r>
              <a:rPr lang="en-US" dirty="0" err="1" smtClean="0"/>
              <a:t>Darllen</a:t>
            </a:r>
            <a:r>
              <a:rPr lang="en-US" dirty="0" smtClean="0"/>
              <a:t> </a:t>
            </a:r>
            <a:r>
              <a:rPr lang="en-US" dirty="0" err="1" smtClean="0"/>
              <a:t>yn</a:t>
            </a:r>
            <a:r>
              <a:rPr lang="en-US" dirty="0" smtClean="0"/>
              <a:t> </a:t>
            </a:r>
            <a:r>
              <a:rPr lang="en-US" dirty="0" err="1" smtClean="0"/>
              <a:t>unigol</a:t>
            </a:r>
            <a:r>
              <a:rPr lang="en-US" dirty="0" smtClean="0"/>
              <a:t> </a:t>
            </a:r>
            <a:r>
              <a:rPr lang="en-US" dirty="0" err="1" smtClean="0"/>
              <a:t>gydag</a:t>
            </a:r>
            <a:r>
              <a:rPr lang="en-US" dirty="0" smtClean="0"/>
              <a:t> </a:t>
            </a:r>
            <a:r>
              <a:rPr lang="en-US" dirty="0" err="1" smtClean="0"/>
              <a:t>oedolyn</a:t>
            </a:r>
            <a:r>
              <a:rPr lang="en-US" dirty="0" smtClean="0"/>
              <a:t> / Reading individually with an adult</a:t>
            </a:r>
          </a:p>
          <a:p>
            <a:r>
              <a:rPr lang="en-US" dirty="0" err="1" smtClean="0"/>
              <a:t>Cefnogaeth</a:t>
            </a:r>
            <a:r>
              <a:rPr lang="en-US" dirty="0" smtClean="0"/>
              <a:t> / Support </a:t>
            </a:r>
            <a:endParaRPr lang="en-US" dirty="0"/>
          </a:p>
          <a:p>
            <a:r>
              <a:rPr lang="en-US" smtClean="0"/>
              <a:t>Llyfrau</a:t>
            </a:r>
            <a:r>
              <a:rPr lang="en-US" dirty="0" smtClean="0"/>
              <a:t> </a:t>
            </a:r>
            <a:r>
              <a:rPr lang="en-US" dirty="0" err="1" smtClean="0"/>
              <a:t>adref</a:t>
            </a:r>
            <a:r>
              <a:rPr lang="en-US" dirty="0" smtClean="0"/>
              <a:t> / Books at home</a:t>
            </a:r>
          </a:p>
          <a:p>
            <a:r>
              <a:rPr lang="en-US" dirty="0" err="1"/>
              <a:t>Darllen</a:t>
            </a:r>
            <a:r>
              <a:rPr lang="en-US" dirty="0"/>
              <a:t> a </a:t>
            </a:r>
            <a:r>
              <a:rPr lang="en-US" dirty="0" err="1"/>
              <a:t>deall</a:t>
            </a:r>
            <a:r>
              <a:rPr lang="en-US" dirty="0"/>
              <a:t> / Comprehension</a:t>
            </a:r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711182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err="1" smtClean="0"/>
              <a:t>Yr</a:t>
            </a:r>
            <a:r>
              <a:rPr lang="en-US" sz="3200" dirty="0" smtClean="0"/>
              <a:t> 8 </a:t>
            </a:r>
            <a:r>
              <a:rPr lang="en-US" sz="3200" dirty="0" err="1" smtClean="0"/>
              <a:t>ymddygiad</a:t>
            </a:r>
            <a:r>
              <a:rPr lang="en-US" sz="3200" dirty="0" smtClean="0"/>
              <a:t> </a:t>
            </a:r>
            <a:r>
              <a:rPr lang="en-US" sz="3200" dirty="0" err="1" smtClean="0"/>
              <a:t>darllen</a:t>
            </a:r>
            <a:r>
              <a:rPr lang="en-US" sz="3200" dirty="0" smtClean="0"/>
              <a:t>/ The 8 reading </a:t>
            </a:r>
            <a:r>
              <a:rPr lang="en-US" sz="3200" dirty="0" err="1" smtClean="0"/>
              <a:t>behaviours</a:t>
            </a:r>
            <a:endParaRPr lang="en-US" sz="3200" dirty="0"/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b="1" dirty="0" err="1"/>
              <a:t>Gwneud</a:t>
            </a:r>
            <a:r>
              <a:rPr lang="en-GB" b="1" dirty="0"/>
              <a:t> </a:t>
            </a:r>
            <a:r>
              <a:rPr lang="en-GB" b="1" dirty="0" err="1" smtClean="0"/>
              <a:t>Cysylltiadau</a:t>
            </a:r>
            <a:r>
              <a:rPr lang="en-GB" b="1" dirty="0" smtClean="0"/>
              <a:t> / </a:t>
            </a:r>
            <a:r>
              <a:rPr lang="en-GB" b="1" dirty="0"/>
              <a:t>Making Connections.</a:t>
            </a:r>
            <a:endParaRPr lang="en-GB" dirty="0"/>
          </a:p>
          <a:p>
            <a:r>
              <a:rPr lang="en-GB" b="1" dirty="0" err="1" smtClean="0"/>
              <a:t>Casglu</a:t>
            </a:r>
            <a:r>
              <a:rPr lang="en-GB" b="1" dirty="0" smtClean="0"/>
              <a:t> / </a:t>
            </a:r>
            <a:r>
              <a:rPr lang="en-GB" b="1" dirty="0"/>
              <a:t>Inferring</a:t>
            </a:r>
            <a:endParaRPr lang="en-GB" dirty="0"/>
          </a:p>
          <a:p>
            <a:r>
              <a:rPr lang="en-GB" b="1" dirty="0" err="1" smtClean="0"/>
              <a:t>Delweddu</a:t>
            </a:r>
            <a:r>
              <a:rPr lang="en-GB" b="1" dirty="0" smtClean="0"/>
              <a:t> / </a:t>
            </a:r>
            <a:r>
              <a:rPr lang="en-GB" b="1" dirty="0"/>
              <a:t>Visualising</a:t>
            </a:r>
            <a:endParaRPr lang="en-GB" dirty="0"/>
          </a:p>
          <a:p>
            <a:r>
              <a:rPr lang="en-GB" b="1" dirty="0" err="1" smtClean="0"/>
              <a:t>Crynhoi</a:t>
            </a:r>
            <a:r>
              <a:rPr lang="en-GB" b="1" dirty="0" smtClean="0"/>
              <a:t> / </a:t>
            </a:r>
            <a:r>
              <a:rPr lang="en-GB" b="1" dirty="0"/>
              <a:t>Summarising</a:t>
            </a:r>
            <a:endParaRPr lang="en-GB" dirty="0"/>
          </a:p>
          <a:p>
            <a:r>
              <a:rPr lang="en-GB" b="1" dirty="0" err="1" smtClean="0"/>
              <a:t>Cwestiynu</a:t>
            </a:r>
            <a:r>
              <a:rPr lang="en-GB" b="1" dirty="0" smtClean="0"/>
              <a:t> / </a:t>
            </a:r>
            <a:r>
              <a:rPr lang="en-GB" b="1" dirty="0"/>
              <a:t>Questioning</a:t>
            </a:r>
            <a:endParaRPr lang="en-GB" dirty="0"/>
          </a:p>
          <a:p>
            <a:r>
              <a:rPr lang="en-GB" b="1" dirty="0" err="1" smtClean="0"/>
              <a:t>Rhagfynegi</a:t>
            </a:r>
            <a:r>
              <a:rPr lang="en-GB" b="1" dirty="0" smtClean="0"/>
              <a:t> / </a:t>
            </a:r>
            <a:r>
              <a:rPr lang="en-GB" b="1" dirty="0"/>
              <a:t>Predicting</a:t>
            </a:r>
            <a:endParaRPr lang="en-GB" dirty="0"/>
          </a:p>
          <a:p>
            <a:r>
              <a:rPr lang="en-GB" b="1" dirty="0" err="1"/>
              <a:t>Ysgogi</a:t>
            </a:r>
            <a:r>
              <a:rPr lang="en-GB" b="1" dirty="0"/>
              <a:t> </a:t>
            </a:r>
            <a:r>
              <a:rPr lang="en-GB" b="1" dirty="0" err="1"/>
              <a:t>Gwybodaeth</a:t>
            </a:r>
            <a:r>
              <a:rPr lang="en-GB" b="1" dirty="0"/>
              <a:t> </a:t>
            </a:r>
            <a:r>
              <a:rPr lang="en-GB" b="1" dirty="0" err="1" smtClean="0"/>
              <a:t>Flaenorol</a:t>
            </a:r>
            <a:r>
              <a:rPr lang="en-GB" b="1" dirty="0" smtClean="0"/>
              <a:t> / </a:t>
            </a:r>
            <a:r>
              <a:rPr lang="en-GB" b="1" dirty="0"/>
              <a:t>Activating Prior Knowledge</a:t>
            </a:r>
            <a:endParaRPr lang="en-GB" dirty="0"/>
          </a:p>
          <a:p>
            <a:r>
              <a:rPr lang="en-GB" b="1" dirty="0" err="1" smtClean="0"/>
              <a:t>Gwerthuso</a:t>
            </a:r>
            <a:r>
              <a:rPr lang="en-GB" b="1" dirty="0" smtClean="0"/>
              <a:t> / Evaluating </a:t>
            </a:r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565463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y-GB" sz="2400" b="1" dirty="0" smtClean="0"/>
              <a:t>Cwestiynau </a:t>
            </a:r>
            <a:r>
              <a:rPr lang="cy-GB" sz="2400" b="1" dirty="0"/>
              <a:t>Tacsonomeg Bloom / Bloom’s taxonomy questions </a:t>
            </a:r>
            <a:r>
              <a:rPr lang="en-GB" dirty="0"/>
              <a:t/>
            </a:r>
            <a:br>
              <a:rPr lang="en-GB" dirty="0"/>
            </a:br>
            <a:endParaRPr lang="en-US" sz="3200" dirty="0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77788" y="1503218"/>
            <a:ext cx="11233248" cy="515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517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y-GB" sz="2400" b="1" dirty="0" smtClean="0"/>
              <a:t>Cwestiynau </a:t>
            </a:r>
            <a:r>
              <a:rPr lang="cy-GB" sz="2400" b="1" dirty="0"/>
              <a:t>Tacsonomeg Bloom / Bloom’s taxonomy questions </a:t>
            </a:r>
            <a:r>
              <a:rPr lang="en-GB" dirty="0"/>
              <a:t/>
            </a:r>
            <a:br>
              <a:rPr lang="en-GB" dirty="0"/>
            </a:br>
            <a:endParaRPr lang="en-US" sz="32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77788" y="1196752"/>
            <a:ext cx="11305255" cy="5583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2468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ooks 16x9">
  <a:themeElements>
    <a:clrScheme name="Books_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02787940.potx" id="{9A4E33EC-D715-440E-9062-8AFA4CC9E341}" vid="{0DFBCB81-4ACA-49F1-BA1C-2B43B27F1FC4}"/>
    </a:ext>
  </a:extLst>
</a:theme>
</file>

<file path=ppt/theme/theme2.xml><?xml version="1.0" encoding="utf-8"?>
<a:theme xmlns:a="http://schemas.openxmlformats.org/drawingml/2006/main" name="Office Theme">
  <a:themeElements>
    <a:clrScheme name="Books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Books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98F9FA2DE6B094BA47FF5F1A49AAAE2" ma:contentTypeVersion="14" ma:contentTypeDescription="Create a new document." ma:contentTypeScope="" ma:versionID="2be8452228eb053b335e7ccaf0570c83">
  <xsd:schema xmlns:xsd="http://www.w3.org/2001/XMLSchema" xmlns:xs="http://www.w3.org/2001/XMLSchema" xmlns:p="http://schemas.microsoft.com/office/2006/metadata/properties" xmlns:ns3="097daeb4-9d62-4ec2-a6bb-f1c723a922af" xmlns:ns4="783189d8-11e0-4ced-8c9b-efb73d654dad" targetNamespace="http://schemas.microsoft.com/office/2006/metadata/properties" ma:root="true" ma:fieldsID="167b65aebcf2ecbb063d5eb0c4709d02" ns3:_="" ns4:_="">
    <xsd:import namespace="097daeb4-9d62-4ec2-a6bb-f1c723a922af"/>
    <xsd:import namespace="783189d8-11e0-4ced-8c9b-efb73d654dad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KeyPoints" minOccurs="0"/>
                <xsd:element ref="ns4:MediaServiceKeyPoints" minOccurs="0"/>
                <xsd:element ref="ns4:MediaServiceAutoTags" minOccurs="0"/>
                <xsd:element ref="ns4:MediaServiceGenerationTime" minOccurs="0"/>
                <xsd:element ref="ns4:MediaServiceEventHashCode" minOccurs="0"/>
                <xsd:element ref="ns4:MediaServiceOCR" minOccurs="0"/>
                <xsd:element ref="ns4:MediaServiceLocation" minOccurs="0"/>
                <xsd:element ref="ns4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97daeb4-9d62-4ec2-a6bb-f1c723a922a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83189d8-11e0-4ced-8c9b-efb73d654da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140DC5D-AA5B-4137-98E5-DDACAE8AFB5A}">
  <ds:schemaRefs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783189d8-11e0-4ced-8c9b-efb73d654dad"/>
    <ds:schemaRef ds:uri="http://schemas.microsoft.com/office/2006/documentManagement/types"/>
    <ds:schemaRef ds:uri="http://schemas.openxmlformats.org/package/2006/metadata/core-properties"/>
    <ds:schemaRef ds:uri="097daeb4-9d62-4ec2-a6bb-f1c723a922af"/>
    <ds:schemaRef ds:uri="http://www.w3.org/XML/1998/namespace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4F8BBD29-4D1B-4E94-A300-A9A8A9D70F7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99E8D0F-D22E-4CE8-8197-442FE61B29F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97daeb4-9d62-4ec2-a6bb-f1c723a922af"/>
    <ds:schemaRef ds:uri="783189d8-11e0-4ced-8c9b-efb73d654da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Blue bookstack presentation (widescreen)</Template>
  <TotalTime>52</TotalTime>
  <Words>123</Words>
  <Application>Microsoft Office PowerPoint</Application>
  <PresentationFormat>Custom</PresentationFormat>
  <Paragraphs>23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Century Gothic</vt:lpstr>
      <vt:lpstr>Books 16x9</vt:lpstr>
      <vt:lpstr>Noson ddarllen  Uned 5 a 6 YGG Castell-nedd 2022 </vt:lpstr>
      <vt:lpstr>Darllen yn yr uned / Reading in the department</vt:lpstr>
      <vt:lpstr>Yr 8 ymddygiad darllen/ The 8 reading behaviours</vt:lpstr>
      <vt:lpstr>Cwestiynau Tacsonomeg Bloom / Bloom’s taxonomy questions  </vt:lpstr>
      <vt:lpstr>Cwestiynau Tacsonomeg Bloom / Bloom’s taxonomy questions  </vt:lpstr>
    </vt:vector>
  </TitlesOfParts>
  <Company>NPTCBC Schools &amp; Learning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Noson ddarllen  Uned 5 a 6 YGG Castell-nedd 2022</dc:title>
  <dc:creator>R Thomas (YGG Castell-nedd)</dc:creator>
  <cp:lastModifiedBy>R Thomas (YGG Castell-nedd)</cp:lastModifiedBy>
  <cp:revision>5</cp:revision>
  <dcterms:created xsi:type="dcterms:W3CDTF">2022-03-23T15:42:38Z</dcterms:created>
  <dcterms:modified xsi:type="dcterms:W3CDTF">2022-03-29T10:01:59Z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ContentTypeId">
    <vt:lpwstr>0x010100198F9FA2DE6B094BA47FF5F1A49AAAE2</vt:lpwstr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CampaignTags">
    <vt:lpwstr/>
  </property>
  <property fmtid="{D5CDD505-2E9C-101B-9397-08002B2CF9AE}" pid="7" name="ScenarioTags">
    <vt:lpwstr/>
  </property>
</Properties>
</file>