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9" r:id="rId5"/>
    <p:sldId id="258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799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378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345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624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097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806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351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756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862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738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230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157C6-8FCF-4C22-9425-8AE8DBFB442C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7A414-FCA5-43B1-90B4-A411A1F41D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4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nouncing Medical Instructions - Cartoon Doctor Vector Clip-a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893" y="3075709"/>
            <a:ext cx="3021107" cy="4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180107" y="110836"/>
            <a:ext cx="9185566" cy="4184073"/>
          </a:xfrm>
          <a:prstGeom prst="wedgeEllipseCallout">
            <a:avLst>
              <a:gd name="adj1" fmla="val 47757"/>
              <a:gd name="adj2" fmla="val 47599"/>
            </a:avLst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58289" y="376808"/>
            <a:ext cx="41148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/>
              <a:t>Defnyddi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0107" y="1526735"/>
            <a:ext cx="9351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/>
              <a:t>berfau</a:t>
            </a:r>
            <a:r>
              <a:rPr lang="en-GB" sz="8000" b="1" dirty="0"/>
              <a:t> </a:t>
            </a:r>
            <a:r>
              <a:rPr lang="en-GB" sz="8000" b="1" dirty="0" err="1"/>
              <a:t>gorchmynnol</a:t>
            </a:r>
            <a:endParaRPr lang="en-GB" sz="8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111625" y="376808"/>
            <a:ext cx="7515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/>
              <a:t>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21525" y="2686654"/>
            <a:ext cx="4211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/>
              <a:t>yn</a:t>
            </a:r>
            <a:r>
              <a:rPr lang="en-GB" sz="8000" b="1" dirty="0"/>
              <a:t> </a:t>
            </a:r>
            <a:r>
              <a:rPr lang="en-GB" sz="8000" b="1" dirty="0" err="1"/>
              <a:t>gywir</a:t>
            </a:r>
            <a:r>
              <a:rPr lang="en-GB" sz="80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016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nnouncing Medical Instructions - Cartoon Doctor Vector Clip-ar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893" y="3075709"/>
            <a:ext cx="3021107" cy="4122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180107" y="110836"/>
            <a:ext cx="9185566" cy="4184073"/>
          </a:xfrm>
          <a:prstGeom prst="wedgeEllipseCallout">
            <a:avLst>
              <a:gd name="adj1" fmla="val 47757"/>
              <a:gd name="adj2" fmla="val 47599"/>
            </a:avLst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224423" y="376808"/>
            <a:ext cx="41148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/>
              <a:t>Defnyddi</a:t>
            </a:r>
            <a:endParaRPr lang="en-GB" sz="8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0107" y="1526735"/>
            <a:ext cx="93518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/>
              <a:t>ferfau</a:t>
            </a:r>
            <a:r>
              <a:rPr lang="en-GB" sz="8000" b="1" dirty="0"/>
              <a:t> </a:t>
            </a:r>
            <a:r>
              <a:rPr lang="en-GB" sz="8000" b="1" dirty="0" err="1"/>
              <a:t>gorchmynnol</a:t>
            </a:r>
            <a:endParaRPr lang="en-GB" sz="8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521525" y="2686654"/>
            <a:ext cx="42117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/>
              <a:t>yn</a:t>
            </a:r>
            <a:r>
              <a:rPr lang="en-GB" sz="8000" b="1" dirty="0"/>
              <a:t> </a:t>
            </a:r>
            <a:r>
              <a:rPr lang="en-GB" sz="8000" b="1" dirty="0" err="1"/>
              <a:t>gywir</a:t>
            </a:r>
            <a:r>
              <a:rPr lang="en-GB" sz="8000" b="1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2A0E7A-F142-4000-9D71-FC79E8E8AB0A}"/>
              </a:ext>
            </a:extLst>
          </p:cNvPr>
          <p:cNvSpPr txBox="1"/>
          <p:nvPr/>
        </p:nvSpPr>
        <p:spPr>
          <a:xfrm>
            <a:off x="6096000" y="366816"/>
            <a:ext cx="19777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 err="1">
                <a:solidFill>
                  <a:srgbClr val="FF0000"/>
                </a:solidFill>
              </a:rPr>
              <a:t>wch</a:t>
            </a:r>
            <a:endParaRPr lang="en-GB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070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Vertical Scroll 8"/>
          <p:cNvSpPr/>
          <p:nvPr/>
        </p:nvSpPr>
        <p:spPr>
          <a:xfrm>
            <a:off x="609599" y="106680"/>
            <a:ext cx="10976429" cy="6272822"/>
          </a:xfrm>
          <a:prstGeom prst="verticalScroll">
            <a:avLst>
              <a:gd name="adj" fmla="val 6050"/>
            </a:avLst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80229" y="351270"/>
            <a:ext cx="5094514" cy="1325563"/>
          </a:xfrm>
        </p:spPr>
        <p:txBody>
          <a:bodyPr>
            <a:normAutofit/>
          </a:bodyPr>
          <a:lstStyle/>
          <a:p>
            <a:r>
              <a:rPr lang="en-GB" sz="8000" b="1">
                <a:solidFill>
                  <a:schemeClr val="accent1">
                    <a:lumMod val="50000"/>
                  </a:schemeClr>
                </a:solidFill>
                <a:latin typeface="+mn-lt"/>
              </a:rPr>
              <a:t>Gorchymyn</a:t>
            </a:r>
          </a:p>
        </p:txBody>
      </p:sp>
      <p:sp>
        <p:nvSpPr>
          <p:cNvPr id="4" name="Rectangle 3"/>
          <p:cNvSpPr/>
          <p:nvPr/>
        </p:nvSpPr>
        <p:spPr>
          <a:xfrm>
            <a:off x="1548424" y="2475077"/>
            <a:ext cx="909287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>
                <a:solidFill>
                  <a:srgbClr val="00B050"/>
                </a:solidFill>
              </a:rPr>
              <a:t>dweud wrth rhywun </a:t>
            </a:r>
            <a:endParaRPr lang="en-GB" sz="8000">
              <a:solidFill>
                <a:srgbClr val="00B050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280229" y="1471231"/>
            <a:ext cx="479367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8000" b="1">
                <a:latin typeface="+mn-lt"/>
              </a:rPr>
              <a:t>=</a:t>
            </a:r>
          </a:p>
        </p:txBody>
      </p:sp>
      <p:sp>
        <p:nvSpPr>
          <p:cNvPr id="6" name="Rectangle 5"/>
          <p:cNvSpPr/>
          <p:nvPr/>
        </p:nvSpPr>
        <p:spPr>
          <a:xfrm>
            <a:off x="2419197" y="3595038"/>
            <a:ext cx="705776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>
                <a:solidFill>
                  <a:srgbClr val="00B050"/>
                </a:solidFill>
              </a:rPr>
              <a:t>beth i‘w wneud </a:t>
            </a:r>
            <a:endParaRPr lang="en-GB" sz="8000">
              <a:solidFill>
                <a:srgbClr val="00B05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280229" y="5053939"/>
            <a:ext cx="83058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i="1">
                <a:solidFill>
                  <a:srgbClr val="FF0000"/>
                </a:solidFill>
                <a:latin typeface="+mn-lt"/>
              </a:rPr>
              <a:t>(Command)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093997" y="362670"/>
            <a:ext cx="171171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chemeClr val="accent1">
                    <a:lumMod val="50000"/>
                  </a:schemeClr>
                </a:solidFill>
                <a:latin typeface="+mn-lt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79542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4" grpId="0"/>
      <p:bldP spid="5" grpId="0"/>
      <p:bldP spid="6" grpId="0"/>
      <p:bldP spid="7" grpId="0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Genius Clip Art - Royalty Free - GoGraph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56"/>
          <a:stretch/>
        </p:blipFill>
        <p:spPr bwMode="auto">
          <a:xfrm>
            <a:off x="169431" y="3566269"/>
            <a:ext cx="3086387" cy="301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ular Callout 1"/>
          <p:cNvSpPr/>
          <p:nvPr/>
        </p:nvSpPr>
        <p:spPr>
          <a:xfrm>
            <a:off x="4322619" y="196698"/>
            <a:ext cx="7259782" cy="3613301"/>
          </a:xfrm>
          <a:prstGeom prst="wedgeRectCallout">
            <a:avLst>
              <a:gd name="adj1" fmla="val -57283"/>
              <a:gd name="adj2" fmla="val 69785"/>
            </a:avLst>
          </a:prstGeom>
          <a:solidFill>
            <a:srgbClr val="DEEBF7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095997" y="196699"/>
            <a:ext cx="5153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/>
              <a:t>Mae </a:t>
            </a:r>
            <a:r>
              <a:rPr lang="en-GB" sz="7200" b="1" dirty="0" err="1"/>
              <a:t>hyn</a:t>
            </a:r>
            <a:r>
              <a:rPr lang="en-GB" sz="7200" b="1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68981" y="1208080"/>
            <a:ext cx="6733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/>
              <a:t>yn cael effaith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97880" y="2415708"/>
            <a:ext cx="54212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/>
              <a:t>ar ferfau… </a:t>
            </a:r>
          </a:p>
        </p:txBody>
      </p:sp>
    </p:spTree>
    <p:extLst>
      <p:ext uri="{BB962C8B-B14F-4D97-AF65-F5344CB8AC3E}">
        <p14:creationId xmlns:p14="http://schemas.microsoft.com/office/powerpoint/2010/main" val="235935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meone giving commands to a do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28"/>
          <a:stretch/>
        </p:blipFill>
        <p:spPr bwMode="auto">
          <a:xfrm>
            <a:off x="1069974" y="1607127"/>
            <a:ext cx="2770506" cy="507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urlywood Color Dog Clipart - Sitting Dog Clip Art, HD Png ...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930" y="3876502"/>
            <a:ext cx="3064527" cy="228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Burlywood Color Dog Clipart - Sitting Dog Clip Art, HD Png ...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1161" y="4569820"/>
            <a:ext cx="3064527" cy="228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3699163" y="124690"/>
            <a:ext cx="6426791" cy="2287090"/>
            <a:chOff x="3699163" y="124690"/>
            <a:chExt cx="6426791" cy="2287090"/>
          </a:xfrm>
        </p:grpSpPr>
        <p:sp>
          <p:nvSpPr>
            <p:cNvPr id="5" name="Oval Callout 4"/>
            <p:cNvSpPr/>
            <p:nvPr/>
          </p:nvSpPr>
          <p:spPr>
            <a:xfrm>
              <a:off x="3699163" y="124690"/>
              <a:ext cx="6426791" cy="2287090"/>
            </a:xfrm>
            <a:prstGeom prst="wedgeEllipseCallout">
              <a:avLst>
                <a:gd name="adj1" fmla="val -52422"/>
                <a:gd name="adj2" fmla="val 51172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80886" y="544430"/>
              <a:ext cx="41148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/>
                <a:t>Eistedd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706833" y="544430"/>
              <a:ext cx="197771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>
                  <a:solidFill>
                    <a:srgbClr val="FF0000"/>
                  </a:solidFill>
                </a:rPr>
                <a:t>wch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8996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Woman Exercising Tv Images, Stock Photos &amp; Vector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39"/>
          <a:stretch/>
        </p:blipFill>
        <p:spPr bwMode="auto">
          <a:xfrm>
            <a:off x="235504" y="1798955"/>
            <a:ext cx="6012022" cy="505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4149641" y="0"/>
            <a:ext cx="7863840" cy="4466607"/>
            <a:chOff x="4149641" y="0"/>
            <a:chExt cx="7863840" cy="4466607"/>
          </a:xfrm>
        </p:grpSpPr>
        <p:sp>
          <p:nvSpPr>
            <p:cNvPr id="2" name="16-Point Star 1"/>
            <p:cNvSpPr/>
            <p:nvPr/>
          </p:nvSpPr>
          <p:spPr>
            <a:xfrm>
              <a:off x="4149641" y="0"/>
              <a:ext cx="7863840" cy="3048000"/>
            </a:xfrm>
            <a:prstGeom prst="star16">
              <a:avLst>
                <a:gd name="adj" fmla="val 39209"/>
              </a:avLst>
            </a:prstGeom>
            <a:solidFill>
              <a:srgbClr val="DEEBF7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978400" y="855880"/>
              <a:ext cx="45609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 dirty="0" err="1"/>
                <a:t>Ymestynn</a:t>
              </a:r>
              <a:endParaRPr lang="en-GB" sz="8000" b="1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9010330" y="855879"/>
              <a:ext cx="1977710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8000" b="1">
                  <a:solidFill>
                    <a:srgbClr val="FF0000"/>
                  </a:solidFill>
                </a:rPr>
                <a:t>wch</a:t>
              </a:r>
            </a:p>
          </p:txBody>
        </p:sp>
        <p:sp>
          <p:nvSpPr>
            <p:cNvPr id="3" name="Lightning Bolt 2"/>
            <p:cNvSpPr/>
            <p:nvPr/>
          </p:nvSpPr>
          <p:spPr>
            <a:xfrm rot="455629" flipH="1">
              <a:off x="6467075" y="2456697"/>
              <a:ext cx="1269966" cy="2009910"/>
            </a:xfrm>
            <a:prstGeom prst="lightningBolt">
              <a:avLst/>
            </a:prstGeom>
            <a:solidFill>
              <a:srgbClr val="DEEBF7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 rot="731574">
              <a:off x="6970889" y="2159852"/>
              <a:ext cx="1103124" cy="657242"/>
            </a:xfrm>
            <a:prstGeom prst="rect">
              <a:avLst/>
            </a:prstGeom>
            <a:solidFill>
              <a:srgbClr val="DEEB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30604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ular Callout 1"/>
          <p:cNvSpPr/>
          <p:nvPr/>
        </p:nvSpPr>
        <p:spPr>
          <a:xfrm>
            <a:off x="262886" y="168989"/>
            <a:ext cx="7758896" cy="3613301"/>
          </a:xfrm>
          <a:prstGeom prst="wedgeRectCallout">
            <a:avLst>
              <a:gd name="adj1" fmla="val 49807"/>
              <a:gd name="adj2" fmla="val 64034"/>
            </a:avLst>
          </a:prstGeom>
          <a:solidFill>
            <a:srgbClr val="DEEBF7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62886" y="168989"/>
            <a:ext cx="89777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/>
              <a:t>Mae angen defnyddio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8236" y="1276985"/>
            <a:ext cx="81329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/>
              <a:t>berfau gorchmynnol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3620" y="2384981"/>
            <a:ext cx="64974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 err="1"/>
              <a:t>mewn</a:t>
            </a:r>
            <a:r>
              <a:rPr lang="en-GB" sz="6600" b="1" dirty="0"/>
              <a:t> </a:t>
            </a:r>
            <a:r>
              <a:rPr lang="en-GB" sz="6600" b="1" dirty="0" err="1"/>
              <a:t>ryseitiau</a:t>
            </a:r>
            <a:r>
              <a:rPr lang="en-GB" sz="6600" b="1" dirty="0"/>
              <a:t>… </a:t>
            </a:r>
          </a:p>
        </p:txBody>
      </p:sp>
      <p:pic>
        <p:nvPicPr>
          <p:cNvPr id="5122" name="Picture 2" descr="Free Chef Cliparts, Download Free Clip Art, Free Clip Art 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212" y="3131127"/>
            <a:ext cx="3480088" cy="34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898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1771650"/>
            <a:ext cx="2667000" cy="3314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445315">
            <a:off x="286417" y="675886"/>
            <a:ext cx="514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/>
              <a:t>Ychwanegwch…</a:t>
            </a:r>
          </a:p>
        </p:txBody>
      </p:sp>
      <p:sp>
        <p:nvSpPr>
          <p:cNvPr id="6" name="TextBox 5"/>
          <p:cNvSpPr txBox="1"/>
          <p:nvPr/>
        </p:nvSpPr>
        <p:spPr>
          <a:xfrm rot="20941857">
            <a:off x="333783" y="1950483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B050"/>
                </a:solidFill>
              </a:rPr>
              <a:t>Cymysgwch…</a:t>
            </a:r>
          </a:p>
        </p:txBody>
      </p:sp>
      <p:sp>
        <p:nvSpPr>
          <p:cNvPr id="7" name="TextBox 6"/>
          <p:cNvSpPr txBox="1"/>
          <p:nvPr/>
        </p:nvSpPr>
        <p:spPr>
          <a:xfrm rot="204548">
            <a:off x="551019" y="3565357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err="1">
                <a:solidFill>
                  <a:srgbClr val="FF0000"/>
                </a:solidFill>
              </a:rPr>
              <a:t>Rhidyllwch</a:t>
            </a:r>
            <a:r>
              <a:rPr lang="en-GB" sz="5400" b="1" dirty="0">
                <a:solidFill>
                  <a:srgbClr val="FF0000"/>
                </a:solidFill>
              </a:rPr>
              <a:t>…</a:t>
            </a:r>
          </a:p>
        </p:txBody>
      </p:sp>
      <p:sp>
        <p:nvSpPr>
          <p:cNvPr id="8" name="TextBox 7"/>
          <p:cNvSpPr txBox="1"/>
          <p:nvPr/>
        </p:nvSpPr>
        <p:spPr>
          <a:xfrm rot="20898277">
            <a:off x="567848" y="4538678"/>
            <a:ext cx="514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70C0"/>
                </a:solidFill>
              </a:rPr>
              <a:t>Torrwch…</a:t>
            </a:r>
          </a:p>
        </p:txBody>
      </p:sp>
      <p:sp>
        <p:nvSpPr>
          <p:cNvPr id="9" name="TextBox 8"/>
          <p:cNvSpPr txBox="1"/>
          <p:nvPr/>
        </p:nvSpPr>
        <p:spPr>
          <a:xfrm rot="372460">
            <a:off x="2289463" y="5687940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2060"/>
                </a:solidFill>
              </a:rPr>
              <a:t>Rhowch…</a:t>
            </a:r>
          </a:p>
        </p:txBody>
      </p:sp>
      <p:sp>
        <p:nvSpPr>
          <p:cNvPr id="10" name="TextBox 9"/>
          <p:cNvSpPr txBox="1"/>
          <p:nvPr/>
        </p:nvSpPr>
        <p:spPr>
          <a:xfrm rot="21113039">
            <a:off x="5035122" y="5133484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FF0000"/>
                </a:solidFill>
              </a:rPr>
              <a:t>Trowch…</a:t>
            </a:r>
          </a:p>
        </p:txBody>
      </p:sp>
      <p:sp>
        <p:nvSpPr>
          <p:cNvPr id="11" name="TextBox 10"/>
          <p:cNvSpPr txBox="1"/>
          <p:nvPr/>
        </p:nvSpPr>
        <p:spPr>
          <a:xfrm rot="561078">
            <a:off x="8230240" y="5916192"/>
            <a:ext cx="514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err="1"/>
              <a:t>Taenwch</a:t>
            </a:r>
            <a:r>
              <a:rPr lang="en-GB" sz="5400" b="1" dirty="0"/>
              <a:t>…</a:t>
            </a:r>
          </a:p>
        </p:txBody>
      </p:sp>
      <p:sp>
        <p:nvSpPr>
          <p:cNvPr id="12" name="TextBox 11"/>
          <p:cNvSpPr txBox="1"/>
          <p:nvPr/>
        </p:nvSpPr>
        <p:spPr>
          <a:xfrm rot="20941857">
            <a:off x="7973639" y="4241322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B050"/>
                </a:solidFill>
              </a:rPr>
              <a:t>Blaswch…</a:t>
            </a:r>
          </a:p>
        </p:txBody>
      </p:sp>
      <p:sp>
        <p:nvSpPr>
          <p:cNvPr id="13" name="TextBox 12"/>
          <p:cNvSpPr txBox="1"/>
          <p:nvPr/>
        </p:nvSpPr>
        <p:spPr>
          <a:xfrm rot="372460">
            <a:off x="7933959" y="3296346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2060"/>
                </a:solidFill>
              </a:rPr>
              <a:t>Rholiwch…</a:t>
            </a:r>
          </a:p>
        </p:txBody>
      </p:sp>
      <p:sp>
        <p:nvSpPr>
          <p:cNvPr id="14" name="TextBox 13"/>
          <p:cNvSpPr txBox="1"/>
          <p:nvPr/>
        </p:nvSpPr>
        <p:spPr>
          <a:xfrm rot="20898277">
            <a:off x="8562105" y="1902517"/>
            <a:ext cx="514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70C0"/>
                </a:solidFill>
              </a:rPr>
              <a:t>Berwch…</a:t>
            </a:r>
          </a:p>
        </p:txBody>
      </p:sp>
      <p:sp>
        <p:nvSpPr>
          <p:cNvPr id="15" name="TextBox 14"/>
          <p:cNvSpPr txBox="1"/>
          <p:nvPr/>
        </p:nvSpPr>
        <p:spPr>
          <a:xfrm rot="264058">
            <a:off x="7634913" y="1034595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FF0000"/>
                </a:solidFill>
              </a:rPr>
              <a:t>Cynheswch…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96245" y="40214"/>
            <a:ext cx="4613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>
                <a:solidFill>
                  <a:srgbClr val="00B050"/>
                </a:solidFill>
              </a:rPr>
              <a:t>Coginiwch…</a:t>
            </a:r>
          </a:p>
        </p:txBody>
      </p:sp>
    </p:spTree>
    <p:extLst>
      <p:ext uri="{BB962C8B-B14F-4D97-AF65-F5344CB8AC3E}">
        <p14:creationId xmlns:p14="http://schemas.microsoft.com/office/powerpoint/2010/main" val="3848994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9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7" grpId="1"/>
      <p:bldP spid="8" grpId="0"/>
      <p:bldP spid="9" grpId="0"/>
      <p:bldP spid="10" grpId="0"/>
      <p:bldP spid="10" grpId="1"/>
      <p:bldP spid="11" grpId="0"/>
      <p:bldP spid="12" grpId="0"/>
      <p:bldP spid="13" grpId="0"/>
      <p:bldP spid="14" grpId="0"/>
      <p:bldP spid="15" grpId="0"/>
      <p:bldP spid="15" grpId="1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72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Gorchymyn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colin lewis</dc:creator>
  <cp:lastModifiedBy>joanna cox</cp:lastModifiedBy>
  <cp:revision>3</cp:revision>
  <dcterms:created xsi:type="dcterms:W3CDTF">2020-07-05T19:40:32Z</dcterms:created>
  <dcterms:modified xsi:type="dcterms:W3CDTF">2020-07-05T20:18:59Z</dcterms:modified>
</cp:coreProperties>
</file>